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0" r:id="rId2"/>
  </p:sldMasterIdLst>
  <p:notesMasterIdLst>
    <p:notesMasterId r:id="rId23"/>
  </p:notesMasterIdLst>
  <p:handoutMasterIdLst>
    <p:handoutMasterId r:id="rId24"/>
  </p:handoutMasterIdLst>
  <p:sldIdLst>
    <p:sldId id="27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embeddedFontLst>
    <p:embeddedFont>
      <p:font typeface="Bangle" pitchFamily="2" charset="0"/>
      <p:regular r:id="rId25"/>
      <p:bold r:id="rId26"/>
      <p:italic r:id="rId27"/>
    </p:embeddedFont>
    <p:embeddedFont>
      <p:font typeface="ＭＳ Ｐゴシック" charset="-128"/>
      <p:regular r:id="rId28"/>
    </p:embeddedFont>
    <p:embeddedFont>
      <p:font typeface="Calibri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6666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534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EL PUENTE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03B9E-BE12-4C37-8D8B-ECA1FF7D1AC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A6945-1B9B-4410-9AA3-23D6B4613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EL PUENTE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176B-54EB-4CD4-9B6A-286472BC652F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5A10-144F-42F6-8921-1CEBE3423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45A10-144F-42F6-8921-1CEBE34236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EL PUENTE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EL PUENTE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45A10-144F-42F6-8921-1CEBE342368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EL PUENTE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45A10-144F-42F6-8921-1CEBE342368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04386-0D02-408D-AEFE-78855D7958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35D3D-B97D-4CAA-B6EC-A740F9928C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72FDF3D-4829-4069-AB26-F13BF59D497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8" descr="sign of the covenant_std_t_nt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C:\Documents and Settings\JHerrera\My Documents\Dropbox\Side jobs\President PPTs\SOJ\Graphics\EDJseguimientoAbril2012PPT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218A87-CE3F-4EC1-8DCF-6818ADD18C7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127" name="Picture 2" descr="sign of the covenant_std_cb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Documents and Settings\JHerrera\My Documents\Dropbox\Side jobs\President PPTs\SOJ\Graphics\EDJslide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863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b.	SESION 2: </a:t>
            </a:r>
            <a:b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US" sz="3600" b="1" i="1" dirty="0" smtClean="0">
                <a:solidFill>
                  <a:srgbClr val="000066"/>
                </a:solidFill>
                <a:latin typeface="Calibri" pitchFamily="34" charset="0"/>
              </a:rPr>
              <a:t>	“</a:t>
            </a:r>
            <a:r>
              <a:rPr lang="es-ES" sz="3600" b="1" i="1" dirty="0" smtClean="0">
                <a:solidFill>
                  <a:srgbClr val="000066"/>
                </a:solidFill>
                <a:latin typeface="Calibri" pitchFamily="34" charset="0"/>
              </a:rPr>
              <a:t>EL PODER DE LA CRUZ DE CRISTO</a:t>
            </a:r>
            <a:r>
              <a:rPr lang="en-US" sz="3600" b="1" i="1" dirty="0" smtClean="0">
                <a:solidFill>
                  <a:srgbClr val="000066"/>
                </a:solidFill>
                <a:latin typeface="Calibri" pitchFamily="34" charset="0"/>
              </a:rPr>
              <a:t>” </a:t>
            </a:r>
          </a:p>
          <a:p>
            <a:pPr lvl="0">
              <a:tabLst>
                <a:tab pos="627063" algn="l"/>
                <a:tab pos="914400" algn="l"/>
                <a:tab pos="1255713" algn="l"/>
              </a:tabLst>
            </a:pPr>
            <a:endParaRPr lang="en-US" sz="3600" b="1" dirty="0" smtClean="0">
              <a:solidFill>
                <a:srgbClr val="000066"/>
              </a:solidFill>
              <a:latin typeface="Calibri" pitchFamily="34" charset="0"/>
            </a:endParaRP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>
                <a:solidFill>
                  <a:srgbClr val="000066"/>
                </a:solidFill>
                <a:latin typeface="Calibri" pitchFamily="34" charset="0"/>
              </a:rPr>
              <a:t>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¿Sabe usted que Cristo sufrió 5 heridas 	que el cuerpo humano puede sufrir, 	y que cada herida tiene una aplicación 	directa a las necesidades de usted 		y de su familia?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AutoNum type="alphaLcPeriod" startAt="3"/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 	SESION 3: </a:t>
            </a:r>
            <a:b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	</a:t>
            </a:r>
            <a:r>
              <a:rPr lang="es-ES" sz="3600" b="1" i="1" dirty="0" smtClean="0">
                <a:solidFill>
                  <a:srgbClr val="000066"/>
                </a:solidFill>
                <a:latin typeface="Calibri" pitchFamily="34" charset="0"/>
              </a:rPr>
              <a:t>“BAUTISMO EN EL NOMBRE DE JESÚS”</a:t>
            </a:r>
            <a:r>
              <a:rPr lang="en-US" sz="3600" b="1" i="1" dirty="0" smtClean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US" sz="3600" b="1" i="1" dirty="0" smtClean="0">
                <a:solidFill>
                  <a:srgbClr val="000066"/>
                </a:solidFill>
                <a:latin typeface="Calibri" pitchFamily="34" charset="0"/>
              </a:rPr>
            </a:br>
            <a:endParaRPr lang="en-US" sz="3600" b="1" i="1" dirty="0" smtClean="0">
              <a:solidFill>
                <a:srgbClr val="000066"/>
              </a:solidFill>
              <a:latin typeface="Calibri" pitchFamily="34" charset="0"/>
            </a:endParaRP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>
                <a:solidFill>
                  <a:srgbClr val="000066"/>
                </a:solidFill>
                <a:latin typeface="Calibri" pitchFamily="34" charset="0"/>
              </a:rPr>
              <a:t>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Vamos a compartir la importancia del    	bautismo en agua como parte de su 	experiencia en esta jornada y su 	respuesta hacia Dios.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d.	SESSION 4: </a:t>
            </a:r>
            <a:b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US" sz="3600" b="1" i="1" dirty="0" smtClean="0">
                <a:solidFill>
                  <a:srgbClr val="000066"/>
                </a:solidFill>
                <a:latin typeface="Calibri" pitchFamily="34" charset="0"/>
              </a:rPr>
              <a:t>	“UN ENCUENTRO CON DIOS” </a:t>
            </a: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endParaRPr lang="en-US" sz="3600" b="1" dirty="0" smtClean="0">
              <a:solidFill>
                <a:srgbClr val="000066"/>
              </a:solidFill>
              <a:latin typeface="Calibri" pitchFamily="34" charset="0"/>
            </a:endParaRP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Consiste de una experiencia impactante 	durante un retiro en donde, por la gracia 	de Dios, estaremos ayudándole a hacer 	frente a problemas y situaciones que le 	han turbado, quizás desde su niñez. 	Vamos a hablar más de esto durante 	las sesiones.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62085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4.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Para este momento (de nuevo, antes de 	haber orado) los ministros, líderes de 	células y ujieres distribuyen y recogen 	las tarjetas de registración que incluyen 	el nombre, número de teléfono, correo 	electrónico y número de niños que 	asistirán. Estas son para las llamadas de 	seguimiento.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09910"/>
            <a:ext cx="8915400" cy="5686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Usted podría decir: </a:t>
            </a: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endParaRPr lang="en-US" sz="2000" b="1" i="1" dirty="0" smtClean="0">
              <a:solidFill>
                <a:srgbClr val="000066"/>
              </a:solidFill>
              <a:latin typeface="Calibri" pitchFamily="34" charset="0"/>
            </a:endParaRPr>
          </a:p>
          <a:p>
            <a:pPr>
              <a:lnSpc>
                <a:spcPts val="4100"/>
              </a:lnSpc>
              <a:tabLst>
                <a:tab pos="627063" algn="l"/>
                <a:tab pos="914400" algn="l"/>
                <a:tab pos="1255713" algn="l"/>
              </a:tabLst>
            </a:pPr>
            <a:r>
              <a:rPr lang="es-ES" sz="3600" b="1" i="1" dirty="0" smtClean="0">
                <a:solidFill>
                  <a:srgbClr val="000066"/>
                </a:solidFill>
                <a:latin typeface="Calibri" pitchFamily="34" charset="0"/>
              </a:rPr>
              <a:t>“Mi esposa y yo necesitamos saber cuántos de ustedes y cuántos de sus niños van a estar asistiendo.  ¡Yo voy a estar trayendo donas y café! Si usted tiene niños, no se preocupe, </a:t>
            </a:r>
            <a:br>
              <a:rPr lang="es-ES" sz="3600" b="1" i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s-ES" sz="3600" b="1" i="1" dirty="0" smtClean="0">
                <a:solidFill>
                  <a:srgbClr val="000066"/>
                </a:solidFill>
                <a:latin typeface="Calibri" pitchFamily="34" charset="0"/>
              </a:rPr>
              <a:t>mi esposa junto a otros hermanos, estarán cuidando de ellos con historias de la Biblia, trabajos manuales y algún refresco. ¡Yo le prometo que ellos van a tener un muy buen tiempo!”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009471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5</a:t>
            </a:r>
            <a:r>
              <a:rPr lang="en-US" sz="3600" b="1" dirty="0">
                <a:solidFill>
                  <a:srgbClr val="000066"/>
                </a:solidFill>
                <a:latin typeface="Calibri" pitchFamily="34" charset="0"/>
              </a:rPr>
              <a:t>. </a:t>
            </a: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Los trabajadores del altar les ayudarán 	a completar y a recoger las tarjetas.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906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6.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El Pastor procederá con una ferviente 	oración por las familias y continuará 	con el llamado al altar. </a:t>
            </a: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endParaRPr lang="es-ES" sz="3600" b="1" dirty="0" smtClean="0">
              <a:solidFill>
                <a:srgbClr val="000066"/>
              </a:solidFill>
              <a:latin typeface="Calibri" pitchFamily="34" charset="0"/>
            </a:endParaRP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El proceso anterior no debería tomar más de 4 a 5 minutos. Después del llamado al altar las actividades del Día del Amigo como servir la comida, el compañerismo, etc. deben continuar.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616565"/>
            <a:ext cx="8610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4400" b="1" dirty="0" smtClean="0">
                <a:solidFill>
                  <a:srgbClr val="000066"/>
                </a:solidFill>
                <a:latin typeface="Bangle" pitchFamily="2" charset="0"/>
              </a:rPr>
              <a:t>B.  LAS 4 SESIONES</a:t>
            </a: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endParaRPr lang="en-US" sz="3600" b="1" dirty="0">
              <a:solidFill>
                <a:srgbClr val="000066"/>
              </a:solidFill>
              <a:latin typeface="Calibri" pitchFamily="34" charset="0"/>
            </a:endParaRP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Usted recibirá las 4 lecciones junto con el </a:t>
            </a:r>
            <a:r>
              <a:rPr lang="es-ES" sz="3600" b="1" dirty="0" err="1" smtClean="0">
                <a:solidFill>
                  <a:srgbClr val="000066"/>
                </a:solidFill>
                <a:latin typeface="Calibri" pitchFamily="34" charset="0"/>
              </a:rPr>
              <a:t>Power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 Point de cada lección.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865287"/>
            <a:ext cx="8610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1. 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Horario Sugerido Para las Sesiones</a:t>
            </a:r>
            <a:endParaRPr lang="en-US" sz="3600" b="1" dirty="0">
              <a:solidFill>
                <a:srgbClr val="000066"/>
              </a:solidFill>
              <a:latin typeface="Calibri" pitchFamily="34" charset="0"/>
            </a:endParaRP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endParaRPr lang="en-US" sz="3600" b="1" dirty="0">
              <a:solidFill>
                <a:srgbClr val="000066"/>
              </a:solidFill>
              <a:latin typeface="Calibri" pitchFamily="34" charset="0"/>
            </a:endParaRP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7:00pm </a:t>
            </a:r>
            <a:r>
              <a:rPr lang="en-US" sz="3600" b="1" dirty="0">
                <a:solidFill>
                  <a:srgbClr val="000066"/>
                </a:solidFill>
                <a:latin typeface="Calibri" pitchFamily="34" charset="0"/>
              </a:rPr>
              <a:t>- </a:t>
            </a: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7:15pm	</a:t>
            </a:r>
            <a:r>
              <a:rPr lang="en-US" sz="3600" b="1" dirty="0" err="1" smtClean="0">
                <a:solidFill>
                  <a:srgbClr val="000066"/>
                </a:solidFill>
                <a:latin typeface="Calibri" pitchFamily="34" charset="0"/>
              </a:rPr>
              <a:t>Llegada</a:t>
            </a: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 y </a:t>
            </a:r>
            <a:r>
              <a:rPr lang="en-US" sz="3600" b="1" dirty="0" err="1" smtClean="0">
                <a:solidFill>
                  <a:srgbClr val="000066"/>
                </a:solidFill>
                <a:latin typeface="Calibri" pitchFamily="34" charset="0"/>
              </a:rPr>
              <a:t>registración</a:t>
            </a: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7:15pm </a:t>
            </a:r>
            <a:r>
              <a:rPr lang="en-US" sz="3600" b="1" dirty="0">
                <a:solidFill>
                  <a:srgbClr val="000066"/>
                </a:solidFill>
                <a:latin typeface="Calibri" pitchFamily="34" charset="0"/>
              </a:rPr>
              <a:t>- </a:t>
            </a: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7:50pm	Parte I</a:t>
            </a:r>
            <a:b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7:50pm </a:t>
            </a:r>
            <a:r>
              <a:rPr lang="en-US" sz="3600" b="1" dirty="0">
                <a:solidFill>
                  <a:srgbClr val="000066"/>
                </a:solidFill>
                <a:latin typeface="Calibri" pitchFamily="34" charset="0"/>
              </a:rPr>
              <a:t>- </a:t>
            </a: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8:10pm	</a:t>
            </a:r>
            <a:r>
              <a:rPr lang="en-US" sz="3600" b="1" dirty="0" err="1" smtClean="0">
                <a:solidFill>
                  <a:srgbClr val="000066"/>
                </a:solidFill>
                <a:latin typeface="Calibri" pitchFamily="34" charset="0"/>
              </a:rPr>
              <a:t>Receso</a:t>
            </a: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8:10pm </a:t>
            </a:r>
            <a:r>
              <a:rPr lang="en-US" sz="3600" b="1" dirty="0">
                <a:solidFill>
                  <a:srgbClr val="000066"/>
                </a:solidFill>
                <a:latin typeface="Calibri" pitchFamily="34" charset="0"/>
              </a:rPr>
              <a:t>- </a:t>
            </a: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8:40pm	Parte II</a:t>
            </a:r>
            <a:b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8:40pm 			</a:t>
            </a:r>
            <a:r>
              <a:rPr lang="en-US" sz="3600" b="1" dirty="0" err="1" smtClean="0">
                <a:solidFill>
                  <a:srgbClr val="000066"/>
                </a:solidFill>
                <a:latin typeface="Calibri" pitchFamily="34" charset="0"/>
              </a:rPr>
              <a:t>Anuncie</a:t>
            </a: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 el </a:t>
            </a:r>
            <a:r>
              <a:rPr lang="en-US" sz="3600" b="1" dirty="0" err="1" smtClean="0">
                <a:solidFill>
                  <a:srgbClr val="000066"/>
                </a:solidFill>
                <a:latin typeface="Calibri" pitchFamily="34" charset="0"/>
              </a:rPr>
              <a:t>Retiro</a:t>
            </a: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s-ES" sz="3200" b="1" dirty="0" smtClean="0">
                <a:solidFill>
                  <a:srgbClr val="000066"/>
                </a:solidFill>
                <a:latin typeface="Calibri" pitchFamily="34" charset="0"/>
              </a:rPr>
              <a:t>Anuncie la mesa de registración para el Retiro </a:t>
            </a:r>
            <a:br>
              <a:rPr lang="es-ES" sz="32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s-ES" sz="3200" b="1" dirty="0" smtClean="0">
                <a:solidFill>
                  <a:srgbClr val="000066"/>
                </a:solidFill>
                <a:latin typeface="Calibri" pitchFamily="34" charset="0"/>
              </a:rPr>
              <a:t>en todas las cuatro sesiones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906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2.  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Celebre el retiro esa misma semana o 	a más tardar una semana después; 		esto dará continuidad. </a:t>
            </a:r>
            <a:endParaRPr lang="en-US" sz="3600" b="1" dirty="0">
              <a:solidFill>
                <a:srgbClr val="0000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19826"/>
            <a:ext cx="9144000" cy="861774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MX" sz="5000" dirty="0" smtClean="0">
                <a:solidFill>
                  <a:srgbClr val="FFC000"/>
                </a:solidFill>
                <a:effectLst/>
                <a:latin typeface="Bangle" pitchFamily="2" charset="0"/>
              </a:rPr>
              <a:t>EL PUENTE</a:t>
            </a:r>
            <a:endParaRPr lang="en-US" sz="5000" dirty="0">
              <a:solidFill>
                <a:srgbClr val="FFC000"/>
              </a:solidFill>
              <a:effectLst/>
              <a:latin typeface="Bangl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90600"/>
            <a:ext cx="8610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3.  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En la 4 ª sesión, introduzca al maestro 	que continuará con las sesiones de 	doctrina (en caso de que el Pastor no 	vaya a estar dando las lecciones). 	Invítelos  para que continúen asistiendo. </a:t>
            </a: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endParaRPr lang="es-ES" sz="3600" b="1" dirty="0" smtClean="0">
              <a:solidFill>
                <a:srgbClr val="000066"/>
              </a:solidFill>
              <a:latin typeface="Calibri" pitchFamily="34" charset="0"/>
            </a:endParaRPr>
          </a:p>
          <a:p>
            <a:pPr algn="ctr">
              <a:tabLst>
                <a:tab pos="627063" algn="l"/>
                <a:tab pos="914400" algn="l"/>
                <a:tab pos="1255713" algn="l"/>
              </a:tabLst>
            </a:pPr>
            <a:r>
              <a:rPr lang="es-ES" sz="4000" b="1" dirty="0" smtClean="0">
                <a:solidFill>
                  <a:srgbClr val="C00000"/>
                </a:solidFill>
                <a:latin typeface="Calibri" pitchFamily="34" charset="0"/>
              </a:rPr>
              <a:t>¡Usted acaba de comenzar su </a:t>
            </a:r>
            <a:br>
              <a:rPr lang="es-ES" sz="4000" b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s-ES" sz="4000" b="1" dirty="0" smtClean="0">
                <a:solidFill>
                  <a:srgbClr val="C00000"/>
                </a:solidFill>
                <a:latin typeface="Calibri" pitchFamily="34" charset="0"/>
              </a:rPr>
              <a:t>Escuela de Discipulado!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906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Lo siguiente es un proceso que tiende un puente desde el llamado al altar en el Día del Amigo al primer retiro. </a:t>
            </a: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endParaRPr lang="es-ES" sz="3600" b="1" dirty="0" smtClean="0">
              <a:solidFill>
                <a:srgbClr val="000066"/>
              </a:solidFill>
              <a:latin typeface="Calibri" pitchFamily="34" charset="0"/>
            </a:endParaRP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Para obtener mejores resultados en la actividad del Día del Amigo incluya un llamamiento al altar.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665976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4400" b="1" dirty="0" smtClean="0">
                <a:solidFill>
                  <a:srgbClr val="000066"/>
                </a:solidFill>
                <a:latin typeface="Bangle" pitchFamily="2" charset="0"/>
              </a:rPr>
              <a:t>A</a:t>
            </a:r>
            <a:r>
              <a:rPr lang="en-US" sz="4400" b="1" dirty="0">
                <a:solidFill>
                  <a:srgbClr val="000066"/>
                </a:solidFill>
                <a:latin typeface="Bangle" pitchFamily="2" charset="0"/>
              </a:rPr>
              <a:t>. </a:t>
            </a:r>
            <a:r>
              <a:rPr lang="en-US" sz="4400" b="1" dirty="0" smtClean="0">
                <a:solidFill>
                  <a:srgbClr val="000066"/>
                </a:solidFill>
                <a:latin typeface="Bangle" pitchFamily="2" charset="0"/>
              </a:rPr>
              <a:t>  EL PROCESO</a:t>
            </a:r>
            <a:r>
              <a:rPr lang="en-US" sz="3600" b="1" dirty="0" smtClean="0">
                <a:solidFill>
                  <a:srgbClr val="000066"/>
                </a:solidFill>
                <a:latin typeface="Bangle" pitchFamily="2" charset="0"/>
              </a:rPr>
              <a:t/>
            </a:r>
            <a:br>
              <a:rPr lang="en-US" sz="3600" b="1" dirty="0" smtClean="0">
                <a:solidFill>
                  <a:srgbClr val="000066"/>
                </a:solidFill>
                <a:latin typeface="Bangle" pitchFamily="2" charset="0"/>
              </a:rPr>
            </a:br>
            <a:endParaRPr lang="en-US" sz="3600" b="1" dirty="0">
              <a:solidFill>
                <a:srgbClr val="000066"/>
              </a:solidFill>
              <a:latin typeface="Bangle" pitchFamily="2" charset="0"/>
            </a:endParaRP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1.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Después del mensaje, los amigos son 	invitados a pasar al altar. Una oración 	será hecha por las necesidades de 		la familia.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495485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•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Los miembros ceden el espacio del 			altar a los invitados; los miembros que 	trajeron a un amigo los acompañan 		al altar. </a:t>
            </a: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endParaRPr lang="en-US" sz="3600" b="1" dirty="0" smtClean="0">
              <a:solidFill>
                <a:srgbClr val="000066"/>
              </a:solidFill>
              <a:latin typeface="Calibri" pitchFamily="34" charset="0"/>
            </a:endParaRP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•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Himnos apropiados de fondo, con un 	volumen bajo son entonados a medida 	que el pastor habla.</a:t>
            </a:r>
          </a:p>
          <a:p>
            <a:pPr>
              <a:tabLst>
                <a:tab pos="627063" algn="l"/>
                <a:tab pos="914400" algn="l"/>
                <a:tab pos="1255713" algn="l"/>
              </a:tabLst>
            </a:pPr>
            <a:endParaRPr lang="en-US" sz="3600" b="1" dirty="0">
              <a:solidFill>
                <a:srgbClr val="0000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68908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•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En este punto los invitados han sido 		tocados y los corazones sensibilizados.</a:t>
            </a:r>
            <a:endParaRPr lang="en-US" sz="3600" b="1" dirty="0">
              <a:solidFill>
                <a:srgbClr val="000066"/>
              </a:solidFill>
              <a:latin typeface="Calibri" pitchFamily="34" charset="0"/>
            </a:endParaRPr>
          </a:p>
          <a:p>
            <a:pPr lvl="0">
              <a:tabLst>
                <a:tab pos="627063" algn="l"/>
                <a:tab pos="914400" algn="l"/>
                <a:tab pos="1255713" algn="l"/>
              </a:tabLst>
            </a:pPr>
            <a:endParaRPr lang="en-US" sz="3600" b="1" dirty="0" smtClean="0">
              <a:solidFill>
                <a:srgbClr val="000066"/>
              </a:solidFill>
              <a:latin typeface="Calibri" pitchFamily="34" charset="0"/>
            </a:endParaRPr>
          </a:p>
          <a:p>
            <a:pPr lvl="0"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•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El pastor puede considerar permanecer 		de pie frente al púlpito o dar un paso 		con el fin de estar cerca a los invitados.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89087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2.	PASTOR: </a:t>
            </a:r>
          </a:p>
          <a:p>
            <a:pPr lvl="0">
              <a:tabLst>
                <a:tab pos="627063" algn="l"/>
                <a:tab pos="914400" algn="l"/>
                <a:tab pos="1255713" algn="l"/>
              </a:tabLst>
            </a:pPr>
            <a:endParaRPr lang="es-ES" sz="3600" b="1" i="1" dirty="0" smtClean="0">
              <a:solidFill>
                <a:srgbClr val="000066"/>
              </a:solidFill>
              <a:latin typeface="Calibri" pitchFamily="34" charset="0"/>
            </a:endParaRPr>
          </a:p>
          <a:p>
            <a:pPr lvl="0">
              <a:tabLst>
                <a:tab pos="627063" algn="l"/>
                <a:tab pos="914400" algn="l"/>
                <a:tab pos="1255713" algn="l"/>
              </a:tabLst>
            </a:pPr>
            <a:r>
              <a:rPr lang="es-ES" sz="3600" b="1" i="1" dirty="0" smtClean="0">
                <a:solidFill>
                  <a:srgbClr val="000066"/>
                </a:solidFill>
                <a:latin typeface="Calibri" pitchFamily="34" charset="0"/>
              </a:rPr>
              <a:t>“Antes de que yo ore por las necesidades de su familia, me gustaría extenderles una invitación muy especial. Yo voy a pedirle a mi esposa que me acompañe.” </a:t>
            </a:r>
          </a:p>
          <a:p>
            <a:pPr lvl="0">
              <a:tabLst>
                <a:tab pos="627063" algn="l"/>
                <a:tab pos="914400" algn="l"/>
                <a:tab pos="1255713" algn="l"/>
              </a:tabLst>
            </a:pPr>
            <a:endParaRPr lang="es-ES" sz="3600" b="1" i="1" dirty="0" smtClean="0">
              <a:solidFill>
                <a:srgbClr val="000066"/>
              </a:solidFill>
              <a:latin typeface="Calibri" pitchFamily="34" charset="0"/>
            </a:endParaRPr>
          </a:p>
          <a:p>
            <a:pPr lvl="0">
              <a:tabLst>
                <a:tab pos="627063" algn="l"/>
                <a:tab pos="914400" algn="l"/>
                <a:tab pos="1255713" algn="l"/>
              </a:tabLst>
            </a:pPr>
            <a:r>
              <a:rPr lang="es-ES" sz="3600" b="1" i="1" dirty="0" smtClean="0">
                <a:solidFill>
                  <a:srgbClr val="000066"/>
                </a:solidFill>
                <a:latin typeface="Calibri" pitchFamily="34" charset="0"/>
              </a:rPr>
              <a:t>(Esto trae un poco de calidez a la situación y tal vez la hace menos amenazante.)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54082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3.	PASTOR: </a:t>
            </a:r>
          </a:p>
          <a:p>
            <a:pPr lvl="0">
              <a:tabLst>
                <a:tab pos="627063" algn="l"/>
                <a:tab pos="914400" algn="l"/>
                <a:tab pos="1255713" algn="l"/>
              </a:tabLst>
            </a:pPr>
            <a:endParaRPr lang="es-ES" sz="3600" b="1" i="1" dirty="0" smtClean="0">
              <a:solidFill>
                <a:srgbClr val="000066"/>
              </a:solidFill>
              <a:latin typeface="Calibri" pitchFamily="34" charset="0"/>
            </a:endParaRPr>
          </a:p>
          <a:p>
            <a:pPr lvl="0">
              <a:tabLst>
                <a:tab pos="627063" algn="l"/>
                <a:tab pos="914400" algn="l"/>
                <a:tab pos="1255713" algn="l"/>
              </a:tabLst>
            </a:pPr>
            <a:r>
              <a:rPr lang="es-ES" sz="3600" b="1" i="1" dirty="0" smtClean="0">
                <a:solidFill>
                  <a:srgbClr val="000066"/>
                </a:solidFill>
                <a:latin typeface="Calibri" pitchFamily="34" charset="0"/>
              </a:rPr>
              <a:t>“Quiero pedirle que sea mi invitado por los siguientes 4 miércoles (o cualquiera que </a:t>
            </a:r>
            <a:br>
              <a:rPr lang="es-ES" sz="3600" b="1" i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s-ES" sz="3600" b="1" i="1" dirty="0" smtClean="0">
                <a:solidFill>
                  <a:srgbClr val="000066"/>
                </a:solidFill>
                <a:latin typeface="Calibri" pitchFamily="34" charset="0"/>
              </a:rPr>
              <a:t>sea su día).  Yo estaré esperándolo aquí a las 7pm para compartir cuatro importantes sesiones con usted.”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a.	SESION 1: </a:t>
            </a:r>
            <a:b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US" sz="3600" b="1" i="1" dirty="0" smtClean="0">
                <a:solidFill>
                  <a:srgbClr val="000066"/>
                </a:solidFill>
                <a:latin typeface="Calibri" pitchFamily="34" charset="0"/>
              </a:rPr>
              <a:t>	“SU MÁS GRANDE DECISIÓN” </a:t>
            </a:r>
            <a:br>
              <a:rPr lang="en-US" sz="3600" b="1" i="1" dirty="0" smtClean="0">
                <a:solidFill>
                  <a:srgbClr val="000066"/>
                </a:solidFill>
                <a:latin typeface="Calibri" pitchFamily="34" charset="0"/>
              </a:rPr>
            </a:br>
            <a:endParaRPr lang="en-US" sz="3600" b="1" i="1" dirty="0" smtClean="0">
              <a:solidFill>
                <a:srgbClr val="000066"/>
              </a:solidFill>
              <a:latin typeface="Calibri" pitchFamily="34" charset="0"/>
            </a:endParaRPr>
          </a:p>
          <a:p>
            <a:pPr lvl="0">
              <a:tabLst>
                <a:tab pos="627063" algn="l"/>
                <a:tab pos="914400" algn="l"/>
                <a:tab pos="1255713" algn="l"/>
              </a:tabLst>
            </a:pPr>
            <a:r>
              <a:rPr lang="en-US" sz="3600" b="1" dirty="0" smtClean="0">
                <a:solidFill>
                  <a:srgbClr val="000066"/>
                </a:solidFill>
                <a:latin typeface="Calibri" pitchFamily="34" charset="0"/>
              </a:rPr>
              <a:t>	</a:t>
            </a:r>
            <a:r>
              <a:rPr lang="es-ES" sz="3600" b="1" dirty="0" smtClean="0">
                <a:solidFill>
                  <a:srgbClr val="000066"/>
                </a:solidFill>
                <a:latin typeface="Calibri" pitchFamily="34" charset="0"/>
              </a:rPr>
              <a:t>Aquí yo voy a explicarle qué y por qué 	usted está sintiendo lo que está 	sintiendo. Vamos a hablar acerca de 	importantes asuntos del corazón.</a:t>
            </a:r>
            <a:endParaRPr lang="en-US" sz="3600" b="1" dirty="0">
              <a:solidFill>
                <a:srgbClr val="0000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150</Words>
  <Application>Microsoft Office PowerPoint</Application>
  <PresentationFormat>On-screen Show (4:3)</PresentationFormat>
  <Paragraphs>54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Bangle</vt:lpstr>
      <vt:lpstr>ＭＳ Ｐゴシック</vt:lpstr>
      <vt:lpstr>Calibri</vt:lpstr>
      <vt:lpstr>Default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sundaysource.org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R. Bailey</dc:creator>
  <cp:lastModifiedBy>JHerrera</cp:lastModifiedBy>
  <cp:revision>185</cp:revision>
  <dcterms:created xsi:type="dcterms:W3CDTF">2005-04-15T19:25:47Z</dcterms:created>
  <dcterms:modified xsi:type="dcterms:W3CDTF">2012-04-04T19:51:56Z</dcterms:modified>
</cp:coreProperties>
</file>