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7"/>
  </p:notesMasterIdLst>
  <p:sldIdLst>
    <p:sldId id="296" r:id="rId2"/>
    <p:sldId id="297" r:id="rId3"/>
    <p:sldId id="256" r:id="rId4"/>
    <p:sldId id="257" r:id="rId5"/>
    <p:sldId id="258" r:id="rId6"/>
    <p:sldId id="281" r:id="rId7"/>
    <p:sldId id="280" r:id="rId8"/>
    <p:sldId id="282" r:id="rId9"/>
    <p:sldId id="283" r:id="rId10"/>
    <p:sldId id="259" r:id="rId11"/>
    <p:sldId id="285" r:id="rId12"/>
    <p:sldId id="284" r:id="rId13"/>
    <p:sldId id="286" r:id="rId14"/>
    <p:sldId id="260" r:id="rId15"/>
    <p:sldId id="261" r:id="rId16"/>
    <p:sldId id="287" r:id="rId17"/>
    <p:sldId id="288" r:id="rId18"/>
    <p:sldId id="262" r:id="rId19"/>
    <p:sldId id="290" r:id="rId20"/>
    <p:sldId id="289" r:id="rId21"/>
    <p:sldId id="291" r:id="rId22"/>
    <p:sldId id="292" r:id="rId23"/>
    <p:sldId id="263" r:id="rId24"/>
    <p:sldId id="295" r:id="rId25"/>
    <p:sldId id="293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pitchFamily="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F9EB0B-9922-4F42-B078-E8FEF121D907}" type="datetimeFigureOut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61F51-7FF1-48CD-B7A9-FED9AA33B6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2B587A-D0A8-44C5-A634-72617419293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7C33E-4B56-4C6F-BF87-657563FFEDBB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33E90-0E10-4796-A0EA-EB19CD0E6AB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566CD-7CF7-4D05-B8A2-294B8174316B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1281D-DC23-44B8-851A-00F88D610D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40C0-53BA-4E43-ABC6-E0EB020360F4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43BDD-4CB5-4FA3-BD3D-A0977F221F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DE3D-5C70-43A9-969F-DCF307BC9F62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6CBA-5940-44B3-9BD8-0D438EBEB0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36B59-B441-40BC-AD59-C895CE61EB1C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7CE49-B2D9-44AC-806F-FE1DF54B86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E3277-19B3-413C-9D16-41469D5E1F21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4CB47-A10E-4794-AE44-B2B30231D3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536CF-ACB5-412F-BE18-991812D4CB08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8A2F2-CF97-40E3-859A-21051946AA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83DE7-FB96-4848-930E-2A1B295B8647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FAAC-9FF4-429E-9FFC-08FA7B9997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B7789-0D9B-4EB7-AAD9-93324A44459D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194F1-D1C5-4B4B-8227-1D1A9A6BE9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D4CA9-4364-4B2A-B860-73A8FE318EF8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36A37-9647-41CB-895B-C128491428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BD4F4-9021-4B26-A8A5-1C09990A6E56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A7AAE-1132-4914-A3ED-2ACB23BA25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489960-C81B-4731-8D86-96EF6DDFFC7C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C0DF45-5B80-46E8-853A-BB11E1F2FA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1" name="Picture 3" descr="Negocios de mi padre agua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174625" y="1731963"/>
            <a:ext cx="8670925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b="1">
                <a:solidFill>
                  <a:srgbClr val="000065"/>
                </a:solidFill>
                <a:latin typeface="Calibri" pitchFamily="34" charset="0"/>
              </a:rPr>
              <a:t> </a:t>
            </a:r>
            <a:endParaRPr lang="en-US" b="1">
              <a:solidFill>
                <a:srgbClr val="000065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significado de discipulado es muy amplio, sin embargo, se puede decir que es un proceso donde es forjado el carácter del nuevo creyente.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08585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EL SIGNIFICADO DE DISCIPULADO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91" y="3887403"/>
            <a:ext cx="3122809" cy="2342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174625" y="4175125"/>
            <a:ext cx="5386388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charset="0"/>
              <a:buChar char="•"/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Podemos llamarlo etapa de crecimiento ya que es por toda la vida. </a:t>
            </a:r>
            <a:endParaRPr lang="en-US" sz="36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425450" y="1709738"/>
            <a:ext cx="871855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b="1">
                <a:solidFill>
                  <a:srgbClr val="000065"/>
                </a:solidFill>
                <a:latin typeface="Calibri" pitchFamily="34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 compartir la pasión con el conocimiento necesario.</a:t>
            </a: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106362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b="1">
                <a:solidFill>
                  <a:srgbClr val="000065"/>
                </a:solidFill>
                <a:latin typeface="Calibri" pitchFamily="34" charset="0"/>
              </a:rPr>
              <a:t> 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SIGNIFICADO DE DISCIPULADO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82" y="3178147"/>
            <a:ext cx="3036683" cy="20149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25450" y="3178175"/>
            <a:ext cx="6011863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…esto encarga a hombres fieles que sean idóneos para enseñar también a otros.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571500" indent="-571500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    (2.Timoteo 2:2)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276225" y="1639888"/>
            <a:ext cx="852805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 reunirse en donde otro está aprendiendo algunas cosas. 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… en el templo y por las casas, no cesaban de enseñar y predicar a Jesucristo.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(Hechos 5:42)</a:t>
            </a:r>
          </a:p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 donde el discípulo viene a ser como su discipulador. 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Sed imitadores de mí, así como yo de Cristo.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(1. de Corintios 11:1)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9937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EL SIGNIFICADO DE DISCIPULADO </a:t>
            </a:r>
            <a:endParaRPr lang="en-US" sz="3600" b="1" dirty="0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36525" y="3475038"/>
            <a:ext cx="86487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Iglesia debe ser movilizada como un gran ejército en desarrollar discípulos. 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id, y haced discípulos " (Mateo 28:18-20).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04933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EL DESARROLLO DEL DISCIPULADO</a:t>
            </a:r>
            <a:endParaRPr lang="en-US" sz="3600" b="1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64" y="1695268"/>
            <a:ext cx="2492193" cy="2492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36525" y="1703388"/>
            <a:ext cx="64754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éxito del nuevo creyente tiene mucho que ver en la forma de cómo le trasmitimos la palabra de Dios.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96850" y="1908175"/>
            <a:ext cx="8736013" cy="41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pastor o líder necesita priorizar y acelerar el desarrollo de los nuevos creyentes. </a:t>
            </a:r>
          </a:p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altLang="en-US" sz="36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…enseñando a todo hombre en toda sabiduría, a fin de presentar perfecto (maduro) en Cristo Jesús a todo hombre; …</a:t>
            </a:r>
            <a:r>
              <a:rPr lang="es-ES_tradnl" altLang="en-US" sz="36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 (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Colosenses 1:28-29).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571500" indent="-571500"/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  <a:endParaRPr lang="en-US" sz="40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2620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EL DESARROLLO DEL DISCIPULADO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279400" y="1033463"/>
            <a:ext cx="8697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LOS RECURSOS EN EL DISCIPULADO </a:t>
            </a:r>
            <a:endParaRPr lang="en-US" sz="3600" b="1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79400" y="1736725"/>
            <a:ext cx="646430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manual de discipulado que ha diseñado nuestra Asamblea a través de la Estrategia de Jesús, lleva como finalidad encaminar al nuevo creyente desde lo básico hasta convertirlo en un creyente maduro.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6629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3700" y="2211388"/>
            <a:ext cx="203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279400" y="1033463"/>
            <a:ext cx="8697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LOS RECURSOS EN EL DISCIPULADO </a:t>
            </a:r>
            <a:endParaRPr lang="en-US" sz="3600" b="1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38100" y="2270125"/>
            <a:ext cx="69469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sz="3600" b="1">
                <a:solidFill>
                  <a:srgbClr val="000065"/>
                </a:solidFill>
                <a:latin typeface="Zapf Dingbats" pitchFamily="64" charset="2"/>
                <a:sym typeface="Zapf Dingbats" pitchFamily="64" charset="2"/>
              </a:rPr>
              <a:t>✓</a:t>
            </a:r>
            <a:r>
              <a:rPr 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os fundamentos apostólicos. </a:t>
            </a:r>
          </a:p>
          <a:p>
            <a:pPr lvl="1">
              <a:lnSpc>
                <a:spcPct val="110000"/>
              </a:lnSpc>
            </a:pPr>
            <a:r>
              <a:rPr lang="es-ES_tradnl" sz="3600" b="1">
                <a:solidFill>
                  <a:srgbClr val="000065"/>
                </a:solidFill>
                <a:latin typeface="Zapf Dingbats" pitchFamily="64" charset="2"/>
                <a:sym typeface="Zapf Dingbats" pitchFamily="64" charset="2"/>
              </a:rPr>
              <a:t>✓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Los valores de la vida cristiana.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s-ES_tradnl" sz="3600" b="1">
                <a:solidFill>
                  <a:srgbClr val="000065"/>
                </a:solidFill>
                <a:latin typeface="Zapf Dingbats" pitchFamily="64" charset="2"/>
                <a:sym typeface="Zapf Dingbats" pitchFamily="64" charset="2"/>
              </a:rPr>
              <a:t>✓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El señorío de Cristo.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s-ES_tradnl" sz="3600" b="1">
                <a:solidFill>
                  <a:srgbClr val="000065"/>
                </a:solidFill>
                <a:latin typeface="Zapf Dingbats" pitchFamily="64" charset="2"/>
                <a:sym typeface="Zapf Dingbats" pitchFamily="64" charset="2"/>
              </a:rPr>
              <a:t>✓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mayordomía bíblica.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s-ES_tradnl" sz="3600" b="1">
                <a:solidFill>
                  <a:srgbClr val="000065"/>
                </a:solidFill>
                <a:latin typeface="Zapf Dingbats" pitchFamily="64" charset="2"/>
                <a:sym typeface="Zapf Dingbats" pitchFamily="64" charset="2"/>
              </a:rPr>
              <a:t>✓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La unicidad de Cristo. etc.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765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100" y="3121025"/>
            <a:ext cx="3009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8100" y="1611313"/>
            <a:ext cx="89392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lvl="1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Aquí es donde el discípulo aprende: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279400" y="1033463"/>
            <a:ext cx="8697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LOS RECURSOS EN EL DISCIPULADO </a:t>
            </a:r>
            <a:endParaRPr lang="en-US" sz="3600" b="1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301625" y="1720850"/>
            <a:ext cx="59817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Basado al manual de discipulado el período aproximado para completar el curso es de</a:t>
            </a:r>
            <a:r>
              <a:rPr 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40 semanas, (10 meses). </a:t>
            </a:r>
          </a:p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Todo depende de como se determine el plan de entrenamiento.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lvl="1"/>
            <a:endParaRPr lang="en-US" sz="40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250" y="1927225"/>
            <a:ext cx="2290763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28600" y="1120775"/>
            <a:ext cx="850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SUGERENCIAS PARA DISCIPULAR</a:t>
            </a:r>
            <a:r>
              <a:rPr lang="en-US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 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525463" y="1766888"/>
            <a:ext cx="8210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b="1">
                <a:solidFill>
                  <a:srgbClr val="000065"/>
                </a:solidFill>
                <a:latin typeface="Calibri" pitchFamily="34" charset="0"/>
              </a:rPr>
              <a:t> 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1. Presente el entrenamiento en forma ordenada y progresiva para que el discípulo se desarrolle en su vida cristiana.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92" y="3364249"/>
            <a:ext cx="3283908" cy="2555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679450" y="3124200"/>
            <a:ext cx="518001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s-ES_tradnl" sz="3600" b="1" i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altLang="en-US" sz="36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 i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… cada miembro, recibe su crecimiento para ir edificándose en amor.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(Efesios 4:11-16)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228600" y="1120775"/>
            <a:ext cx="850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SUGERENCIAS PARA DISCIPULAR</a:t>
            </a:r>
            <a:r>
              <a:rPr lang="en-US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 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60375" y="1766888"/>
            <a:ext cx="828516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2. 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Hágale saber al discípulo que usted siempre estará disponible para ayudarle aún fuera de su tiempo formal de discipulado.</a:t>
            </a:r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460375" y="3862388"/>
            <a:ext cx="5013325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…como la nodriza que cuida con ternura a sus propios hijos. (1. Tesalonicenses 2:7)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072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00" y="3427413"/>
            <a:ext cx="2970213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uario\Desktop\seguimiento Junio 2012 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228600" y="1120775"/>
            <a:ext cx="850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SUGERENCIAS PARA DISCIPULAR</a:t>
            </a:r>
            <a:r>
              <a:rPr lang="en-US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 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720725" y="2908300"/>
            <a:ext cx="6067425" cy="35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No olvide que su meta es ayudar al discípulo a acostumbrarse a vivir dependiente del Espíritu Santo e independiente de usted. 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571500" indent="-571500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08" y="2581275"/>
            <a:ext cx="2660843" cy="2819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720725" y="1754188"/>
            <a:ext cx="8423275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3. Vigile regularmente el crecimiento espiritual de sus discípulos.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1120775"/>
            <a:ext cx="850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SUGERENCIAS PARA DISCIPULAR</a:t>
            </a:r>
            <a:r>
              <a:rPr lang="en-US" sz="3600" b="1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 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525463" y="1768475"/>
            <a:ext cx="80581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4. Enfoque la atención del discípulo hacia su relación con Cristo, ya que sólo la transformación interna puede producir el comportamiento que agrada al Señor.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2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8" y="3836899"/>
            <a:ext cx="3730676" cy="27980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n-lt"/>
            </a:endParaRPr>
          </a:p>
        </p:txBody>
      </p:sp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228600" y="1120775"/>
            <a:ext cx="850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3600" b="1">
                <a:solidFill>
                  <a:srgbClr val="000065"/>
                </a:solidFill>
                <a:latin typeface="+mn-lt"/>
                <a:ea typeface="ヒラギノ角ゴ Pro W3" charset="0"/>
                <a:cs typeface="Times New Roman" charset="0"/>
              </a:rPr>
              <a:t>SUGERENCIAS PARA DISCIPULAR</a:t>
            </a:r>
            <a:r>
              <a:rPr lang="en-US" sz="3600" b="1">
                <a:solidFill>
                  <a:srgbClr val="000065"/>
                </a:solidFill>
                <a:latin typeface="+mn-lt"/>
                <a:ea typeface="ヒラギノ角ゴ Pro W3" charset="0"/>
                <a:cs typeface="Times New Roman" charset="0"/>
              </a:rPr>
              <a:t> 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438150" y="1987550"/>
            <a:ext cx="8512175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5. Haga una evaluación del resultado de la capacitación de los nuevos miembros. </a:t>
            </a:r>
          </a:p>
          <a:p>
            <a:pPr>
              <a:lnSpc>
                <a:spcPct val="90000"/>
              </a:lnSpc>
            </a:pPr>
            <a:endParaRPr lang="es-ES_tradnl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2751138" y="3119438"/>
            <a:ext cx="6392862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Una forma de medir el éxito espiritual es cuando el creyente que recibe el discipulado está funcionando como discipulador. 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47286"/>
            <a:ext cx="2938877" cy="1958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547688" y="1857375"/>
            <a:ext cx="81661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Podemos decir que el discipulado se trata de:</a:t>
            </a:r>
          </a:p>
          <a:p>
            <a:pPr lvl="1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1211263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CONCLUSIÓN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482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7025" y="2800350"/>
            <a:ext cx="2433638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917575" y="2800350"/>
            <a:ext cx="575945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lvl="1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Compromiso</a:t>
            </a:r>
          </a:p>
          <a:p>
            <a:pPr marL="1028700" lvl="1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Esfuerzo</a:t>
            </a:r>
          </a:p>
          <a:p>
            <a:pPr marL="1028700" lvl="1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Dedicación </a:t>
            </a:r>
          </a:p>
          <a:p>
            <a:pPr marL="1028700" lvl="1" indent="-571500"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Interés por los demás y rendición a Dios. 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marL="1028700" lvl="1" indent="-571500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219075" y="941388"/>
            <a:ext cx="87137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CONCLUSIÓN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En otras palabras, es convertir a una persona, en discípulo, y enseñarlo a caminar en su vida cristiana. </a:t>
            </a: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Desarrollarlo en su crecimiento espiritual y llevarlo a la práctica en la evangelización, hasta convertirlo en un cristiano reproductor.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525463" y="1555750"/>
            <a:ext cx="8618537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De esta manera el nuevo convertido ha llegado al primer nivel donde se estará trasladando al segundo nivel, para convertirse en un 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altLang="ja-JP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timoteo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altLang="ja-JP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potencial, con la finalidad de que llegue a ser un líder discipulador. </a:t>
            </a:r>
            <a:endParaRPr lang="en-US" altLang="ja-JP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40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3912390"/>
            <a:ext cx="2684469" cy="26844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97155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2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854075" y="1550988"/>
            <a:ext cx="75977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0065"/>
                </a:solidFill>
                <a:latin typeface="+mj-lt"/>
                <a:ea typeface="ヒラギノ角ゴ Pro W3" charset="0"/>
                <a:cs typeface="Times New Roman" charset="0"/>
              </a:rPr>
              <a:t>LA ESCUELA DE DISCIPULADO</a:t>
            </a:r>
          </a:p>
          <a:p>
            <a:pPr>
              <a:defRPr/>
            </a:pPr>
            <a:endParaRPr lang="en-US" dirty="0">
              <a:solidFill>
                <a:srgbClr val="000065"/>
              </a:solidFill>
              <a:latin typeface="+mj-lt"/>
              <a:ea typeface="ヒラギノ角ゴ Pro W3" charset="0"/>
              <a:cs typeface="Times New Roman" charset="0"/>
            </a:endParaRPr>
          </a:p>
        </p:txBody>
      </p:sp>
      <p:pic>
        <p:nvPicPr>
          <p:cNvPr id="2" name="Picture 1" descr="discipulado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2635620" y="2743623"/>
            <a:ext cx="3810000" cy="25273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350838" y="998538"/>
            <a:ext cx="8516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(Efesios 4: 12-13)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12 a fin de perfeccionar a los santos para la obra del ministerio, para la edificación del cuerpo de Cristo, 13 hasta que todos lleguemos a la unidad de la fe y del conocimiento del Hijo de Dios, a un varón perfecto, a la medida de la estatura de la plenitud de Cristo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558800" y="1382713"/>
            <a:ext cx="7969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40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En este estudio vamos a ver el porqué y para qué discipular, ya que hay varios factores en el discipulado de los nuevos creyentes.  </a:t>
            </a:r>
          </a:p>
          <a:p>
            <a:pPr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Hay por lo menos cuatro razones importantes para discipular: 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11938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584200" y="1481138"/>
            <a:ext cx="8174038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Está basado en la Palabra de Dios.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Si la Palabra de Dios está establecida en los corazones de los nuevos creyentes, entonces, tendremos cristianos bien cimentados en la doctrina. (Efesios 2:20).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11541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652463" y="2012950"/>
            <a:ext cx="8040687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2. 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 un principio fundamental.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Si no hay un plan de discipulado, hay el peligro de que el nuevo creyente retroceda; ya que una de las armas que usa el enemigo es la falta de discipulado.   (1. Pedro 2:2).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360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1217613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788988" y="1978025"/>
            <a:ext cx="73977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3. Es un legado. 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 el arte de pasar nuestra fe a los nuevos creyentes que se convierten al evangelio de Jesucristo.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…para enseñar también a otros.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(2. Timoteo 2:2).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 </a:t>
            </a:r>
            <a:endParaRPr lang="en-US" sz="40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11826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/>
          <p:cNvSpPr txBox="1">
            <a:spLocks noChangeArrowheads="1"/>
          </p:cNvSpPr>
          <p:nvPr/>
        </p:nvSpPr>
        <p:spPr bwMode="auto">
          <a:xfrm>
            <a:off x="3613150" y="22113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b="1" smtClean="0">
              <a:solidFill>
                <a:srgbClr val="000065"/>
              </a:solidFill>
              <a:latin typeface="+mj-lt"/>
            </a:endParaRPr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1012825" y="1889125"/>
            <a:ext cx="75692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4. Es un mandamiento del Señor. 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Es para ayudarlos a entender el proceso de crecimiento.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enseñándoles que guarden todas las cosas que os he mandado;</a:t>
            </a:r>
            <a:r>
              <a:rPr lang="es-ES_tradnl" altLang="en-US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 Mateo 28:18-20).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1243013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solidFill>
                  <a:srgbClr val="000065"/>
                </a:solidFill>
                <a:latin typeface="Calibri" pitchFamily="34" charset="0"/>
                <a:cs typeface="Times New Roman" pitchFamily="18" charset="0"/>
              </a:rPr>
              <a:t>INTRODUCCIÓN: </a:t>
            </a:r>
            <a:endParaRPr lang="en-US" sz="3600" b="1">
              <a:solidFill>
                <a:srgbClr val="000065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838</Words>
  <Application>Microsoft Office PowerPoint</Application>
  <PresentationFormat>Presentación en pantalla (4:3)</PresentationFormat>
  <Paragraphs>95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Company>Merced River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Aguilar</dc:creator>
  <cp:lastModifiedBy>Alberto</cp:lastModifiedBy>
  <cp:revision>101</cp:revision>
  <dcterms:created xsi:type="dcterms:W3CDTF">2012-01-13T23:32:48Z</dcterms:created>
  <dcterms:modified xsi:type="dcterms:W3CDTF">2013-09-20T03:08:38Z</dcterms:modified>
</cp:coreProperties>
</file>