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797675" cy="9929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4516D-F48B-4E9E-A261-85EA76FE4A5D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1048-13FC-4E40-A3C8-90D5E61C298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8D0B-A561-4D5E-A1C8-7D8427974F11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A9B4E-8C00-432A-830A-BA1307D21816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A9B4E-8C00-432A-830A-BA1307D21816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481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38481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8486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7F03905F-16F1-40B5-B24C-16F3A389A614}" type="datetimeFigureOut">
              <a:rPr lang="es-AR" smtClean="0"/>
              <a:t>22/05/2010</a:t>
            </a:fld>
            <a:endParaRPr 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0189BB-2D48-4BE2-AEB1-0B4115C2F727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D:\IGLESIA\Actividades_vs\matrimonios_intimid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174" y="-247597"/>
            <a:ext cx="9186174" cy="7105597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Unidad del </a:t>
            </a:r>
            <a:r>
              <a:rPr lang="es-AR" b="1" dirty="0" smtClean="0"/>
              <a:t>ALMA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800" dirty="0" smtClean="0">
                <a:latin typeface="Adobe Garamond Pro Bold" pitchFamily="18" charset="0"/>
              </a:rPr>
              <a:t>“…sintiendo </a:t>
            </a:r>
            <a:r>
              <a:rPr lang="es-AR" sz="4800" dirty="0">
                <a:latin typeface="Adobe Garamond Pro Bold" pitchFamily="18" charset="0"/>
              </a:rPr>
              <a:t>lo mismo,  teniendo el mismo amor,  unánimes,  sintiendo una misma cosa</a:t>
            </a:r>
            <a:r>
              <a:rPr lang="es-AR" sz="4800" dirty="0" smtClean="0">
                <a:latin typeface="Adobe Garamond Pro Bold" pitchFamily="18" charset="0"/>
              </a:rPr>
              <a:t>.”</a:t>
            </a:r>
          </a:p>
          <a:p>
            <a:pPr algn="r">
              <a:buNone/>
            </a:pPr>
            <a:r>
              <a:rPr lang="es-AR" dirty="0" smtClean="0"/>
              <a:t>Filipenses 2:2</a:t>
            </a: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681724" y="1984613"/>
            <a:ext cx="78486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“…</a:t>
            </a: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sintiendo</a:t>
            </a: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 </a:t>
            </a:r>
            <a:r>
              <a:rPr kumimoji="0" lang="es-AR" sz="4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lo mismo</a:t>
            </a: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,  teniendo el mismo amor,  unánimes,  </a:t>
            </a: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sintiendo</a:t>
            </a: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 </a:t>
            </a:r>
            <a:r>
              <a:rPr kumimoji="0" lang="es-AR" sz="4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una misma cosa</a:t>
            </a: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.”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Filipenses 2:2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Unidad del </a:t>
            </a:r>
            <a:r>
              <a:rPr lang="es-AR" b="1" dirty="0" smtClean="0"/>
              <a:t>CUERPO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800" dirty="0" smtClean="0">
                <a:solidFill>
                  <a:schemeClr val="tx2"/>
                </a:solidFill>
                <a:latin typeface="Adobe Garamond Pro Bold" pitchFamily="18" charset="0"/>
              </a:rPr>
              <a:t>“El </a:t>
            </a:r>
            <a:r>
              <a:rPr lang="es-AR" sz="4800" dirty="0">
                <a:solidFill>
                  <a:schemeClr val="tx2"/>
                </a:solidFill>
                <a:latin typeface="Adobe Garamond Pro Bold" pitchFamily="18" charset="0"/>
              </a:rPr>
              <a:t>marido cumpla con la mujer el deber conyugal,  y asimismo la mujer con el marido</a:t>
            </a:r>
            <a:r>
              <a:rPr lang="es-AR" sz="4800" dirty="0" smtClean="0">
                <a:solidFill>
                  <a:schemeClr val="tx2"/>
                </a:solidFill>
                <a:latin typeface="Adobe Garamond Pro Bold" pitchFamily="18" charset="0"/>
              </a:rPr>
              <a:t>.”</a:t>
            </a:r>
          </a:p>
          <a:p>
            <a:pPr algn="r">
              <a:buNone/>
            </a:pPr>
            <a:r>
              <a:rPr lang="es-AR" dirty="0" smtClean="0"/>
              <a:t>1° Corintios 7:3</a:t>
            </a: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686212" y="1984613"/>
            <a:ext cx="78486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“El marido cumpla con la mujer el </a:t>
            </a:r>
            <a:r>
              <a:rPr kumimoji="0" lang="es-AR" sz="48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deber conyugal</a:t>
            </a: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dobe Garamond Pro Bold" pitchFamily="18" charset="0"/>
                <a:ea typeface="+mn-ea"/>
                <a:cs typeface="+mn-cs"/>
              </a:rPr>
              <a:t>,  y asimismo la mujer con el marido.”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1° Corintios 7:3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357290" y="1857364"/>
            <a:ext cx="6429420" cy="3286148"/>
          </a:xfrm>
        </p:spPr>
        <p:txBody>
          <a:bodyPr/>
          <a:lstStyle/>
          <a:p>
            <a:r>
              <a:rPr lang="es-A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 no se cultiva el área espiritual, jamás podrá haber:</a:t>
            </a:r>
            <a:br>
              <a:rPr lang="es-A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A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VERDADERA </a:t>
            </a:r>
            <a:r>
              <a:rPr lang="es-AR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INTIMIDAD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Consejos prácticos para crear </a:t>
            </a:r>
            <a:r>
              <a:rPr lang="es-AR" b="1" dirty="0" smtClean="0"/>
              <a:t>verdadera</a:t>
            </a:r>
            <a:r>
              <a:rPr lang="es-AR" dirty="0" smtClean="0"/>
              <a:t> </a:t>
            </a:r>
            <a:r>
              <a:rPr lang="es-AR" b="1" dirty="0" smtClean="0"/>
              <a:t>intimidad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Debemos practicar las </a:t>
            </a:r>
            <a:br>
              <a:rPr lang="es-AR" dirty="0" smtClean="0"/>
            </a:br>
            <a:r>
              <a:rPr lang="es-AR" dirty="0" smtClean="0"/>
              <a:t>        </a:t>
            </a:r>
            <a:r>
              <a:rPr lang="es-AR" b="1" dirty="0" smtClean="0">
                <a:solidFill>
                  <a:srgbClr val="C00000"/>
                </a:solidFill>
              </a:rPr>
              <a:t>DISCIPLINAS ESPIRITUALES</a:t>
            </a:r>
            <a:endParaRPr lang="es-AR" b="1" dirty="0">
              <a:solidFill>
                <a:srgbClr val="C00000"/>
              </a:solidFill>
            </a:endParaRPr>
          </a:p>
          <a:p>
            <a:r>
              <a:rPr lang="es-AR" dirty="0" smtClean="0"/>
              <a:t>Disciplina: Actividad producida por la voluntad y no por las emociones.</a:t>
            </a:r>
          </a:p>
          <a:p>
            <a:endParaRPr lang="es-AR" dirty="0"/>
          </a:p>
          <a:p>
            <a:r>
              <a:rPr lang="es-AR" dirty="0" smtClean="0"/>
              <a:t>CONSECUENCIAS: Unidad, prevención de conflictos, ejemplo para los hijos y finalmente INTIMIDAD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Consejos prácticos para crear </a:t>
            </a:r>
            <a:r>
              <a:rPr lang="es-AR" b="1" dirty="0" smtClean="0"/>
              <a:t>verdadera</a:t>
            </a:r>
            <a:r>
              <a:rPr lang="es-AR" dirty="0" smtClean="0"/>
              <a:t> </a:t>
            </a:r>
            <a:r>
              <a:rPr lang="es-AR" b="1" dirty="0" smtClean="0"/>
              <a:t>intimidad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600" dirty="0" smtClean="0">
                <a:latin typeface="Adobe Garamond Pro Bold" pitchFamily="18" charset="0"/>
              </a:rPr>
              <a:t>Lectura diaria de la Biblia</a:t>
            </a:r>
          </a:p>
          <a:p>
            <a:r>
              <a:rPr lang="es-AR" sz="3600" dirty="0" smtClean="0">
                <a:latin typeface="Adobe Garamond Pro Bold" pitchFamily="18" charset="0"/>
              </a:rPr>
              <a:t>Oración diaria personal y en pareja</a:t>
            </a:r>
          </a:p>
          <a:p>
            <a:r>
              <a:rPr lang="es-AR" sz="3600" dirty="0" smtClean="0">
                <a:latin typeface="Adobe Garamond Pro Bold" pitchFamily="18" charset="0"/>
              </a:rPr>
              <a:t>Adoración y alabanza Juntos</a:t>
            </a:r>
          </a:p>
          <a:p>
            <a:r>
              <a:rPr lang="es-AR" sz="3600" dirty="0" smtClean="0">
                <a:latin typeface="Adobe Garamond Pro Bold" pitchFamily="18" charset="0"/>
              </a:rPr>
              <a:t>El altar familiar</a:t>
            </a:r>
          </a:p>
          <a:p>
            <a:r>
              <a:rPr lang="es-AR" sz="3600" dirty="0" smtClean="0">
                <a:latin typeface="Adobe Garamond Pro Bold" pitchFamily="18" charset="0"/>
              </a:rPr>
              <a:t>Amistades cristianas (mismas metas)</a:t>
            </a:r>
            <a:endParaRPr lang="es-AR" sz="3600" dirty="0">
              <a:latin typeface="Adobe Garamond Pro Bold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357290" y="1857364"/>
            <a:ext cx="6429420" cy="3286148"/>
          </a:xfrm>
        </p:spPr>
        <p:txBody>
          <a:bodyPr/>
          <a:lstStyle/>
          <a:p>
            <a:r>
              <a:rPr lang="es-AR" b="1" dirty="0" smtClean="0"/>
              <a:t>La restauración de la UNIDAD familiar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Restauración de la Unidad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600" dirty="0" smtClean="0">
                <a:latin typeface="Adobe Garamond Pro Bold" pitchFamily="18" charset="0"/>
              </a:rPr>
              <a:t>Individualmente</a:t>
            </a:r>
          </a:p>
          <a:p>
            <a:r>
              <a:rPr lang="es-AR" sz="3600" dirty="0" smtClean="0">
                <a:latin typeface="Adobe Garamond Pro Bold" pitchFamily="18" charset="0"/>
              </a:rPr>
              <a:t>Como pareja</a:t>
            </a:r>
          </a:p>
          <a:p>
            <a:r>
              <a:rPr lang="es-AR" sz="3600" dirty="0" smtClean="0">
                <a:latin typeface="Adobe Garamond Pro Bold" pitchFamily="18" charset="0"/>
              </a:rPr>
              <a:t>Con los hijos</a:t>
            </a:r>
          </a:p>
          <a:p>
            <a:endParaRPr lang="es-AR" sz="3600" dirty="0">
              <a:latin typeface="Adobe Garamond Pro Bold" pitchFamily="18" charset="0"/>
            </a:endParaRPr>
          </a:p>
          <a:p>
            <a:r>
              <a:rPr lang="es-AR" sz="3600" dirty="0" smtClean="0">
                <a:latin typeface="Adobe Garamond Pro Bold" pitchFamily="18" charset="0"/>
              </a:rPr>
              <a:t>La clave: LA COMUNICACION</a:t>
            </a:r>
            <a:endParaRPr lang="es-AR" sz="3600" dirty="0">
              <a:latin typeface="Adobe Garamond Pro Bold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COMUNICACIÓN ES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600" dirty="0" smtClean="0">
                <a:latin typeface="Adobe Garamond Pro Bold" pitchFamily="18" charset="0"/>
              </a:rPr>
              <a:t>Diálogo</a:t>
            </a:r>
          </a:p>
          <a:p>
            <a:r>
              <a:rPr lang="es-AR" sz="3600" dirty="0" smtClean="0">
                <a:latin typeface="Adobe Garamond Pro Bold" pitchFamily="18" charset="0"/>
              </a:rPr>
              <a:t>Transmisión de ideas y pensamientos</a:t>
            </a:r>
          </a:p>
          <a:p>
            <a:r>
              <a:rPr lang="es-AR" sz="3600" dirty="0" smtClean="0">
                <a:latin typeface="Adobe Garamond Pro Bold" pitchFamily="18" charset="0"/>
              </a:rPr>
              <a:t>Reconocer cualidades y errores</a:t>
            </a:r>
          </a:p>
          <a:p>
            <a:r>
              <a:rPr lang="es-AR" sz="3600" dirty="0" smtClean="0">
                <a:latin typeface="Adobe Garamond Pro Bold" pitchFamily="18" charset="0"/>
              </a:rPr>
              <a:t>Unir esfuerzos para mantener el amor</a:t>
            </a:r>
          </a:p>
          <a:p>
            <a:r>
              <a:rPr lang="es-AR" sz="3600" dirty="0" smtClean="0">
                <a:latin typeface="Adobe Garamond Pro Bold" pitchFamily="18" charset="0"/>
              </a:rPr>
              <a:t>Planes y metas en beneficio de TODOS.</a:t>
            </a:r>
            <a:endParaRPr lang="es-AR" sz="3600" dirty="0">
              <a:latin typeface="Adobe Garamond Pro Bold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Este es el plan de Dios para la familia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Próxima reunión: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981200"/>
            <a:ext cx="3529010" cy="4144963"/>
          </a:xfrm>
        </p:spPr>
        <p:txBody>
          <a:bodyPr/>
          <a:lstStyle/>
          <a:p>
            <a:pPr algn="ctr">
              <a:buNone/>
            </a:pPr>
            <a:r>
              <a:rPr lang="es-AR" sz="4000" dirty="0" smtClean="0">
                <a:solidFill>
                  <a:srgbClr val="C00000"/>
                </a:solidFill>
              </a:rPr>
              <a:t>26 de Junio…</a:t>
            </a:r>
          </a:p>
          <a:p>
            <a:pPr algn="ctr">
              <a:buNone/>
            </a:pPr>
            <a:endParaRPr lang="es-AR" sz="4000" dirty="0" smtClean="0">
              <a:solidFill>
                <a:srgbClr val="C00000"/>
              </a:solidFill>
            </a:endParaRPr>
          </a:p>
          <a:p>
            <a:pPr algn="r">
              <a:buNone/>
            </a:pPr>
            <a:r>
              <a:rPr lang="es-AR" sz="4800" b="1" dirty="0" smtClean="0">
                <a:solidFill>
                  <a:srgbClr val="C00000"/>
                </a:solidFill>
              </a:rPr>
              <a:t>Mi papel dentro de la familia</a:t>
            </a:r>
            <a:endParaRPr lang="es-AR" sz="4800" b="1" dirty="0">
              <a:solidFill>
                <a:srgbClr val="C0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390384"/>
            <a:ext cx="3881439" cy="440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¿Cómo creamos intimidad en el matrimonio?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(escribimos en un papel)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¿Cómo se compone el cuerpo?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3600" dirty="0" smtClean="0">
                <a:solidFill>
                  <a:schemeClr val="tx2"/>
                </a:solidFill>
                <a:latin typeface="Adobe Garamond Pro Bold" pitchFamily="18" charset="0"/>
              </a:rPr>
              <a:t>“ Y </a:t>
            </a:r>
            <a:r>
              <a:rPr lang="es-AR" sz="3600" dirty="0">
                <a:solidFill>
                  <a:schemeClr val="tx2"/>
                </a:solidFill>
                <a:latin typeface="Adobe Garamond Pro Bold" pitchFamily="18" charset="0"/>
              </a:rPr>
              <a:t>el mismo Dios de paz os santifique </a:t>
            </a:r>
            <a:r>
              <a:rPr lang="es-AR" sz="3600" dirty="0" smtClean="0">
                <a:solidFill>
                  <a:schemeClr val="tx2"/>
                </a:solidFill>
                <a:latin typeface="Adobe Garamond Pro Bold" pitchFamily="18" charset="0"/>
              </a:rPr>
              <a:t>por completo</a:t>
            </a:r>
            <a:r>
              <a:rPr lang="es-AR" sz="3600" dirty="0">
                <a:solidFill>
                  <a:schemeClr val="tx2"/>
                </a:solidFill>
                <a:latin typeface="Adobe Garamond Pro Bold" pitchFamily="18" charset="0"/>
              </a:rPr>
              <a:t>;  y todo vuestro ser,  </a:t>
            </a:r>
            <a:r>
              <a:rPr lang="es-AR" sz="3600" u="sng" dirty="0">
                <a:solidFill>
                  <a:srgbClr val="FF0000"/>
                </a:solidFill>
                <a:latin typeface="Adobe Garamond Pro Bold" pitchFamily="18" charset="0"/>
              </a:rPr>
              <a:t>espíritu</a:t>
            </a:r>
            <a:r>
              <a:rPr lang="es-AR" sz="3600" dirty="0">
                <a:solidFill>
                  <a:schemeClr val="tx2"/>
                </a:solidFill>
                <a:latin typeface="Adobe Garamond Pro Bold" pitchFamily="18" charset="0"/>
              </a:rPr>
              <a:t>,  </a:t>
            </a:r>
            <a:r>
              <a:rPr lang="es-AR" sz="3600" u="sng" dirty="0">
                <a:solidFill>
                  <a:srgbClr val="FF0000"/>
                </a:solidFill>
                <a:latin typeface="Adobe Garamond Pro Bold" pitchFamily="18" charset="0"/>
              </a:rPr>
              <a:t>alma</a:t>
            </a:r>
            <a:r>
              <a:rPr lang="es-AR" sz="3600" dirty="0">
                <a:solidFill>
                  <a:schemeClr val="tx2"/>
                </a:solidFill>
                <a:latin typeface="Adobe Garamond Pro Bold" pitchFamily="18" charset="0"/>
              </a:rPr>
              <a:t> y </a:t>
            </a:r>
            <a:r>
              <a:rPr lang="es-AR" sz="3600" u="sng" dirty="0">
                <a:solidFill>
                  <a:srgbClr val="FF0000"/>
                </a:solidFill>
                <a:latin typeface="Adobe Garamond Pro Bold" pitchFamily="18" charset="0"/>
              </a:rPr>
              <a:t>cuerpo</a:t>
            </a:r>
            <a:r>
              <a:rPr lang="es-AR" sz="3600" dirty="0">
                <a:solidFill>
                  <a:schemeClr val="tx2"/>
                </a:solidFill>
                <a:latin typeface="Adobe Garamond Pro Bold" pitchFamily="18" charset="0"/>
              </a:rPr>
              <a:t>,  sea guardado irreprensible para la venida de nuestro Señor Jesucristo</a:t>
            </a:r>
            <a:r>
              <a:rPr lang="es-AR" sz="3600" dirty="0" smtClean="0">
                <a:solidFill>
                  <a:schemeClr val="tx2"/>
                </a:solidFill>
                <a:latin typeface="Adobe Garamond Pro Bold" pitchFamily="18" charset="0"/>
              </a:rPr>
              <a:t>.”</a:t>
            </a:r>
          </a:p>
          <a:p>
            <a:pPr algn="r">
              <a:buNone/>
            </a:pPr>
            <a:r>
              <a:rPr lang="es-AR" dirty="0" smtClean="0"/>
              <a:t>1° </a:t>
            </a:r>
            <a:r>
              <a:rPr lang="es-AR" dirty="0" err="1" smtClean="0"/>
              <a:t>Tesalonisenses</a:t>
            </a:r>
            <a:r>
              <a:rPr lang="es-AR" dirty="0" smtClean="0"/>
              <a:t> 5:23</a:t>
            </a:r>
            <a:endParaRPr lang="es-A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¿Cómo se compone el cuerpo?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000" dirty="0" smtClean="0">
                <a:solidFill>
                  <a:schemeClr val="tx2"/>
                </a:solidFill>
                <a:latin typeface="Adobe Garamond Pro Bold" pitchFamily="18" charset="0"/>
              </a:rPr>
              <a:t>“…la </a:t>
            </a:r>
            <a:r>
              <a:rPr lang="es-AR" sz="4000" dirty="0">
                <a:solidFill>
                  <a:schemeClr val="tx2"/>
                </a:solidFill>
                <a:latin typeface="Adobe Garamond Pro Bold" pitchFamily="18" charset="0"/>
              </a:rPr>
              <a:t>palabra de Dios es viva y eficaz,  y más cortante que toda espada de dos filos;  y penetra hasta partir el </a:t>
            </a:r>
            <a:r>
              <a:rPr lang="es-AR" sz="4000" u="sng" dirty="0">
                <a:solidFill>
                  <a:srgbClr val="FF0000"/>
                </a:solidFill>
                <a:latin typeface="Adobe Garamond Pro Bold" pitchFamily="18" charset="0"/>
              </a:rPr>
              <a:t>alma</a:t>
            </a:r>
            <a:r>
              <a:rPr lang="es-AR" sz="4000" dirty="0">
                <a:solidFill>
                  <a:schemeClr val="tx2"/>
                </a:solidFill>
                <a:latin typeface="Adobe Garamond Pro Bold" pitchFamily="18" charset="0"/>
              </a:rPr>
              <a:t> y el </a:t>
            </a:r>
            <a:r>
              <a:rPr lang="es-AR" sz="4000" u="sng" dirty="0">
                <a:solidFill>
                  <a:srgbClr val="FF0000"/>
                </a:solidFill>
                <a:latin typeface="Adobe Garamond Pro Bold" pitchFamily="18" charset="0"/>
              </a:rPr>
              <a:t>espíritu</a:t>
            </a:r>
            <a:r>
              <a:rPr lang="es-AR" sz="4000" dirty="0">
                <a:solidFill>
                  <a:schemeClr val="tx2"/>
                </a:solidFill>
                <a:latin typeface="Adobe Garamond Pro Bold" pitchFamily="18" charset="0"/>
              </a:rPr>
              <a:t>,  las </a:t>
            </a:r>
            <a:r>
              <a:rPr lang="es-AR" sz="4000" u="sng" dirty="0">
                <a:solidFill>
                  <a:srgbClr val="FF0000"/>
                </a:solidFill>
                <a:latin typeface="Adobe Garamond Pro Bold" pitchFamily="18" charset="0"/>
              </a:rPr>
              <a:t>coyunturas</a:t>
            </a:r>
            <a:r>
              <a:rPr lang="es-AR" sz="4000" dirty="0">
                <a:solidFill>
                  <a:schemeClr val="tx2"/>
                </a:solidFill>
                <a:latin typeface="Adobe Garamond Pro Bold" pitchFamily="18" charset="0"/>
              </a:rPr>
              <a:t> y los </a:t>
            </a:r>
            <a:r>
              <a:rPr lang="es-AR" sz="4000" dirty="0" smtClean="0">
                <a:solidFill>
                  <a:schemeClr val="tx2"/>
                </a:solidFill>
                <a:latin typeface="Adobe Garamond Pro Bold" pitchFamily="18" charset="0"/>
              </a:rPr>
              <a:t>tuétanos...”</a:t>
            </a:r>
          </a:p>
          <a:p>
            <a:pPr algn="r">
              <a:buNone/>
            </a:pPr>
            <a:r>
              <a:rPr lang="es-AR" dirty="0" smtClean="0"/>
              <a:t>1° </a:t>
            </a:r>
            <a:r>
              <a:rPr lang="es-AR" dirty="0" err="1" smtClean="0"/>
              <a:t>Tesalonisenses</a:t>
            </a:r>
            <a:r>
              <a:rPr lang="es-AR" dirty="0" smtClean="0"/>
              <a:t> 5:23</a:t>
            </a:r>
            <a:endParaRPr lang="es-A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lo que más afecta a nuestra intimidad?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AR" dirty="0" smtClean="0"/>
          </a:p>
          <a:p>
            <a:pPr algn="ctr">
              <a:buNone/>
            </a:pPr>
            <a:endParaRPr lang="es-AR" dirty="0"/>
          </a:p>
          <a:p>
            <a:pPr algn="ctr">
              <a:buNone/>
            </a:pPr>
            <a:r>
              <a:rPr lang="es-AR" sz="5400" dirty="0" smtClean="0">
                <a:solidFill>
                  <a:schemeClr val="tx2">
                    <a:lumMod val="50000"/>
                  </a:schemeClr>
                </a:solidFill>
                <a:latin typeface="Adobe Garamond Pro Bold" pitchFamily="18" charset="0"/>
              </a:rPr>
              <a:t>LA FALTA DE UNIDAD</a:t>
            </a:r>
            <a:endParaRPr lang="es-AR" sz="5400" dirty="0">
              <a:solidFill>
                <a:schemeClr val="tx2">
                  <a:lumMod val="50000"/>
                </a:schemeClr>
              </a:solidFill>
              <a:latin typeface="Adobe Garamond Pro Bold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dice la Biblia?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800" dirty="0" smtClean="0">
                <a:solidFill>
                  <a:schemeClr val="tx2"/>
                </a:solidFill>
                <a:latin typeface="Adobe Garamond Pro Bold" pitchFamily="18" charset="0"/>
              </a:rPr>
              <a:t>“…</a:t>
            </a:r>
            <a:r>
              <a:rPr lang="es-AR" sz="4800" dirty="0">
                <a:solidFill>
                  <a:schemeClr val="tx2"/>
                </a:solidFill>
                <a:latin typeface="Adobe Garamond Pro Bold" pitchFamily="18" charset="0"/>
              </a:rPr>
              <a:t> sino que estéis perfectamente unidos en una misma mente y en un mismo parecer</a:t>
            </a:r>
            <a:r>
              <a:rPr lang="es-AR" sz="4800" dirty="0" smtClean="0">
                <a:solidFill>
                  <a:schemeClr val="tx2"/>
                </a:solidFill>
                <a:latin typeface="Adobe Garamond Pro Bold" pitchFamily="18" charset="0"/>
              </a:rPr>
              <a:t>.”</a:t>
            </a:r>
          </a:p>
          <a:p>
            <a:pPr algn="r">
              <a:buNone/>
            </a:pPr>
            <a:r>
              <a:rPr lang="es-AR" dirty="0" smtClean="0"/>
              <a:t>1° Corintios 1:10b</a:t>
            </a:r>
            <a:endParaRPr lang="es-A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Entonces la base del hogar es…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AR" sz="4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>
              <a:buNone/>
            </a:pPr>
            <a:endParaRPr lang="es-AR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>
              <a:buNone/>
            </a:pPr>
            <a:r>
              <a:rPr lang="es-AR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dobe Garamond Pro Bold" pitchFamily="18" charset="0"/>
              </a:rPr>
              <a:t>LA UNIDAD</a:t>
            </a:r>
            <a:endParaRPr lang="es-AR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dobe Garamond Pro Bold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TRES FASES EN LA UNIDAD DE LA PAREJA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Unidad del </a:t>
            </a:r>
            <a:r>
              <a:rPr lang="es-AR" b="1" dirty="0" smtClean="0"/>
              <a:t>ESPIRITU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000" dirty="0" smtClean="0">
                <a:solidFill>
                  <a:schemeClr val="tx2"/>
                </a:solidFill>
                <a:latin typeface="Adobe Garamond Pro Bold" pitchFamily="18" charset="0"/>
              </a:rPr>
              <a:t>“ No </a:t>
            </a:r>
            <a:r>
              <a:rPr lang="es-AR" sz="4000" dirty="0">
                <a:solidFill>
                  <a:schemeClr val="tx2"/>
                </a:solidFill>
                <a:latin typeface="Adobe Garamond Pro Bold" pitchFamily="18" charset="0"/>
              </a:rPr>
              <a:t>os unáis en </a:t>
            </a:r>
            <a:r>
              <a:rPr lang="es-AR" sz="4000" dirty="0">
                <a:solidFill>
                  <a:srgbClr val="C00000"/>
                </a:solidFill>
                <a:latin typeface="Adobe Garamond Pro Bold" pitchFamily="18" charset="0"/>
              </a:rPr>
              <a:t>yugo desigual </a:t>
            </a:r>
            <a:r>
              <a:rPr lang="es-AR" sz="4000" dirty="0">
                <a:solidFill>
                  <a:schemeClr val="tx2"/>
                </a:solidFill>
                <a:latin typeface="Adobe Garamond Pro Bold" pitchFamily="18" charset="0"/>
              </a:rPr>
              <a:t>con los incrédulos;  porque  ¿qué compañerismo tiene la justicia con la injusticia?  ¿Y qué comunión la luz con las tinieblas</a:t>
            </a:r>
            <a:r>
              <a:rPr lang="es-AR" sz="4000" dirty="0" smtClean="0">
                <a:solidFill>
                  <a:schemeClr val="tx2"/>
                </a:solidFill>
                <a:latin typeface="Adobe Garamond Pro Bold" pitchFamily="18" charset="0"/>
              </a:rPr>
              <a:t>?”</a:t>
            </a:r>
          </a:p>
          <a:p>
            <a:pPr algn="r">
              <a:buNone/>
            </a:pPr>
            <a:r>
              <a:rPr lang="es-AR" dirty="0" smtClean="0"/>
              <a:t>2° Corintios 6:14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FF"/>
      </a:lt1>
      <a:dk2>
        <a:srgbClr val="5A867B"/>
      </a:dk2>
      <a:lt2>
        <a:srgbClr val="B7D760"/>
      </a:lt2>
      <a:accent1>
        <a:srgbClr val="F1F3CF"/>
      </a:accent1>
      <a:accent2>
        <a:srgbClr val="E9CC7A"/>
      </a:accent2>
      <a:accent3>
        <a:srgbClr val="FFFFFF"/>
      </a:accent3>
      <a:accent4>
        <a:srgbClr val="000000"/>
      </a:accent4>
      <a:accent5>
        <a:srgbClr val="F7F8E4"/>
      </a:accent5>
      <a:accent6>
        <a:srgbClr val="D3B96E"/>
      </a:accent6>
      <a:hlink>
        <a:srgbClr val="D1B4C8"/>
      </a:hlink>
      <a:folHlink>
        <a:srgbClr val="96C8D1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A867B"/>
        </a:dk2>
        <a:lt2>
          <a:srgbClr val="B7D760"/>
        </a:lt2>
        <a:accent1>
          <a:srgbClr val="F1F3CF"/>
        </a:accent1>
        <a:accent2>
          <a:srgbClr val="E9CC7A"/>
        </a:accent2>
        <a:accent3>
          <a:srgbClr val="FFFFFF"/>
        </a:accent3>
        <a:accent4>
          <a:srgbClr val="000000"/>
        </a:accent4>
        <a:accent5>
          <a:srgbClr val="F7F8E4"/>
        </a:accent5>
        <a:accent6>
          <a:srgbClr val="D3B96E"/>
        </a:accent6>
        <a:hlink>
          <a:srgbClr val="D1B4C8"/>
        </a:hlink>
        <a:folHlink>
          <a:srgbClr val="96C8D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de parque</Template>
  <TotalTime>154</TotalTime>
  <Words>415</Words>
  <Application>Microsoft Office PowerPoint</Application>
  <PresentationFormat>Presentación en pantalla (4:3)</PresentationFormat>
  <Paragraphs>64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Default Design</vt:lpstr>
      <vt:lpstr>Diapositiva 1</vt:lpstr>
      <vt:lpstr>¿Cómo creamos intimidad en el matrimonio?</vt:lpstr>
      <vt:lpstr>¿Cómo se compone el cuerpo?</vt:lpstr>
      <vt:lpstr>¿Cómo se compone el cuerpo?</vt:lpstr>
      <vt:lpstr>¿Qué es lo que más afecta a nuestra intimidad?</vt:lpstr>
      <vt:lpstr>¿Qué dice la Biblia?</vt:lpstr>
      <vt:lpstr>Entonces la base del hogar es…</vt:lpstr>
      <vt:lpstr>TRES FASES EN LA UNIDAD DE LA PAREJA</vt:lpstr>
      <vt:lpstr>Unidad del ESPIRITU</vt:lpstr>
      <vt:lpstr>Unidad del ALMA</vt:lpstr>
      <vt:lpstr>Unidad del CUERPO</vt:lpstr>
      <vt:lpstr>Si no se cultiva el área espiritual, jamás podrá haber: VERDADERA INTIMIDAD</vt:lpstr>
      <vt:lpstr>Consejos prácticos para crear verdadera intimidad</vt:lpstr>
      <vt:lpstr>Consejos prácticos para crear verdadera intimidad</vt:lpstr>
      <vt:lpstr>La restauración de la UNIDAD familiar</vt:lpstr>
      <vt:lpstr>Restauración de la Unidad</vt:lpstr>
      <vt:lpstr>LA COMUNICACIÓN ES</vt:lpstr>
      <vt:lpstr>Este es el plan de Dios para la familia</vt:lpstr>
      <vt:lpstr>Próxima reunión: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Adrian</dc:creator>
  <cp:lastModifiedBy>Adrian</cp:lastModifiedBy>
  <cp:revision>13</cp:revision>
  <dcterms:created xsi:type="dcterms:W3CDTF">2010-05-22T17:20:24Z</dcterms:created>
  <dcterms:modified xsi:type="dcterms:W3CDTF">2010-05-22T19:55:10Z</dcterms:modified>
</cp:coreProperties>
</file>