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61" r:id="rId5"/>
    <p:sldId id="262" r:id="rId6"/>
    <p:sldId id="268" r:id="rId7"/>
    <p:sldId id="271" r:id="rId8"/>
    <p:sldId id="272" r:id="rId9"/>
    <p:sldId id="273" r:id="rId10"/>
    <p:sldId id="274" r:id="rId11"/>
    <p:sldId id="275" r:id="rId12"/>
    <p:sldId id="263" r:id="rId13"/>
    <p:sldId id="264" r:id="rId14"/>
    <p:sldId id="265" r:id="rId15"/>
    <p:sldId id="266" r:id="rId16"/>
    <p:sldId id="267" r:id="rId17"/>
    <p:sldId id="270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9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A761-B0B8-4327-8247-0C17B156B5FA}" type="datetimeFigureOut">
              <a:rPr lang="es-MX" smtClean="0"/>
              <a:pPr/>
              <a:t>07/09/2012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BFFE-EDC5-4C87-A96E-4DA159467ACE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21407-9F98-4B79-997F-64BEAF2FCF4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7586" name="Picture 2" descr="C:\Users\Usuario\Desktop\PAPA\EDJ_seguimiento_Mayo_2012_PPT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629400" y="3048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10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CUIDADOS QUE DEBEMOS TENER EN LOS RETIROS EVANGELISTICOS</a:t>
            </a:r>
            <a:endParaRPr lang="es-MX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_tradnl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s-ES_tradnl" sz="2800" b="1" dirty="0" smtClean="0">
                <a:latin typeface="Times New Roman" pitchFamily="18" charset="0"/>
              </a:rPr>
              <a:t> 9. No glorificamos los retiros con un “antes” y “después”. ¡Sólo existe un “antes” y “después” de Jesucristo!</a:t>
            </a:r>
          </a:p>
          <a:p>
            <a:pPr algn="ctr"/>
            <a:endParaRPr lang="es-ES_tradnl" sz="2000" b="1" dirty="0" smtClean="0">
              <a:latin typeface="Times New Roman" pitchFamily="18" charset="0"/>
            </a:endParaRPr>
          </a:p>
          <a:p>
            <a:pPr algn="ctr"/>
            <a:r>
              <a:rPr lang="es-ES_tradnl" sz="2800" b="1" dirty="0" smtClean="0">
                <a:latin typeface="Times New Roman" pitchFamily="18" charset="0"/>
              </a:rPr>
              <a:t>10. El cristiano necesita encontrarse con Dios,                     todos los días. Los Retiros son una oportunidad para buscar con más tiempo a Dios.</a:t>
            </a:r>
            <a:endParaRPr lang="es-ES_tradnl" sz="28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algn="ctr"/>
            <a:r>
              <a:rPr lang="es-ES_tradnl" sz="2000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s-ES_tradnl" sz="2800" b="1" dirty="0" smtClean="0">
                <a:latin typeface="Times New Roman" pitchFamily="18" charset="0"/>
              </a:rPr>
              <a:t>11. No permitimos que nuestros miembros vayan y sean ministrados por aquellos que realizan “Encuentros” con todos los errores y excesos mencionados.</a:t>
            </a:r>
            <a:endParaRPr lang="es-MX" sz="25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11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CUIDADOS QUE DEBEMOS TENER EN LOS RETIROS EVANGELISTICOS</a:t>
            </a:r>
            <a:endParaRPr lang="es-MX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_tradnl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s-ES_tradnl" sz="2600" b="1" dirty="0" smtClean="0">
                <a:latin typeface="Times New Roman" pitchFamily="18" charset="0"/>
              </a:rPr>
              <a:t> 12. Los Retiros Evangelísticos no son un requisito para llegar a ser o seguir siendo miembro de una congregación apostólica. Como nuestros campamentos, son voluntarios.</a:t>
            </a:r>
          </a:p>
          <a:p>
            <a:pPr algn="ctr"/>
            <a:endParaRPr lang="es-ES_tradnl" sz="2600" b="1" dirty="0" smtClean="0">
              <a:latin typeface="Times New Roman" pitchFamily="18" charset="0"/>
            </a:endParaRPr>
          </a:p>
          <a:p>
            <a:pPr algn="ctr"/>
            <a:r>
              <a:rPr lang="es-ES_tradnl" sz="2600" b="1" dirty="0" smtClean="0">
                <a:latin typeface="Times New Roman" pitchFamily="18" charset="0"/>
              </a:rPr>
              <a:t>13. Los Retiros de Líderes son una herramienta, pero nunca una actividad obligatoria para ministros o miembros.</a:t>
            </a:r>
            <a:endParaRPr lang="es-ES_tradnl" sz="26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algn="ctr"/>
            <a:r>
              <a:rPr lang="es-ES_tradnl" sz="2600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s-ES_tradnl" sz="2600" b="1" dirty="0" smtClean="0">
                <a:latin typeface="Times New Roman" pitchFamily="18" charset="0"/>
              </a:rPr>
              <a:t>14. Por ninguna razón permitimos que ministros o miembros sean expulsados de las congregaciones por no desear         participar en Retiros Evangelísticos o de Líderes.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12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¿PORQUE LOS RETIROS?</a:t>
            </a:r>
            <a:endParaRPr lang="es-ES_tradnl" sz="40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El retiro es un tiempo especial y transformativo donde Dios se encuentra con personas. 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Argumento Bíblico: Dios se encontró con Israel en el Sinaí (Éxodo 24:16) y los discípulos se encontraron con el Jesús transfigurado en Tabor (Mateo 17:1-3).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En ambos casos el encuentro ocurre por la iniciativa de Dios. El hacer retiros es simplemente obedecer la Palabra de Dios.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Otra razón histórica: Nosotros hemos experimentado el poder de Dios en campamentos y avivamientos.</a:t>
            </a:r>
          </a:p>
          <a:p>
            <a:r>
              <a:rPr lang="es-ES_tradnl" b="1" dirty="0" smtClean="0">
                <a:latin typeface="Times New Roman" pitchFamily="18" charset="0"/>
                <a:cs typeface="Times New Roman" pitchFamily="18" charset="0"/>
              </a:rPr>
              <a:t>Los retiros son la continuación de estos programas dentro del modelo del discipulado.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13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s-ES_tradnl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 QUE NUESTROS RETIROS NECESITAN</a:t>
            </a:r>
            <a:endParaRPr lang="es-ES_tradnl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Nuestros retiros necesitan presentar claramente y poderosamente el Evangelio.</a:t>
            </a:r>
          </a:p>
          <a:p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Nuestros retiros deben levantar la doctrina apostólica y nos deben llevar a resultados apostólicos. No es suficiente que la gente venga para tener experiencias religiosas. Deben ser bautizados en el nombre de Jesucristo y con el Espíritu Santo, hablando en nuevas lenguas. </a:t>
            </a:r>
          </a:p>
          <a:p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Nuestros retiros deben seguir el plan de salvación así como fue reconocido por los apóstoles.</a:t>
            </a:r>
          </a:p>
          <a:p>
            <a:r>
              <a:rPr lang="es-ES_tradnl" sz="2400" b="1" dirty="0" smtClean="0">
                <a:latin typeface="Times New Roman" pitchFamily="18" charset="0"/>
                <a:cs typeface="Times New Roman" pitchFamily="18" charset="0"/>
              </a:rPr>
              <a:t>El fundamento de los apóstoles ha resultado en vidas transformadas una y otra vez. Si este es el Evangelio que cambia vidas debe estar en primer plano.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14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_tradnl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RETIRO “HECHOS 2:38”</a:t>
            </a:r>
            <a:endParaRPr lang="es-ES_tradnl" sz="4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_tradnl" i="1" dirty="0" smtClean="0">
                <a:latin typeface="Times New Roman" pitchFamily="18" charset="0"/>
                <a:cs typeface="Times New Roman" pitchFamily="18" charset="0"/>
              </a:rPr>
              <a:t>Pedro les dijo: </a:t>
            </a:r>
            <a:r>
              <a:rPr lang="es-ES_tradnl" b="1" i="1" dirty="0" smtClean="0">
                <a:latin typeface="Times New Roman" pitchFamily="18" charset="0"/>
                <a:cs typeface="Times New Roman" pitchFamily="18" charset="0"/>
              </a:rPr>
              <a:t>Arrepentíos</a:t>
            </a:r>
            <a:r>
              <a:rPr lang="es-ES_tradnl" i="1" dirty="0" smtClean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s-ES_tradnl" b="1" i="1" dirty="0" smtClean="0">
                <a:latin typeface="Times New Roman" pitchFamily="18" charset="0"/>
                <a:cs typeface="Times New Roman" pitchFamily="18" charset="0"/>
              </a:rPr>
              <a:t>bautícese </a:t>
            </a:r>
            <a:r>
              <a:rPr lang="es-ES_tradnl" i="1" dirty="0" smtClean="0">
                <a:latin typeface="Times New Roman" pitchFamily="18" charset="0"/>
                <a:cs typeface="Times New Roman" pitchFamily="18" charset="0"/>
              </a:rPr>
              <a:t>cada uno de vosotros en el nombre de Jesucristo para perdón de los pecados; y </a:t>
            </a:r>
            <a:r>
              <a:rPr lang="es-ES_tradnl" b="1" i="1" dirty="0" smtClean="0">
                <a:latin typeface="Times New Roman" pitchFamily="18" charset="0"/>
                <a:cs typeface="Times New Roman" pitchFamily="18" charset="0"/>
              </a:rPr>
              <a:t>recibiréis el don </a:t>
            </a:r>
            <a:r>
              <a:rPr lang="es-ES_tradnl" i="1" dirty="0" smtClean="0">
                <a:latin typeface="Times New Roman" pitchFamily="18" charset="0"/>
                <a:cs typeface="Times New Roman" pitchFamily="18" charset="0"/>
              </a:rPr>
              <a:t>del Espíritu Santo.</a:t>
            </a:r>
          </a:p>
          <a:p>
            <a:pPr marL="0" indent="0" algn="ctr">
              <a:buNone/>
            </a:pPr>
            <a:endParaRPr lang="es-ES_tradnl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Proponemos tener retiros que siguen el plan de salvación por las tres etapas que trazo Pedro. De esta manera seremos fieles a la Biblia y a la doctrina de los Apóstoles.</a:t>
            </a:r>
            <a:endParaRPr lang="es-ES_tradnl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s-ES_tradnl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15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 ARREPIENTETE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μετανοέω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μετανοέω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metanoia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cambiar la mente de uno.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El arrepentimiento no es meramente sentir culpa.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El arrepentimiento es y debe ser </a:t>
            </a:r>
            <a:r>
              <a:rPr lang="es-ES_tradnl" b="1" dirty="0" smtClean="0">
                <a:latin typeface="Times New Roman" pitchFamily="18" charset="0"/>
                <a:cs typeface="Times New Roman" pitchFamily="18" charset="0"/>
              </a:rPr>
              <a:t>cambio</a:t>
            </a:r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s-ES_tradnl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En esta etapa habrán 2 conferencias destinadas a que los que asisten abran su corazón, su mente al cambio de Dios. 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La mayoría de las personas vendrán con cargas de todo tipo y con falsas concepciones religiosas. </a:t>
            </a:r>
          </a:p>
          <a:p>
            <a:r>
              <a:rPr lang="es-ES_tradnl" dirty="0" smtClean="0">
                <a:latin typeface="Times New Roman" pitchFamily="18" charset="0"/>
                <a:cs typeface="Times New Roman" pitchFamily="18" charset="0"/>
              </a:rPr>
              <a:t>Por eso es esencial que un cambio de mentalidad, de corazón, ocurra.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16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 SE BAUTIZADO </a:t>
            </a:r>
            <a:r>
              <a:rPr lang="es-ES_tradnl" dirty="0" smtClean="0">
                <a:solidFill>
                  <a:srgbClr val="0000CC"/>
                </a:solidFill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βαπτίζω</a:t>
            </a:r>
            <a:r>
              <a:rPr lang="es-ES_tradnl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βαπτίζω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baptizo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ser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sumergido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cubierto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limpiado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inmensión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Somos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bautizados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JESÚS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bautizado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representa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específicamente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cubierto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inmerso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 Cristo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Jesús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segunda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ministraremos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conferencias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acción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sanadora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liberadora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Jesús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bendición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pureza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Sanador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Salvador,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Libertador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Señor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esperanza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Nuestro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propósito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guiar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quienes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asisten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hacia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bautismo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Jesús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17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3. RECIBE EL DON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l-GR" dirty="0" smtClean="0">
                <a:solidFill>
                  <a:srgbClr val="0000CC"/>
                </a:solidFill>
              </a:rPr>
              <a:t>ἁγίου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l-GR" dirty="0" smtClean="0">
                <a:solidFill>
                  <a:srgbClr val="0000CC"/>
                </a:solidFill>
              </a:rPr>
              <a:t>πνεύματος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δωρεά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salvación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Dios.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vive en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recibimos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cuando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somos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bautizados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Espíritu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hablándo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nuevas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lenguas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tercera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tendremos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conferencias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Este don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Dios;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Este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secreto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victoriosa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cumplir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Estrategia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Jesús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hacer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discípulos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todas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esta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nuestra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meta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será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orar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quienes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asisten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bautizados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fuego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PT Portada Retir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1000"/>
            <a:ext cx="914400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60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CAMPAMENTOS </a:t>
            </a:r>
            <a:endParaRPr lang="es-MX" sz="2000" b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s-MX" sz="3100" b="1" dirty="0" smtClean="0">
                <a:solidFill>
                  <a:srgbClr val="006600"/>
                </a:solidFill>
                <a:latin typeface="Times New Roman" pitchFamily="18" charset="0"/>
              </a:rPr>
              <a:t>¿Porqué nuestros campamentos son tan eficaces?</a:t>
            </a:r>
          </a:p>
          <a:p>
            <a:pPr algn="ctr">
              <a:spcBef>
                <a:spcPct val="50000"/>
              </a:spcBef>
            </a:pPr>
            <a:r>
              <a:rPr lang="es-MX" sz="3100" b="1" dirty="0" smtClean="0">
                <a:solidFill>
                  <a:srgbClr val="006600"/>
                </a:solidFill>
                <a:latin typeface="Times New Roman" pitchFamily="18" charset="0"/>
              </a:rPr>
              <a:t>Cada año ahí, personas se convierten, personas  dejan drogas, alcohol, tabaco y otros vicios.</a:t>
            </a:r>
          </a:p>
          <a:p>
            <a:pPr algn="ctr">
              <a:spcBef>
                <a:spcPct val="50000"/>
              </a:spcBef>
            </a:pPr>
            <a:r>
              <a:rPr lang="es-MX" sz="3100" b="1" dirty="0" smtClean="0">
                <a:solidFill>
                  <a:srgbClr val="006600"/>
                </a:solidFill>
                <a:latin typeface="Times New Roman" pitchFamily="18" charset="0"/>
              </a:rPr>
              <a:t>Cada año, varones, mujeres, jóvenes y adolescentes reciben sanidad espiritual, física, y emocional.</a:t>
            </a:r>
          </a:p>
          <a:p>
            <a:pPr algn="ctr">
              <a:spcBef>
                <a:spcPct val="50000"/>
              </a:spcBef>
            </a:pPr>
            <a:r>
              <a:rPr lang="es-MX" sz="3100" b="1" dirty="0" smtClean="0">
                <a:solidFill>
                  <a:srgbClr val="006600"/>
                </a:solidFill>
                <a:latin typeface="Times New Roman" pitchFamily="18" charset="0"/>
              </a:rPr>
              <a:t>Cada año ahí, surgen mejores padres, mejores hijos  y estudiantes. Apostólicos se </a:t>
            </a:r>
            <a:r>
              <a:rPr lang="es-MX" sz="3100" b="1" dirty="0" err="1" smtClean="0">
                <a:solidFill>
                  <a:srgbClr val="006600"/>
                </a:solidFill>
                <a:latin typeface="Times New Roman" pitchFamily="18" charset="0"/>
              </a:rPr>
              <a:t>reconsagran</a:t>
            </a:r>
            <a:r>
              <a:rPr lang="es-MX" sz="3100" b="1" dirty="0" smtClean="0">
                <a:solidFill>
                  <a:srgbClr val="006600"/>
                </a:solidFill>
                <a:latin typeface="Times New Roman" pitchFamily="18" charset="0"/>
              </a:rPr>
              <a:t>.</a:t>
            </a:r>
            <a:endParaRPr lang="es-MX" sz="3100" b="1" dirty="0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4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81000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VENTAJAS DE CAMPAMENTOS</a:t>
            </a:r>
            <a:r>
              <a:rPr lang="es-MX" sz="6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MX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s-MX" sz="32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MX" sz="32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lejamos a quienes asisten de malas influencias. 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2. Los ponemos en grupos homogéneos, lo que      les da mucha libertad para abrir sus corazones. 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3. Les proveemos un muy buen programa,      donde son ministrados… ¡cada hora! 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4. Y los envolvemos con disciplinas espirituales: Oración, lectura de la Palabra y adoración.</a:t>
            </a:r>
            <a:endParaRPr lang="es-MX" sz="3200" b="1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5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LÍMITES DE LOS CAMPAMENTOS DISTRITALES</a:t>
            </a:r>
            <a:endParaRPr lang="es-MX" sz="12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0000CC"/>
                </a:solidFill>
                <a:latin typeface="Times New Roman" pitchFamily="18" charset="0"/>
              </a:rPr>
              <a:t>1. No hay preparación previa (“El Puente”).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0000CC"/>
                </a:solidFill>
                <a:latin typeface="Times New Roman" pitchFamily="18" charset="0"/>
              </a:rPr>
              <a:t>2. No hay seguimiento hacia la iglesia local ni conexión con un plan de discipulado.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0000CC"/>
                </a:solidFill>
                <a:latin typeface="Times New Roman" pitchFamily="18" charset="0"/>
              </a:rPr>
              <a:t>3. Su enfoque es distrital y no local. Y la vida  diaria de los creyentes está en la iglesia local.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rgbClr val="0000CC"/>
                </a:solidFill>
                <a:latin typeface="Times New Roman" pitchFamily="18" charset="0"/>
              </a:rPr>
              <a:t>4. Con frecuencia, no hay conexión entre                los temas de las conferencias.</a:t>
            </a:r>
            <a:endParaRPr lang="es-MX" sz="32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6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VENTAJAS DE LOS RETIROS EVANGELISTICOS</a:t>
            </a:r>
            <a:endParaRPr lang="es-MX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spcBef>
                <a:spcPct val="50000"/>
              </a:spcBef>
              <a:buAutoNum type="arabicPeriod"/>
            </a:pPr>
            <a:r>
              <a:rPr lang="es-MX" sz="2800" b="1" dirty="0" smtClean="0">
                <a:solidFill>
                  <a:srgbClr val="0000CC"/>
                </a:solidFill>
                <a:latin typeface="Times New Roman" pitchFamily="18" charset="0"/>
              </a:rPr>
              <a:t>El retiro cataliza (acelera) el conocimiento de la Palabra de Dios en los nuevos conversos.                     En un retiro los nuevos creyentes reciben lecciones equivalentes a tres meses en Grupos de Amistad.</a:t>
            </a:r>
          </a:p>
          <a:p>
            <a:pPr algn="ctr">
              <a:spcBef>
                <a:spcPct val="50000"/>
              </a:spcBef>
            </a:pPr>
            <a:r>
              <a:rPr lang="es-MX" sz="2800" b="1" dirty="0" smtClean="0">
                <a:solidFill>
                  <a:srgbClr val="0000CC"/>
                </a:solidFill>
                <a:latin typeface="Times New Roman" pitchFamily="18" charset="0"/>
              </a:rPr>
              <a:t>2. El retiro es parte de un plan de discipulado.                    Y permite preparar antes (El Puente) y después                (El Seguimiento), a quienes asisten.</a:t>
            </a:r>
          </a:p>
          <a:p>
            <a:pPr algn="ctr">
              <a:spcBef>
                <a:spcPct val="50000"/>
              </a:spcBef>
            </a:pPr>
            <a:r>
              <a:rPr lang="es-MX" sz="2800" b="1" dirty="0" smtClean="0">
                <a:solidFill>
                  <a:srgbClr val="0000CC"/>
                </a:solidFill>
                <a:latin typeface="Times New Roman" pitchFamily="18" charset="0"/>
              </a:rPr>
              <a:t>3. Lo más importante es que el Retiro </a:t>
            </a:r>
            <a:r>
              <a:rPr lang="es-MX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Evangelístico</a:t>
            </a:r>
            <a:r>
              <a:rPr lang="es-MX" sz="2800" b="1" dirty="0" smtClean="0">
                <a:solidFill>
                  <a:srgbClr val="0000CC"/>
                </a:solidFill>
                <a:latin typeface="Times New Roman" pitchFamily="18" charset="0"/>
              </a:rPr>
              <a:t>                 es un programa de la iglesia local.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7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CUIDADOS QUE DEBEMOS TENER EN LOS RETIROS EVANGELISTICOS</a:t>
            </a:r>
            <a:endParaRPr lang="es-MX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spcBef>
                <a:spcPct val="50000"/>
              </a:spcBef>
              <a:buAutoNum type="arabicPeriod"/>
            </a:pPr>
            <a:r>
              <a:rPr lang="es-ES_tradnl" sz="2800" b="1" dirty="0" smtClean="0">
                <a:latin typeface="Times New Roman" pitchFamily="18" charset="0"/>
              </a:rPr>
              <a:t>No usamos la palabra “ENCUENTRO”, para que       no se confunda con lo que otros grupos hacen.</a:t>
            </a:r>
          </a:p>
          <a:p>
            <a:pPr marL="514350" indent="-514350" algn="ctr">
              <a:spcBef>
                <a:spcPct val="50000"/>
              </a:spcBef>
              <a:buAutoNum type="arabicPeriod"/>
            </a:pPr>
            <a:r>
              <a:rPr lang="es-ES_tradnl" sz="2800" b="1" dirty="0" smtClean="0">
                <a:latin typeface="Times New Roman" pitchFamily="18" charset="0"/>
              </a:rPr>
              <a:t>Usamos la palabra “RETIRO” por ser el término bíblico que describe lo que hacemos:</a:t>
            </a:r>
          </a:p>
          <a:p>
            <a:pPr marL="514350" indent="-514350" algn="ctr">
              <a:spcBef>
                <a:spcPct val="50000"/>
              </a:spcBef>
            </a:pPr>
            <a:r>
              <a:rPr lang="es-ES_tradnl" sz="3200" b="1" i="1" dirty="0" smtClean="0">
                <a:latin typeface="Times New Roman" pitchFamily="18" charset="0"/>
              </a:rPr>
              <a:t>“Al regresar los apóstoles, le contaron todo lo que habían hecho. </a:t>
            </a:r>
            <a:r>
              <a:rPr lang="es-ES_tradnl" sz="3200" b="1" i="1" dirty="0" smtClean="0">
                <a:solidFill>
                  <a:srgbClr val="0000CC"/>
                </a:solidFill>
                <a:latin typeface="Times New Roman" pitchFamily="18" charset="0"/>
              </a:rPr>
              <a:t>Y tomándolos,</a:t>
            </a:r>
            <a:r>
              <a:rPr lang="es-ES_tradnl" sz="3200" b="1" i="1" dirty="0" smtClean="0">
                <a:solidFill>
                  <a:srgbClr val="CC0000"/>
                </a:solidFill>
                <a:latin typeface="Times New Roman" pitchFamily="18" charset="0"/>
              </a:rPr>
              <a:t> se retiró aparte</a:t>
            </a:r>
            <a:r>
              <a:rPr lang="es-ES_tradnl" sz="3200" b="1" i="1" dirty="0" smtClean="0">
                <a:latin typeface="Times New Roman" pitchFamily="18" charset="0"/>
              </a:rPr>
              <a:t>, a un lugar desierto de la ciudad llamada </a:t>
            </a:r>
            <a:r>
              <a:rPr lang="es-ES_tradnl" sz="3200" b="1" i="1" dirty="0" err="1" smtClean="0">
                <a:latin typeface="Times New Roman" pitchFamily="18" charset="0"/>
              </a:rPr>
              <a:t>Betsaida</a:t>
            </a:r>
            <a:r>
              <a:rPr lang="es-ES_tradnl" sz="3200" b="1" i="1" dirty="0" smtClean="0">
                <a:latin typeface="Times New Roman" pitchFamily="18" charset="0"/>
              </a:rPr>
              <a:t>.”          </a:t>
            </a:r>
          </a:p>
          <a:p>
            <a:pPr marL="514350" indent="-514350" algn="ctr">
              <a:spcBef>
                <a:spcPct val="50000"/>
              </a:spcBef>
            </a:pPr>
            <a:r>
              <a:rPr lang="es-ES_tradnl" sz="2800" dirty="0" smtClean="0">
                <a:latin typeface="Times New Roman" pitchFamily="18" charset="0"/>
              </a:rPr>
              <a:t>Lucas 9:10</a:t>
            </a:r>
            <a:endParaRPr lang="en-US" sz="2800" dirty="0" smtClean="0">
              <a:latin typeface="Times New Roman" pitchFamily="18" charset="0"/>
            </a:endParaRPr>
          </a:p>
          <a:p>
            <a:pPr marL="514350" indent="-514350" algn="ctr">
              <a:spcBef>
                <a:spcPct val="50000"/>
              </a:spcBef>
            </a:pPr>
            <a:endParaRPr lang="es-MX" sz="28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8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CUIDADOS QUE DEBEMOS TENER EN LOS RETIROS EVANGELISTICOS</a:t>
            </a:r>
            <a:endParaRPr lang="es-MX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_tradnl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s-ES_tradnl" sz="2800" b="1" dirty="0" smtClean="0">
                <a:latin typeface="Times New Roman" pitchFamily="18" charset="0"/>
              </a:rPr>
              <a:t>3. No hacemos usamos el tema de maldiciones generacionales, pues en el nuevo pacto en Cristo Jesús tenemos libertad absoluta (2ª. Corintios 3:17).</a:t>
            </a:r>
          </a:p>
          <a:p>
            <a:pPr algn="ctr"/>
            <a:endParaRPr lang="es-ES_tradnl" sz="2000" b="1" dirty="0" smtClean="0">
              <a:latin typeface="Times New Roman" pitchFamily="18" charset="0"/>
            </a:endParaRPr>
          </a:p>
          <a:p>
            <a:pPr algn="ctr"/>
            <a:r>
              <a:rPr lang="es-ES_tradnl" sz="2800" b="1" dirty="0" smtClean="0">
                <a:latin typeface="Times New Roman" pitchFamily="18" charset="0"/>
              </a:rPr>
              <a:t>4.  En un Retiro Evangelístico explicamos cómo las consecuencias del pecado multiplican el impacto del mal    a través de generaciones y como Cristo nos libera.</a:t>
            </a:r>
          </a:p>
          <a:p>
            <a:pPr algn="ctr"/>
            <a:endParaRPr lang="es-ES_tradnl" sz="2000" b="1" dirty="0" smtClean="0">
              <a:latin typeface="Times New Roman" pitchFamily="18" charset="0"/>
            </a:endParaRPr>
          </a:p>
          <a:p>
            <a:pPr algn="ctr"/>
            <a:r>
              <a:rPr lang="es-ES_tradnl" sz="2800" b="1" dirty="0" smtClean="0">
                <a:latin typeface="Times New Roman" pitchFamily="18" charset="0"/>
              </a:rPr>
              <a:t>5. Prohibimos la auto-imposición de manos en las partes sexuales al orar por sanidad emocional o perdón de pecados, porque no es bíblico.</a:t>
            </a:r>
            <a:endParaRPr lang="en-US" sz="2800" dirty="0" smtClean="0"/>
          </a:p>
          <a:p>
            <a:pPr marL="514350" indent="-514350" algn="ctr">
              <a:spcBef>
                <a:spcPct val="50000"/>
              </a:spcBef>
            </a:pPr>
            <a:endParaRPr lang="es-MX" sz="28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802333-962D-4848-BE0E-D73EB29FCC1C}" type="slidenum">
              <a:rPr lang="en-US"/>
              <a:pPr/>
              <a:t>9</a:t>
            </a:fld>
            <a:endParaRPr lang="en-US"/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CUIDADOS QUE DEBEMOS TENER EN LOS RETIROS EVANGELISTICOS</a:t>
            </a:r>
            <a:endParaRPr lang="es-MX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ES_tradnl" b="1" dirty="0" smtClean="0">
                <a:latin typeface="Times New Roman" pitchFamily="18" charset="0"/>
              </a:rPr>
              <a:t> </a:t>
            </a:r>
          </a:p>
          <a:p>
            <a:pPr algn="ctr"/>
            <a:r>
              <a:rPr lang="es-ES_tradnl" sz="2500" b="1" dirty="0" smtClean="0">
                <a:latin typeface="Times New Roman" pitchFamily="18" charset="0"/>
              </a:rPr>
              <a:t> 6. No usamos “piñatas”, “almohadas de desahogo”  y cosas semejantes pues toda liberación y sanidad es </a:t>
            </a:r>
            <a:r>
              <a:rPr lang="es-MX" sz="2500" b="1" i="1" dirty="0" smtClean="0">
                <a:latin typeface="Times New Roman" pitchFamily="18" charset="0"/>
                <a:cs typeface="Times New Roman" pitchFamily="18" charset="0"/>
              </a:rPr>
              <a:t>por la acción del Señor, que es el Espíritu </a:t>
            </a:r>
            <a:r>
              <a:rPr lang="es-MX" sz="2500" b="1" dirty="0" smtClean="0">
                <a:latin typeface="Times New Roman" pitchFamily="18" charset="0"/>
                <a:cs typeface="Times New Roman" pitchFamily="18" charset="0"/>
              </a:rPr>
              <a:t>(2ª. </a:t>
            </a:r>
            <a:r>
              <a:rPr lang="es-MX" sz="2500" b="1" dirty="0" err="1" smtClean="0">
                <a:latin typeface="Times New Roman" pitchFamily="18" charset="0"/>
                <a:cs typeface="Times New Roman" pitchFamily="18" charset="0"/>
              </a:rPr>
              <a:t>Cor.</a:t>
            </a:r>
            <a:r>
              <a:rPr lang="es-MX" sz="2500" b="1" dirty="0" smtClean="0">
                <a:latin typeface="Times New Roman" pitchFamily="18" charset="0"/>
                <a:cs typeface="Times New Roman" pitchFamily="18" charset="0"/>
              </a:rPr>
              <a:t> 3:18).</a:t>
            </a:r>
            <a:endParaRPr lang="es-ES_tradnl" sz="25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ES_tradnl" sz="2000" b="1" dirty="0" smtClean="0">
              <a:latin typeface="Times New Roman" pitchFamily="18" charset="0"/>
            </a:endParaRPr>
          </a:p>
          <a:p>
            <a:pPr algn="ctr"/>
            <a:r>
              <a:rPr lang="es-ES_tradnl" sz="2500" b="1" dirty="0" smtClean="0">
                <a:latin typeface="Times New Roman" pitchFamily="18" charset="0"/>
              </a:rPr>
              <a:t>7. Prohibimos todo peligroso ejercicio de regresión (la regresión  es practicada por algunos profesionales que intentan conexión a “vidas pasadas”), incluido el regalar carritos y muñecas.</a:t>
            </a:r>
          </a:p>
          <a:p>
            <a:pPr algn="ctr"/>
            <a:endParaRPr lang="es-ES_tradnl" sz="2000" b="1" dirty="0" smtClean="0">
              <a:latin typeface="Times New Roman" pitchFamily="18" charset="0"/>
            </a:endParaRPr>
          </a:p>
          <a:p>
            <a:pPr algn="ctr"/>
            <a:r>
              <a:rPr lang="es-ES_tradnl" sz="2500" b="1" dirty="0" smtClean="0">
                <a:latin typeface="Times New Roman" pitchFamily="18" charset="0"/>
              </a:rPr>
              <a:t>8. Eliminamos todo ambiente de misterio y prácticas de secretismo. O el obligar a hacer votos de que no dirán a nadie lo que vivieron. Decimos todo como Jesús ordenó, </a:t>
            </a:r>
            <a:r>
              <a:rPr lang="es-ES_tradnl" sz="2500" b="1" i="1" dirty="0" smtClean="0">
                <a:latin typeface="Times New Roman" pitchFamily="18" charset="0"/>
              </a:rPr>
              <a:t>“en la luz”     </a:t>
            </a:r>
            <a:r>
              <a:rPr lang="es-ES_tradnl" sz="2500" b="1" dirty="0" smtClean="0">
                <a:latin typeface="Times New Roman" pitchFamily="18" charset="0"/>
              </a:rPr>
              <a:t>(Mateo 10:27).</a:t>
            </a:r>
            <a:endParaRPr lang="es-MX" sz="25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1359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¿PORQUE LOS RETIROS?</vt:lpstr>
      <vt:lpstr>LO QUE NUESTROS RETIROS NECESITAN</vt:lpstr>
      <vt:lpstr>RETIRO “HECHOS 2:38”</vt:lpstr>
      <vt:lpstr>1. ARREPIENTETE (μετανοέω)</vt:lpstr>
      <vt:lpstr>2. SE BAUTIZADO (βαπτίζω)</vt:lpstr>
      <vt:lpstr>3. RECIBE EL DON (ἁγίου πνεύματος)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.</cp:lastModifiedBy>
  <cp:revision>32</cp:revision>
  <dcterms:created xsi:type="dcterms:W3CDTF">2012-05-04T12:08:11Z</dcterms:created>
  <dcterms:modified xsi:type="dcterms:W3CDTF">2012-09-07T12:42:28Z</dcterms:modified>
</cp:coreProperties>
</file>