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2" r:id="rId2"/>
    <p:sldId id="293" r:id="rId3"/>
    <p:sldId id="256" r:id="rId4"/>
    <p:sldId id="258" r:id="rId5"/>
    <p:sldId id="259" r:id="rId6"/>
    <p:sldId id="282" r:id="rId7"/>
    <p:sldId id="260" r:id="rId8"/>
    <p:sldId id="261" r:id="rId9"/>
    <p:sldId id="257" r:id="rId10"/>
    <p:sldId id="283" r:id="rId11"/>
    <p:sldId id="278" r:id="rId12"/>
    <p:sldId id="285" r:id="rId13"/>
    <p:sldId id="262" r:id="rId14"/>
    <p:sldId id="287" r:id="rId15"/>
    <p:sldId id="279" r:id="rId16"/>
    <p:sldId id="288" r:id="rId17"/>
    <p:sldId id="289" r:id="rId18"/>
    <p:sldId id="281" r:id="rId19"/>
    <p:sldId id="290" r:id="rId20"/>
    <p:sldId id="263" r:id="rId21"/>
    <p:sldId id="291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5"/>
    <a:srgbClr val="0604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E55CEE-67DF-468C-B499-3D96EF71E44E}" type="datetimeFigureOut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18C92-F750-4010-99FA-845886CA29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521A-6CED-408B-8A81-50CE2C142373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810B6-8F24-4A8C-B3DB-52D29537E9E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34B3-0C72-476A-BB48-56D8DBB70321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FCA88-DAE5-41C4-A0B9-DAC8A41504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08B22-9BB7-4934-B778-882A2C041188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2F6C7-C1EF-4DEC-A3F2-E711517FDD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28F9-FE81-41E3-B88C-ECB80F9D295E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9D023-E1D1-4A6B-ACF9-4B09F2920D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D014-C91D-449E-B023-5BC65ABDE12B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1F238-0E81-4CBE-9100-627268166B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4E12-5D0F-4BDA-8BCD-70FC740BA86E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CBBE1-4DFC-4E01-AE17-D89487A7B7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875FE-C5CC-454F-9A3B-7D9FAC73EE32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9A344-7168-4F20-A4BE-11FBBF1B0F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AFD7-B428-48E8-9664-186117CD10AD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9E82-3B55-49C7-BB3B-D0CB097757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67FDE-27F7-4BD1-90B2-5E8B0B6ECA47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305C8-DD92-4FAF-8E3D-845665A476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CEBD-930D-40A8-9F3D-36FBFE32C57B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D3CFC-8477-4A13-93F4-5FED2A4F11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736B6-7F69-46EE-88A8-4B09D92523A6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5023-9E2C-416C-8111-49C7C27271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21D83B6-B7F2-42C5-89CB-A8529A3C829D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3218B22-5BD2-4C3B-BEC6-C882C1F45D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1" name="Picture 3" descr="Negocios de mi padre agua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32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06463"/>
            <a:ext cx="9144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I. DESARROLLO SISTEMATIZADO </a:t>
            </a:r>
            <a:endParaRPr lang="en-US" sz="36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39738" y="1576388"/>
            <a:ext cx="66389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9. Lo que se espera de un líder.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10. Lo que se espera de un discípulo.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11. Principios para líderes celulares.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12. El carácter de un líder.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13. Enemigos de la visión I (Amargura)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14. Enemigos de la visión II (Avaricia)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15. La santidad del líder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16. Autoridad espiritual.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33" y="1751673"/>
            <a:ext cx="2359830" cy="36872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744538" y="1643063"/>
            <a:ext cx="8399462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C: Los siete engranes:  A este punto el aspirante para ser un 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altLang="ja-JP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timoteo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altLang="ja-JP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debe estar familiarizado con el orden de cada engrane, y en que consiste cada uno de ellos. </a:t>
            </a:r>
            <a:endParaRPr lang="en-US" altLang="ja-JP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96950"/>
            <a:ext cx="9144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 dirty="0">
                <a:solidFill>
                  <a:prstClr val="black"/>
                </a:solidFill>
                <a:latin typeface="+mj-lt"/>
                <a:ea typeface="ヒラギノ角ゴ Pro W3" charset="0"/>
                <a:cs typeface="Times New Roman"/>
              </a:rPr>
              <a:t>I. </a:t>
            </a: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DESARROLLO SISTEMATIZADO </a:t>
            </a:r>
            <a:endParaRPr lang="en-US" sz="3600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547" t="8988" r="6547" b="11752"/>
          <a:stretch/>
        </p:blipFill>
        <p:spPr>
          <a:xfrm>
            <a:off x="2819399" y="3405897"/>
            <a:ext cx="4047070" cy="31473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12750" y="1484313"/>
            <a:ext cx="64008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1: Estrategia Espiritual.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2: El Ciclo Evangelístico.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3. Los Grupos de Amistad.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4: Los Retiros Evangelísticos y de Lanzamiento.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5: La Escuela de Discipulado.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6: La Reunión Semanal de Líderes.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7: Excelencia en todo ministerio.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738" y="912813"/>
            <a:ext cx="8958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prstClr val="black"/>
                </a:solidFill>
                <a:latin typeface="Times New Roman"/>
                <a:ea typeface="ヒラギノ角ゴ Pro W3" charset="0"/>
                <a:cs typeface="Times New Roman"/>
              </a:rPr>
              <a:t>I</a:t>
            </a: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. DESARROLLO SISTEMATIZADO </a:t>
            </a:r>
            <a:endParaRPr lang="en-US" sz="3600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67" y="1981199"/>
            <a:ext cx="2554854" cy="291253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0538" y="2070100"/>
            <a:ext cx="8653462" cy="2316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_tradnl" sz="3200" b="1" dirty="0">
                <a:solidFill>
                  <a:srgbClr val="000065"/>
                </a:solidFill>
                <a:latin typeface="+mn-lt"/>
                <a:ea typeface="ヒラギノ角ゴ Pro W3" charset="0"/>
                <a:cs typeface="Times New Roman"/>
              </a:rPr>
              <a:t>1. Debe ser ordenado en todos los aspectos de su vida. </a:t>
            </a:r>
            <a:r>
              <a:rPr lang="en-US" sz="3200" b="1" dirty="0">
                <a:solidFill>
                  <a:srgbClr val="000065"/>
                </a:solidFill>
                <a:latin typeface="+mn-lt"/>
                <a:ea typeface="ヒラギノ角ゴ Pro W3" charset="0"/>
                <a:cs typeface="Times New Roman"/>
              </a:rPr>
              <a:t> 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  <a:defRPr/>
            </a:pPr>
            <a:r>
              <a:rPr lang="es-ES_tradnl" sz="3200" b="1" dirty="0">
                <a:solidFill>
                  <a:srgbClr val="000065"/>
                </a:solidFill>
                <a:latin typeface="+mn-lt"/>
                <a:ea typeface="ヒラギノ角ゴ Pro W3" charset="0"/>
                <a:cs typeface="Times New Roman"/>
              </a:rPr>
              <a:t>El comportamiento del creyente, sea en el hogar, en la iglesia, o en el trabajo refleja su manera de pensar. 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322263" y="1000125"/>
            <a:ext cx="88217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II. RECOMENDACIONES PARA UN TIMOTEO EXITOSO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224" b="8855"/>
          <a:stretch/>
        </p:blipFill>
        <p:spPr>
          <a:xfrm>
            <a:off x="6408739" y="4064248"/>
            <a:ext cx="2611964" cy="23218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490538" y="4325938"/>
            <a:ext cx="59182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…como obrero que no tiene de qué avergonzarse, …</a:t>
            </a: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(2. Timoteo 2:15)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marL="571500" indent="-571500">
              <a:lnSpc>
                <a:spcPct val="9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508000" y="982663"/>
            <a:ext cx="84328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II. RECOMENDACIONES PARA UN TIMOTEO EXITOSO </a:t>
            </a: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. Debe ser respetuoso a las autoridades.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La Biblia dice: </a:t>
            </a:r>
            <a:r>
              <a:rPr lang="es-ES_tradnl" sz="32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"Recuérdales que se sujeten a los gobernantes y autoridades, que obedezcan, que estén dispuestos a toda buena obra.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Que a nadie difamen, que no sean pendencieros, sino amables, mostrando toda mansedumbre para con todos los hombres" (Tito 3: 11).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" name="Rectangle 1"/>
          <p:cNvSpPr/>
          <p:nvPr/>
        </p:nvSpPr>
        <p:spPr>
          <a:xfrm>
            <a:off x="406400" y="1760538"/>
            <a:ext cx="6553200" cy="3536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s-ES_tradnl" sz="32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  <a:p>
            <a:pPr>
              <a:lnSpc>
                <a:spcPct val="90000"/>
              </a:lnSpc>
              <a:defRPr/>
            </a:pP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3. Debe poseer dominio propio. </a:t>
            </a:r>
            <a:endParaRPr lang="en-US" sz="36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  <a:p>
            <a:pPr>
              <a:lnSpc>
                <a:spcPct val="90000"/>
              </a:lnSpc>
              <a:defRPr/>
            </a:pP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El dominio propio es la capacidad que nos permite controlar a nosotros mismos, nuestras emociones y no que estas nos controlen a nosotros. </a:t>
            </a:r>
            <a:endParaRPr lang="en-US" sz="36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1112838"/>
            <a:ext cx="914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II. RECOMENDACIONES PARA UN TIMOTEO EXITOSO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662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0" y="2211388"/>
            <a:ext cx="3068638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7651" name="Rectangle 1"/>
          <p:cNvSpPr>
            <a:spLocks noChangeArrowheads="1"/>
          </p:cNvSpPr>
          <p:nvPr/>
        </p:nvSpPr>
        <p:spPr bwMode="auto">
          <a:xfrm>
            <a:off x="406400" y="947738"/>
            <a:ext cx="74342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II. RECOMENDACIONES PARA UN TIMOTEO EXITOSO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Por lo tanto, la falta de control de las emociones en la vida del creyente puede ser ocasión de caer.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La Biblia dice:  </a:t>
            </a:r>
            <a:r>
              <a:rPr lang="es-ES_tradnl" sz="32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"poniendo toda diligencia por esto mismo, añadid a vuestra fe virtud; a la virtud, conocimiento; al conocimiento, dominio propio" (2. Pedro 1: 5.)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2388220"/>
            <a:ext cx="2082800" cy="2320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463550" y="2773363"/>
            <a:ext cx="5848350" cy="325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endParaRPr lang="es-ES_tradnl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La Biblia dice: </a:t>
            </a:r>
            <a:r>
              <a:rPr lang="es-ES_tradnl" sz="32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"Los diáconos asimismo deben ser honestos, sin doblez, no dados a mucho vino, no codiciosos de ganancias deshonestas" (1.Timoteo 3: 8).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3140075"/>
            <a:ext cx="2832100" cy="19055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998538"/>
            <a:ext cx="9271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II. RECOMENDACIONES PARA UN TIMOTEO EXITOSO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46063" y="1987550"/>
            <a:ext cx="8694737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4. Debe ser honesto. </a:t>
            </a:r>
            <a:r>
              <a:rPr 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La honestidad es un rasgo del carácter en la vida del creyente.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9699" name="Rectangle 1"/>
          <p:cNvSpPr>
            <a:spLocks noChangeArrowheads="1"/>
          </p:cNvSpPr>
          <p:nvPr/>
        </p:nvSpPr>
        <p:spPr bwMode="auto">
          <a:xfrm>
            <a:off x="198438" y="1803400"/>
            <a:ext cx="8775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5. Debe tener buen testimonio. La vida del cristiano se distingue de los demás por sus hechos. </a:t>
            </a:r>
          </a:p>
          <a:p>
            <a:pPr>
              <a:lnSpc>
                <a:spcPct val="90000"/>
              </a:lnSpc>
            </a:pPr>
            <a:r>
              <a:rPr lang="es-ES_tradnl" sz="3600">
                <a:latin typeface="Times New Roman" pitchFamily="18" charset="0"/>
                <a:cs typeface="Times New Roman" pitchFamily="18" charset="0"/>
              </a:rPr>
              <a:t> </a:t>
            </a:r>
            <a:endParaRPr 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927100"/>
            <a:ext cx="91440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II. RECOMENDACIONES PARA UN TIMOTEO EXITOSO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67" y="2895600"/>
            <a:ext cx="3429000" cy="264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74650" y="2917825"/>
            <a:ext cx="5399088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La Biblia dice: </a:t>
            </a:r>
            <a:r>
              <a:rPr lang="es-ES_tradnl" sz="32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"Nuestras cartas sois vosotros, escritas en nuestros corazones, conocidas y leídas por todos los hombres; …" (2. Corintios 3: 2 y 3.)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30723" name="Rectangle 1"/>
          <p:cNvSpPr>
            <a:spLocks noChangeArrowheads="1"/>
          </p:cNvSpPr>
          <p:nvPr/>
        </p:nvSpPr>
        <p:spPr bwMode="auto">
          <a:xfrm>
            <a:off x="406400" y="1954213"/>
            <a:ext cx="6484938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Por lo tanto, es importante que el creyente que desea ocupar el título de </a:t>
            </a: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Timoteo</a:t>
            </a: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siga estos principios para que su carácter cristiano tome forma y de esa manera ser útil a la obra de Dios aquí en la tierra.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marL="457200" indent="-457200"/>
            <a:r>
              <a:rPr lang="es-ES_tradnl"/>
              <a:t> 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395008"/>
            <a:ext cx="2413000" cy="3217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0" y="898525"/>
            <a:ext cx="914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II. RECOMENDACIONES PARA UN TIMOTEO EXITOSO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uario\Desktop\seguimiento Junio 2012 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31747" name="Rectangle 1"/>
          <p:cNvSpPr>
            <a:spLocks noChangeArrowheads="1"/>
          </p:cNvSpPr>
          <p:nvPr/>
        </p:nvSpPr>
        <p:spPr bwMode="auto">
          <a:xfrm>
            <a:off x="490538" y="942975"/>
            <a:ext cx="80105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Conclusión: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En resumen, hemos visto a través de este estudio lo importante que es tener el conocimiento de lo que es la Estrategia de Jesús. </a:t>
            </a:r>
          </a:p>
          <a:p>
            <a:pPr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Por lo tanto, es responsabilidad de cada pastor capacitar a los nuevos convertidos, hasta llevarlos a la madrez espiritual. (Efesios 4:11- 16)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600">
                <a:latin typeface="Times New Roman" pitchFamily="18" charset="0"/>
                <a:cs typeface="Times New Roman" pitchFamily="18" charset="0"/>
              </a:rPr>
              <a:t>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32771" name="Rectangle 1"/>
          <p:cNvSpPr>
            <a:spLocks noChangeArrowheads="1"/>
          </p:cNvSpPr>
          <p:nvPr/>
        </p:nvSpPr>
        <p:spPr bwMode="auto">
          <a:xfrm>
            <a:off x="439738" y="993775"/>
            <a:ext cx="8178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Conclusión: 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Estimado pastor, lo invito a que tome el reto de formar discípulos y entrenarlos para que lleguen a ser </a:t>
            </a: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altLang="ja-JP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timoteos</a:t>
            </a: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altLang="ja-JP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y de allí se conviertan en líderes de grupos de amistad.  </a:t>
            </a:r>
            <a:r>
              <a:rPr lang="es-ES_tradnl" altLang="ja-JP" sz="3200"/>
              <a:t> </a:t>
            </a:r>
            <a:endParaRPr 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71" y="3365143"/>
            <a:ext cx="2723596" cy="2730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425450" y="3563938"/>
            <a:ext cx="5584825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Solamente así cumpliremos con la Gran Comisión que el Señor nos ha encomendado. (Mateo 28:18-20).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</a:rPr>
              <a:t> </a:t>
            </a:r>
            <a:endParaRPr lang="en-US" sz="3200" b="1">
              <a:solidFill>
                <a:srgbClr val="000065"/>
              </a:solidFill>
              <a:latin typeface="Calibri" pitchFamily="34" charset="0"/>
            </a:endParaRPr>
          </a:p>
          <a:p>
            <a:pPr marL="571500" indent="-571500"/>
            <a:r>
              <a:rPr lang="es-ES_tradnl" sz="3200">
                <a:solidFill>
                  <a:srgbClr val="000000"/>
                </a:solidFill>
              </a:rPr>
              <a:t> 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54075" y="1804988"/>
            <a:ext cx="4040188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rgbClr val="000065"/>
                </a:solidFill>
                <a:latin typeface="+mn-lt"/>
                <a:ea typeface="ヒラギノ角ゴ Pro W3" charset="0"/>
                <a:cs typeface="Times New Roman" charset="0"/>
              </a:rPr>
              <a:t>LA ESCUELA DE TIMOTEOS</a:t>
            </a:r>
          </a:p>
          <a:p>
            <a:pPr>
              <a:defRPr/>
            </a:pPr>
            <a:endParaRPr lang="en-US" sz="2800" dirty="0">
              <a:latin typeface="+mj-lt"/>
              <a:ea typeface="ヒラギノ角ゴ Pro W3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918" y="1804988"/>
            <a:ext cx="2585318" cy="32443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557463" y="1236663"/>
            <a:ext cx="6365875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>
                <a:solidFill>
                  <a:srgbClr val="000065"/>
                </a:solidFill>
                <a:latin typeface="Calibri" pitchFamily="34" charset="0"/>
              </a:rPr>
              <a:t>(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2.Timoteo 2:1-2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 Tú, pues, hijo mío, esfuérzate en la gracia que es en Cristo Jesús. 2 Lo que has oído de mí ante muchos testigos, esto encarga a hombres fieles que sean idóneos para enseñar también a otros.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endParaRPr lang="en-US" altLang="ja-JP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3" y="1829331"/>
            <a:ext cx="2307009" cy="28950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423863" y="949325"/>
            <a:ext cx="8143875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Introducción: </a:t>
            </a:r>
            <a:endParaRPr lang="en-US" sz="40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Tomando esta escritura (2. Tim. 2:-1-2) como punto de partida, vemos lo importante que es preparar hombres que estén suficientemente capacitados para continuar con el trabajo de la multiplicación. </a:t>
            </a:r>
          </a:p>
          <a:p>
            <a:pPr algn="ctr">
              <a:lnSpc>
                <a:spcPct val="90000"/>
              </a:lnSpc>
            </a:pPr>
            <a:endParaRPr lang="es-ES_tradnl" sz="4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406400" y="949325"/>
            <a:ext cx="8161338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48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Introducción: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El apóstol Pablo le encargó a Timoteo que antes de elegir algún ayudante, debía primero asegurarse que tal persona tuviera las capacidades necesarias. 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Además debía de tener buen testimonio dentro y fuera de la iglesia.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Con esto en mente vamos a pasar a considerar lo siguiente: 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83"/>
          <a:stretch/>
        </p:blipFill>
        <p:spPr>
          <a:xfrm>
            <a:off x="5469466" y="4895477"/>
            <a:ext cx="3488267" cy="1855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71463" y="1466850"/>
            <a:ext cx="87534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A. Una vez que el nuevo creyente a cursado la 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Escuela de Discipulado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donde aprendió: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938" y="957263"/>
            <a:ext cx="900906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2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I. DESARROLLO SISTEMATIZADO </a:t>
            </a:r>
            <a:endParaRPr lang="en-US" sz="32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406400" y="2649538"/>
            <a:ext cx="72644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A caminar en su nueva vida en Cristo.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Fue afirmado en la doctrina apostólica.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Se desarrolló espiritualmente y se convirtió en un cristiano productivo. Etc. Entonces está listo para pasar a la Escuela de Timoteos.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38" y="3004504"/>
            <a:ext cx="1613429" cy="20246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254000" y="1525588"/>
            <a:ext cx="88900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B. En la </a:t>
            </a: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Escuela de Timoteos</a:t>
            </a:r>
            <a:r>
              <a:rPr lang="es-ES_tradnl" altLang="en-US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el discípulo obtiene la comprensión de lo que significa la Estrategia de Jesús.  </a:t>
            </a:r>
          </a:p>
          <a:p>
            <a:pPr>
              <a:lnSpc>
                <a:spcPct val="90000"/>
              </a:lnSpc>
            </a:pPr>
            <a:endParaRPr lang="es-ES_tradnl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08050"/>
            <a:ext cx="9144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I. DESARROLLO SISTEMATIZADO </a:t>
            </a:r>
            <a:endParaRPr lang="en-US" sz="36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54000" y="3001963"/>
            <a:ext cx="88900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Por lo tanto, es necesario que el estudiante pase por este curso donde será formado su carácter para desarrollar el trabajo como ayudante del líder de célula: 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66" y="4397240"/>
            <a:ext cx="4347633" cy="2460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3200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04800" y="1554163"/>
            <a:ext cx="6992938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1.La operación Timoteo.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2.Cómo funciona una célula.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3.La estrategia de Jetro. 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4.La importancia de un retiro espiritual.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5. Principios para las células.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6. La perseverancia del grupo.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7. El crecimiento del organismo: Iglesia.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8. El poder de la multiplicación.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200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200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200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200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06463"/>
            <a:ext cx="9144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/>
              </a:rPr>
              <a:t>I. DESARROLLO SISTEMATIZADO </a:t>
            </a:r>
            <a:endParaRPr lang="en-US" sz="3600" dirty="0">
              <a:solidFill>
                <a:srgbClr val="000065"/>
              </a:solidFill>
              <a:latin typeface="+mj-lt"/>
              <a:ea typeface="ヒラギノ角ゴ Pro W3" charset="0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837" y="2032000"/>
            <a:ext cx="2156628" cy="33697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784</Words>
  <Application>Microsoft Office PowerPoint</Application>
  <PresentationFormat>Presentación en pantalla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Company>Merced River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Aguilar</dc:creator>
  <cp:lastModifiedBy>Alberto</cp:lastModifiedBy>
  <cp:revision>128</cp:revision>
  <dcterms:created xsi:type="dcterms:W3CDTF">2012-01-13T23:32:48Z</dcterms:created>
  <dcterms:modified xsi:type="dcterms:W3CDTF">2013-09-20T03:08:05Z</dcterms:modified>
</cp:coreProperties>
</file>