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69" r:id="rId3"/>
    <p:sldId id="280" r:id="rId4"/>
    <p:sldId id="271" r:id="rId5"/>
    <p:sldId id="272" r:id="rId6"/>
    <p:sldId id="270" r:id="rId7"/>
    <p:sldId id="273" r:id="rId8"/>
    <p:sldId id="274" r:id="rId9"/>
    <p:sldId id="275" r:id="rId10"/>
    <p:sldId id="276" r:id="rId11"/>
    <p:sldId id="277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114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557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59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88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922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83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58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95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7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59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952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F48E7-DEC1-ED4D-A994-B59E39C5BEE5}" type="datetimeFigureOut">
              <a:rPr lang="en-US" smtClean="0"/>
              <a:pPr/>
              <a:t>2/15/2012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A22C0-0818-694C-8C27-451C756F02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61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e\Desktop\Relanzamiento EDJ 2012 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" y="1920"/>
            <a:ext cx="9144000" cy="6865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891659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sz="4000" b="1" dirty="0" smtClean="0">
                <a:latin typeface="Times New Roman"/>
                <a:cs typeface="Times New Roman"/>
              </a:rPr>
            </a:br>
            <a:r>
              <a:rPr lang="es-ES_tradnl" sz="4000" b="1" dirty="0" smtClean="0">
                <a:latin typeface="Times New Roman"/>
                <a:cs typeface="Times New Roman"/>
              </a:rPr>
              <a:t>Engrane 6</a:t>
            </a:r>
            <a:endParaRPr lang="en-US" sz="40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606" y="2883402"/>
            <a:ext cx="8852979" cy="2755398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Ejemplos de lo que algunas iglesias Apostólicas han implementado como parte de la Estrategia de Jesús para sus reuniones semanales:</a:t>
            </a:r>
          </a:p>
          <a:p>
            <a:pPr marL="457200" indent="-457200" algn="l">
              <a:buFont typeface="Arial"/>
              <a:buChar char="•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Formato de lunes por la noche</a:t>
            </a:r>
          </a:p>
          <a:p>
            <a:pPr marL="457200" indent="-457200" algn="l">
              <a:buFont typeface="Arial"/>
              <a:buChar char="•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Formato del domingo por la mañana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075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1002107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sz="4000" b="1" dirty="0" smtClean="0">
                <a:latin typeface="Times New Roman"/>
                <a:cs typeface="Times New Roman"/>
              </a:rPr>
            </a:br>
            <a:r>
              <a:rPr lang="es-ES_tradnl" sz="4000" b="1" dirty="0" smtClean="0">
                <a:latin typeface="Times New Roman"/>
                <a:cs typeface="Times New Roman"/>
              </a:rPr>
              <a:t>Engrane 6</a:t>
            </a:r>
            <a:endParaRPr lang="en-US" sz="40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891" y="2657336"/>
            <a:ext cx="8955109" cy="3121480"/>
          </a:xfrm>
        </p:spPr>
        <p:txBody>
          <a:bodyPr rtlCol="0">
            <a:normAutofit fontScale="92500" lnSpcReduction="10000"/>
          </a:bodyPr>
          <a:lstStyle/>
          <a:p>
            <a:pPr algn="l">
              <a:defRPr/>
            </a:pPr>
            <a:r>
              <a:rPr lang="es-ES" b="1" i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Formato de lunes por la noche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Oración de Guerra Espiritual					1 hora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Repaso de la lección de la semana			15 minutos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Academia de Líderes							20 minutos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Reportes de los Líderes							5 minutos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Preguntas pertinentes de los grupos			20 minutos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251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58" y="1175430"/>
            <a:ext cx="8779897" cy="5184833"/>
          </a:xfrm>
        </p:spPr>
        <p:txBody>
          <a:bodyPr rtlCol="0">
            <a:normAutofit fontScale="77500" lnSpcReduction="20000"/>
          </a:bodyPr>
          <a:lstStyle/>
          <a:p>
            <a:pPr algn="l">
              <a:lnSpc>
                <a:spcPct val="80000"/>
              </a:lnSpc>
            </a:pPr>
            <a:r>
              <a:rPr lang="es-ES" b="1" i="1" u="sng" dirty="0" smtClean="0">
                <a:solidFill>
                  <a:schemeClr val="tx1"/>
                </a:solidFill>
                <a:latin typeface="Times New Roman"/>
                <a:cs typeface="Times New Roman"/>
              </a:rPr>
              <a:t>Domingo por la mañana</a:t>
            </a: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s-E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Oración de Guerra Espiritual</a:t>
            </a: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			6-7am</a:t>
            </a:r>
          </a:p>
          <a:p>
            <a:pPr algn="l">
              <a:lnSpc>
                <a:spcPct val="80000"/>
              </a:lnSpc>
            </a:pPr>
            <a:r>
              <a:rPr lang="es-ES" sz="2300" dirty="0" smtClean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s-E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Repaso de la Lección Semanal</a:t>
            </a: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			7-7:20am</a:t>
            </a: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* La lección que se va dar esa semana</a:t>
            </a:r>
          </a:p>
          <a:p>
            <a:pPr algn="l">
              <a:lnSpc>
                <a:spcPct val="80000"/>
              </a:lnSpc>
            </a:pPr>
            <a:endParaRPr lang="es-ES" sz="1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s-E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Academia de Líderes				</a:t>
            </a: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	7-7:40am</a:t>
            </a: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* Recomendaciones para el crecimiento del</a:t>
            </a: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         liderazgo</a:t>
            </a:r>
          </a:p>
          <a:p>
            <a:pPr algn="l">
              <a:lnSpc>
                <a:spcPct val="80000"/>
              </a:lnSpc>
            </a:pPr>
            <a:endParaRPr lang="es-ES" sz="21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s-E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Reportes de Alabanza y Preguntas	    </a:t>
            </a: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7:40-7:55am</a:t>
            </a: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* Alabanzas, problemas y soluciones</a:t>
            </a:r>
          </a:p>
          <a:p>
            <a:pPr algn="l">
              <a:lnSpc>
                <a:spcPct val="80000"/>
              </a:lnSpc>
            </a:pPr>
            <a:endParaRPr lang="es-ES" sz="23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lang="es-ES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Oración de Lanzamiento</a:t>
            </a: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				 7:55-8am			* El ungir de los líderes y pastor para</a:t>
            </a:r>
          </a:p>
          <a:p>
            <a:pPr algn="l">
              <a:lnSpc>
                <a:spcPct val="80000"/>
              </a:lnSpc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			   la prédica y las enseñanzas de la semana</a:t>
            </a:r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endParaRPr lang="en-US" dirty="0" smtClean="0"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727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1987259"/>
            <a:ext cx="7772400" cy="2226522"/>
          </a:xfrm>
        </p:spPr>
        <p:txBody>
          <a:bodyPr>
            <a:noAutofit/>
          </a:bodyPr>
          <a:lstStyle/>
          <a:p>
            <a:r>
              <a:rPr lang="es-ES_tradnl" sz="5400" b="1" dirty="0" smtClean="0">
                <a:latin typeface="Times New Roman"/>
                <a:cs typeface="Times New Roman"/>
              </a:rPr>
              <a:t>Engránate con la Reunión Semanal de Líderes</a:t>
            </a:r>
            <a:endParaRPr lang="es-ES_tradnl" sz="54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643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33" y="1687398"/>
            <a:ext cx="8723839" cy="429529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E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Reunión Semanal de Líderes es de  </a:t>
            </a:r>
          </a:p>
          <a:p>
            <a:pPr>
              <a:defRPr/>
            </a:pPr>
            <a:r>
              <a:rPr lang="es-ES" sz="4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suma importancia</a:t>
            </a:r>
            <a:r>
              <a:rPr lang="es-ES" sz="40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 la perpetuación y el éxito de los </a:t>
            </a:r>
          </a:p>
          <a:p>
            <a:pPr>
              <a:defRPr/>
            </a:pPr>
            <a:r>
              <a:rPr lang="es-E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Grupos de Amistad.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643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94688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_tradnl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b="1" dirty="0" smtClean="0">
                <a:latin typeface="Times New Roman"/>
                <a:cs typeface="Times New Roman"/>
              </a:rPr>
            </a:br>
            <a:r>
              <a:rPr lang="es-ES_tradnl" b="1" dirty="0" smtClean="0">
                <a:latin typeface="Times New Roman"/>
                <a:cs typeface="Times New Roman"/>
              </a:rPr>
              <a:t>Engrane 6</a:t>
            </a:r>
            <a:endParaRPr lang="en-US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43982"/>
            <a:ext cx="9144000" cy="3285765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En la evaluación de los grupos celulares mundialmente los estudios han descubierto de lo que trabaja mejor para el crecimiento no son reuniones de líderes una vez por mes o dos veces por mes sino</a:t>
            </a:r>
          </a:p>
          <a:p>
            <a:pPr>
              <a:defRPr/>
            </a:pPr>
            <a:r>
              <a:rPr lang="es-ES" sz="3800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“una reunión de líderes semanal de contabilidad.”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s-ES" dirty="0" smtClean="0"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908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988301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sz="4000" b="1" dirty="0" smtClean="0">
                <a:latin typeface="Times New Roman"/>
                <a:cs typeface="Times New Roman"/>
              </a:rPr>
            </a:br>
            <a:r>
              <a:rPr lang="es-ES_tradnl" sz="4000" b="1" dirty="0" smtClean="0">
                <a:latin typeface="Times New Roman"/>
                <a:cs typeface="Times New Roman"/>
              </a:rPr>
              <a:t>Engrane 6</a:t>
            </a:r>
            <a:endParaRPr lang="en-US" sz="40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759" y="2623998"/>
            <a:ext cx="4717464" cy="332733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ES_tradnl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Esta reunión de líderes es la columna vertebral de los Grupos de Amistad de la Estrategia de Jesús</a:t>
            </a:r>
            <a:endParaRPr lang="es-ES_tradnl" sz="3600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5734050" y="2807813"/>
            <a:ext cx="3048000" cy="244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9799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1098749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sz="4000" b="1" dirty="0" smtClean="0">
                <a:latin typeface="Times New Roman"/>
                <a:cs typeface="Times New Roman"/>
              </a:rPr>
            </a:br>
            <a:r>
              <a:rPr lang="es-ES_tradnl" sz="4000" b="1" dirty="0" smtClean="0">
                <a:latin typeface="Times New Roman"/>
                <a:cs typeface="Times New Roman"/>
              </a:rPr>
              <a:t>Engrane 6</a:t>
            </a:r>
            <a:endParaRPr lang="en-US" sz="40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36" y="2568774"/>
            <a:ext cx="4210912" cy="3070026"/>
          </a:xfrm>
        </p:spPr>
        <p:txBody>
          <a:bodyPr rtlCol="0">
            <a:normAutofit fontScale="92500"/>
          </a:bodyPr>
          <a:lstStyle/>
          <a:p>
            <a:pPr algn="l"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Es en esta reunión que los líderes de los grupos se reúnen en guerra espiritual corporal contra los espíritus opuestos de las Fuerzas Satánicas</a:t>
            </a:r>
            <a:endParaRPr lang="es-ES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6338" y="2840038"/>
            <a:ext cx="15970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821113"/>
            <a:ext cx="202088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93680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919271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sz="4000" b="1" dirty="0" smtClean="0">
                <a:latin typeface="Times New Roman"/>
                <a:cs typeface="Times New Roman"/>
              </a:rPr>
            </a:br>
            <a:r>
              <a:rPr lang="es-ES_tradnl" sz="4000" b="1" dirty="0" smtClean="0">
                <a:latin typeface="Times New Roman"/>
                <a:cs typeface="Times New Roman"/>
              </a:rPr>
              <a:t>Engrane 6</a:t>
            </a:r>
            <a:endParaRPr lang="en-US" sz="40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96" y="2568773"/>
            <a:ext cx="4418222" cy="3568375"/>
          </a:xfrm>
        </p:spPr>
        <p:txBody>
          <a:bodyPr rtlCol="0">
            <a:normAutofit fontScale="70000" lnSpcReduction="20000"/>
          </a:bodyPr>
          <a:lstStyle/>
          <a:p>
            <a:pPr>
              <a:defRPr/>
            </a:pPr>
            <a:r>
              <a:rPr lang="es-ES" sz="5100" dirty="0" smtClean="0">
                <a:solidFill>
                  <a:schemeClr val="tx1"/>
                </a:solidFill>
                <a:latin typeface="Times New Roman"/>
                <a:cs typeface="Times New Roman"/>
              </a:rPr>
              <a:t>Hechos 4:31</a:t>
            </a:r>
          </a:p>
          <a:p>
            <a:pPr>
              <a:defRPr/>
            </a:pPr>
            <a:endParaRPr lang="es-ES" sz="4000" i="1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s-ES" sz="5760" i="1" baseline="30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Cuando hubieron orado, el lugar en que estaban congregados tembló; y todos fueron llenos del Espíritu Santo, y hablaban con denuedo la palabra de Dios.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6338" y="2840038"/>
            <a:ext cx="15970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9113" y="3821113"/>
            <a:ext cx="2020887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7321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822629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sz="4000" b="1" dirty="0" smtClean="0">
                <a:latin typeface="Times New Roman"/>
                <a:cs typeface="Times New Roman"/>
              </a:rPr>
            </a:br>
            <a:r>
              <a:rPr lang="es-ES_tradnl" sz="4000" b="1" dirty="0" smtClean="0">
                <a:latin typeface="Times New Roman"/>
                <a:cs typeface="Times New Roman"/>
              </a:rPr>
              <a:t>Engrane 6</a:t>
            </a:r>
            <a:endParaRPr lang="en-US" sz="40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96" y="2154594"/>
            <a:ext cx="4477992" cy="3549346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s-ES" sz="25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Esta sesión es necesaria y designada para:</a:t>
            </a:r>
          </a:p>
          <a:p>
            <a:pPr marL="457200" indent="-457200" algn="l">
              <a:buFont typeface="Arial"/>
              <a:buChar char="•"/>
              <a:defRPr/>
            </a:pPr>
            <a:r>
              <a:rPr lang="es-ES" sz="25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Revisar la lección de la semana siguiente</a:t>
            </a:r>
          </a:p>
          <a:p>
            <a:pPr marL="457200" indent="-457200" algn="l">
              <a:buFont typeface="Arial"/>
              <a:buChar char="•"/>
              <a:defRPr/>
            </a:pPr>
            <a:r>
              <a:rPr lang="es-ES" sz="2500" dirty="0" smtClean="0">
                <a:solidFill>
                  <a:schemeClr val="tx1"/>
                </a:solidFill>
                <a:latin typeface="Times New Roman"/>
                <a:cs typeface="Times New Roman"/>
              </a:rPr>
              <a:t>Entregar a los líderes algunas recomendaciones para el crecimiento en cuanto el liderazgo de sus grupos.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600" dirty="0" smtClean="0">
              <a:ea typeface="+mn-ea"/>
              <a:cs typeface="+mn-cs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3188" y="2888392"/>
            <a:ext cx="4460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2081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Negocios de mi padre agu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9153525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ctrTitle"/>
          </p:nvPr>
        </p:nvSpPr>
        <p:spPr>
          <a:xfrm>
            <a:off x="685800" y="905465"/>
            <a:ext cx="7772400" cy="1470025"/>
          </a:xfrm>
        </p:spPr>
        <p:txBody>
          <a:bodyPr>
            <a:normAutofit/>
          </a:bodyPr>
          <a:lstStyle/>
          <a:p>
            <a:r>
              <a:rPr lang="es-ES_tradnl" sz="4000" b="1" dirty="0" smtClean="0">
                <a:latin typeface="Times New Roman"/>
                <a:cs typeface="Times New Roman"/>
              </a:rPr>
              <a:t>La Reunión Semanal de Líderes</a:t>
            </a:r>
            <a:br>
              <a:rPr lang="es-ES_tradnl" sz="4000" b="1" dirty="0" smtClean="0">
                <a:latin typeface="Times New Roman"/>
                <a:cs typeface="Times New Roman"/>
              </a:rPr>
            </a:br>
            <a:r>
              <a:rPr lang="es-ES_tradnl" sz="4000" b="1" dirty="0" smtClean="0">
                <a:latin typeface="Times New Roman"/>
                <a:cs typeface="Times New Roman"/>
              </a:rPr>
              <a:t>Engrane 6</a:t>
            </a:r>
            <a:endParaRPr lang="en-US" sz="4000" b="1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07" y="2637804"/>
            <a:ext cx="4524047" cy="3070026"/>
          </a:xfrm>
        </p:spPr>
        <p:txBody>
          <a:bodyPr rtlCol="0">
            <a:normAutofit/>
          </a:bodyPr>
          <a:lstStyle/>
          <a:p>
            <a:pPr marL="457200" indent="-457200" algn="l">
              <a:buFont typeface="Arial"/>
              <a:buChar char="•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Reportes Semanales por los Líderes</a:t>
            </a:r>
          </a:p>
          <a:p>
            <a:pPr marL="457200" indent="-457200" algn="l">
              <a:buFont typeface="Arial"/>
              <a:buChar char="•"/>
              <a:defRPr/>
            </a:pPr>
            <a:r>
              <a:rPr lang="es-ES" dirty="0" smtClean="0">
                <a:solidFill>
                  <a:schemeClr val="tx1"/>
                </a:solidFill>
                <a:latin typeface="Times New Roman"/>
                <a:cs typeface="Times New Roman"/>
              </a:rPr>
              <a:t>Tiempo para preguntas que salen de los Grupos de Amistad</a:t>
            </a:r>
            <a:endParaRPr lang="es-ES" dirty="0" smtClean="0">
              <a:latin typeface="Times New Roman"/>
              <a:cs typeface="Times New Roman"/>
            </a:endParaRPr>
          </a:p>
        </p:txBody>
      </p:sp>
      <p:pic>
        <p:nvPicPr>
          <p:cNvPr id="5" name="Picture 9" descr="DSC_02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7888" y="2870200"/>
            <a:ext cx="4162425" cy="2768600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-95250" y="5976938"/>
            <a:ext cx="8215313" cy="881062"/>
            <a:chOff x="-95536" y="5977719"/>
            <a:chExt cx="8215952" cy="880281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-95536" y="5977719"/>
              <a:ext cx="8215952" cy="880281"/>
            </a:xfrm>
            <a:prstGeom prst="rect">
              <a:avLst/>
            </a:prstGeom>
            <a:solidFill>
              <a:srgbClr val="17375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312882" y="6168791"/>
              <a:ext cx="7493637" cy="461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es-ES_tradnl" b="1" dirty="0" smtClean="0">
                  <a:solidFill>
                    <a:schemeClr val="bg1"/>
                  </a:solidFill>
                </a:rPr>
                <a:t>Asamblea Apostólica  - Seminario Internacional</a:t>
              </a:r>
              <a:endParaRPr lang="es-ES_tradnl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38323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334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Engránate con la Reunión Semanal de Líderes</vt:lpstr>
      <vt:lpstr>Slide 3</vt:lpstr>
      <vt:lpstr>La Reunión Semanal de Líderes Engrane 6</vt:lpstr>
      <vt:lpstr>La Reunión Semanal de Líderes Engrane 6</vt:lpstr>
      <vt:lpstr>La Reunión Semanal de Líderes Engrane 6</vt:lpstr>
      <vt:lpstr>La Reunión Semanal de Líderes Engrane 6</vt:lpstr>
      <vt:lpstr>La Reunión Semanal de Líderes Engrane 6</vt:lpstr>
      <vt:lpstr>La Reunión Semanal de Líderes Engrane 6</vt:lpstr>
      <vt:lpstr>La Reunión Semanal de Líderes Engrane 6</vt:lpstr>
      <vt:lpstr>La Reunión Semanal de Líderes Engrane 6</vt:lpstr>
      <vt:lpstr>Slide 12</vt:lpstr>
    </vt:vector>
  </TitlesOfParts>
  <Company>Renovando Familias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Moran</dc:creator>
  <cp:lastModifiedBy>.</cp:lastModifiedBy>
  <cp:revision>21</cp:revision>
  <dcterms:created xsi:type="dcterms:W3CDTF">2011-10-21T19:02:35Z</dcterms:created>
  <dcterms:modified xsi:type="dcterms:W3CDTF">2012-02-16T04:35:26Z</dcterms:modified>
</cp:coreProperties>
</file>