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90" r:id="rId3"/>
    <p:sldId id="271" r:id="rId4"/>
    <p:sldId id="272" r:id="rId5"/>
    <p:sldId id="258" r:id="rId6"/>
    <p:sldId id="282" r:id="rId7"/>
    <p:sldId id="264" r:id="rId8"/>
    <p:sldId id="283" r:id="rId9"/>
    <p:sldId id="265" r:id="rId10"/>
    <p:sldId id="284" r:id="rId11"/>
    <p:sldId id="274" r:id="rId12"/>
    <p:sldId id="266" r:id="rId13"/>
    <p:sldId id="285" r:id="rId14"/>
    <p:sldId id="267" r:id="rId15"/>
    <p:sldId id="276" r:id="rId16"/>
    <p:sldId id="260" r:id="rId17"/>
    <p:sldId id="275" r:id="rId18"/>
    <p:sldId id="268" r:id="rId19"/>
    <p:sldId id="269" r:id="rId20"/>
    <p:sldId id="286" r:id="rId21"/>
    <p:sldId id="273" r:id="rId22"/>
    <p:sldId id="279" r:id="rId23"/>
    <p:sldId id="287" r:id="rId24"/>
    <p:sldId id="288" r:id="rId25"/>
    <p:sldId id="281" r:id="rId2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ヒラギノ角ゴ Pro W3" pitchFamily="32" charset="-128"/>
        <a:cs typeface="+mn-cs"/>
      </a:defRPr>
    </a:lvl1pPr>
    <a:lvl2pPr marL="457200" algn="l" defTabSz="457200" rtl="0" fontAlgn="base">
      <a:spcBef>
        <a:spcPct val="0"/>
      </a:spcBef>
      <a:spcAft>
        <a:spcPct val="0"/>
      </a:spcAft>
      <a:defRPr kern="1200">
        <a:solidFill>
          <a:schemeClr val="tx1"/>
        </a:solidFill>
        <a:latin typeface="Arial" charset="0"/>
        <a:ea typeface="ヒラギノ角ゴ Pro W3" pitchFamily="32" charset="-128"/>
        <a:cs typeface="+mn-cs"/>
      </a:defRPr>
    </a:lvl2pPr>
    <a:lvl3pPr marL="914400" algn="l" defTabSz="457200" rtl="0" fontAlgn="base">
      <a:spcBef>
        <a:spcPct val="0"/>
      </a:spcBef>
      <a:spcAft>
        <a:spcPct val="0"/>
      </a:spcAft>
      <a:defRPr kern="1200">
        <a:solidFill>
          <a:schemeClr val="tx1"/>
        </a:solidFill>
        <a:latin typeface="Arial" charset="0"/>
        <a:ea typeface="ヒラギノ角ゴ Pro W3" pitchFamily="32" charset="-128"/>
        <a:cs typeface="+mn-cs"/>
      </a:defRPr>
    </a:lvl3pPr>
    <a:lvl4pPr marL="1371600" algn="l" defTabSz="457200" rtl="0" fontAlgn="base">
      <a:spcBef>
        <a:spcPct val="0"/>
      </a:spcBef>
      <a:spcAft>
        <a:spcPct val="0"/>
      </a:spcAft>
      <a:defRPr kern="1200">
        <a:solidFill>
          <a:schemeClr val="tx1"/>
        </a:solidFill>
        <a:latin typeface="Arial" charset="0"/>
        <a:ea typeface="ヒラギノ角ゴ Pro W3" pitchFamily="32" charset="-128"/>
        <a:cs typeface="+mn-cs"/>
      </a:defRPr>
    </a:lvl4pPr>
    <a:lvl5pPr marL="1828800" algn="l" defTabSz="457200" rtl="0" fontAlgn="base">
      <a:spcBef>
        <a:spcPct val="0"/>
      </a:spcBef>
      <a:spcAft>
        <a:spcPct val="0"/>
      </a:spcAft>
      <a:defRPr kern="1200">
        <a:solidFill>
          <a:schemeClr val="tx1"/>
        </a:solidFill>
        <a:latin typeface="Arial" charset="0"/>
        <a:ea typeface="ヒラギノ角ゴ Pro W3" pitchFamily="32" charset="-128"/>
        <a:cs typeface="+mn-cs"/>
      </a:defRPr>
    </a:lvl5pPr>
    <a:lvl6pPr marL="2286000" algn="l" defTabSz="914400" rtl="0" eaLnBrk="1" latinLnBrk="0" hangingPunct="1">
      <a:defRPr kern="1200">
        <a:solidFill>
          <a:schemeClr val="tx1"/>
        </a:solidFill>
        <a:latin typeface="Arial" charset="0"/>
        <a:ea typeface="ヒラギノ角ゴ Pro W3" pitchFamily="32" charset="-128"/>
        <a:cs typeface="+mn-cs"/>
      </a:defRPr>
    </a:lvl6pPr>
    <a:lvl7pPr marL="2743200" algn="l" defTabSz="914400" rtl="0" eaLnBrk="1" latinLnBrk="0" hangingPunct="1">
      <a:defRPr kern="1200">
        <a:solidFill>
          <a:schemeClr val="tx1"/>
        </a:solidFill>
        <a:latin typeface="Arial" charset="0"/>
        <a:ea typeface="ヒラギノ角ゴ Pro W3" pitchFamily="32" charset="-128"/>
        <a:cs typeface="+mn-cs"/>
      </a:defRPr>
    </a:lvl7pPr>
    <a:lvl8pPr marL="3200400" algn="l" defTabSz="914400" rtl="0" eaLnBrk="1" latinLnBrk="0" hangingPunct="1">
      <a:defRPr kern="1200">
        <a:solidFill>
          <a:schemeClr val="tx1"/>
        </a:solidFill>
        <a:latin typeface="Arial" charset="0"/>
        <a:ea typeface="ヒラギノ角ゴ Pro W3" pitchFamily="32" charset="-128"/>
        <a:cs typeface="+mn-cs"/>
      </a:defRPr>
    </a:lvl8pPr>
    <a:lvl9pPr marL="3657600" algn="l" defTabSz="914400" rtl="0" eaLnBrk="1" latinLnBrk="0" hangingPunct="1">
      <a:defRPr kern="1200">
        <a:solidFill>
          <a:schemeClr val="tx1"/>
        </a:solidFill>
        <a:latin typeface="Arial" charset="0"/>
        <a:ea typeface="ヒラギノ角ゴ Pro W3" pitchFamily="32"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p:scale>
          <a:sx n="46" d="100"/>
          <a:sy n="46" d="100"/>
        </p:scale>
        <p:origin x="-557" y="-682"/>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4AA52ED-FD38-4A0F-9302-6631B00E2F60}" type="datetime1">
              <a:rPr lang="en-US"/>
              <a:pPr>
                <a:defRPr/>
              </a:pPr>
              <a:t>9/21/2013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6A08C00-9CAC-4D76-9B06-F412151BEC40}"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CFF644D-F215-4C03-A2B5-09698B6CE117}" type="datetime1">
              <a:rPr lang="en-US"/>
              <a:pPr>
                <a:defRPr/>
              </a:pPr>
              <a:t>9/21/2013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8305CF1-22C0-4A09-BF35-2DC4F560CCBB}"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147E17AE-5F07-4EC7-ACD5-4F3B823EE37E}" type="datetime1">
              <a:rPr lang="en-US"/>
              <a:pPr>
                <a:defRPr/>
              </a:pPr>
              <a:t>9/21/2013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7D8EE0-EFD3-49CE-97F5-86EDBC507154}"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6628174-414B-4534-8719-5F05D6CFFE7D}" type="datetime1">
              <a:rPr lang="en-US"/>
              <a:pPr>
                <a:defRPr/>
              </a:pPr>
              <a:t>9/21/2013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4D99443-B839-49A5-B794-7D593A926E2D}"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0A658865-8497-4FCA-9D9A-807C4CB7AF02}" type="datetime1">
              <a:rPr lang="en-US"/>
              <a:pPr>
                <a:defRPr/>
              </a:pPr>
              <a:t>9/21/2013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A109A47-F8B6-4587-B1F5-D76C2CD0AD3F}"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A9AD6EBB-1189-4277-82B1-3671B0162B68}" type="datetime1">
              <a:rPr lang="en-US"/>
              <a:pPr>
                <a:defRPr/>
              </a:pPr>
              <a:t>9/21/2013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41DE677-5A4E-4C37-871B-A2DEB5A06CAA}"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5A4682B1-E591-445F-87DE-79DE29E4854B}" type="datetime1">
              <a:rPr lang="en-US"/>
              <a:pPr>
                <a:defRPr/>
              </a:pPr>
              <a:t>9/21/2013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7738B3C-D01A-45FF-A7F2-C3CF41DF5685}"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F599A175-528F-48FB-A562-4F7FD7CC5D9B}" type="datetime1">
              <a:rPr lang="en-US"/>
              <a:pPr>
                <a:defRPr/>
              </a:pPr>
              <a:t>9/21/2013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F6D2C15-D1C0-47B0-A0B4-5EE136418451}"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01811F1-A486-42B1-9DAC-C0B8741CF00F}" type="datetime1">
              <a:rPr lang="en-US"/>
              <a:pPr>
                <a:defRPr/>
              </a:pPr>
              <a:t>9/21/2013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09E1D30-6D5D-44E6-88FA-8B4D0BE06252}"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7E418989-D661-4A10-AD7B-065A2E57E435}" type="datetime1">
              <a:rPr lang="en-US"/>
              <a:pPr>
                <a:defRPr/>
              </a:pPr>
              <a:t>9/21/2013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3DBA413-A3B7-43A4-8A94-A5BF35AB3DC6}"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1B06725-67A5-4AB3-8A13-84064C59349D}" type="datetime1">
              <a:rPr lang="en-US"/>
              <a:pPr>
                <a:defRPr/>
              </a:pPr>
              <a:t>9/21/2013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15A29AF-8622-463A-88D6-498A5780657F}"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smtClean="0">
                <a:solidFill>
                  <a:srgbClr val="898989"/>
                </a:solidFill>
                <a:latin typeface="Calibri" pitchFamily="32" charset="0"/>
              </a:defRPr>
            </a:lvl1pPr>
          </a:lstStyle>
          <a:p>
            <a:pPr>
              <a:defRPr/>
            </a:pPr>
            <a:fld id="{EA7E84C3-F708-44E5-AD4C-29E97EE02F9E}" type="datetime1">
              <a:rPr lang="en-US"/>
              <a:pPr>
                <a:defRPr/>
              </a:pPr>
              <a:t>9/21/2013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latin typeface="Calibri" charset="0"/>
                <a:ea typeface="ヒラギノ角ゴ Pro W3" charset="-128"/>
                <a:cs typeface="ヒラギノ角ゴ Pro W3"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smtClean="0">
                <a:solidFill>
                  <a:srgbClr val="898989"/>
                </a:solidFill>
                <a:latin typeface="Calibri" pitchFamily="32" charset="0"/>
              </a:defRPr>
            </a:lvl1pPr>
          </a:lstStyle>
          <a:p>
            <a:pPr>
              <a:defRPr/>
            </a:pPr>
            <a:fld id="{A5A4A41F-6AA6-41A5-B833-B0ADB9AEC230}"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4400" kern="1200">
          <a:solidFill>
            <a:schemeClr val="tx1"/>
          </a:solidFill>
          <a:latin typeface="+mj-lt"/>
          <a:ea typeface="ヒラギノ角ゴ Pro W3" charset="-128"/>
          <a:cs typeface="ヒラギノ角ゴ Pro W3" charset="-128"/>
        </a:defRPr>
      </a:lvl1pPr>
      <a:lvl2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2pPr>
      <a:lvl3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3pPr>
      <a:lvl4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4pPr>
      <a:lvl5pPr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5pPr>
      <a:lvl6pPr marL="4572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6pPr>
      <a:lvl7pPr marL="9144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7pPr>
      <a:lvl8pPr marL="13716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8pPr>
      <a:lvl9pPr marL="1828800" algn="ctr" defTabSz="457200" rtl="0" eaLnBrk="1" fontAlgn="base" hangingPunct="1">
        <a:spcBef>
          <a:spcPct val="0"/>
        </a:spcBef>
        <a:spcAft>
          <a:spcPct val="0"/>
        </a:spcAft>
        <a:defRPr sz="4400">
          <a:solidFill>
            <a:schemeClr val="tx1"/>
          </a:solidFill>
          <a:latin typeface="Calibri" charset="0"/>
          <a:ea typeface="ヒラギノ角ゴ Pro W3" charset="-128"/>
          <a:cs typeface="ヒラギノ角ゴ Pro W3"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ヒラギノ角ゴ Pro W3" charset="-128"/>
          <a:cs typeface="ヒラギノ角ゴ Pro W3" charset="-128"/>
        </a:defRPr>
      </a:lvl1pPr>
      <a:lvl2pPr marL="742950" indent="-285750" algn="l" defTabSz="457200" rtl="0" eaLnBrk="1" fontAlgn="base" hangingPunct="1">
        <a:spcBef>
          <a:spcPct val="20000"/>
        </a:spcBef>
        <a:spcAft>
          <a:spcPct val="0"/>
        </a:spcAft>
        <a:buFont typeface="Arial" charset="0"/>
        <a:buChar char="–"/>
        <a:defRPr sz="2800" kern="1200">
          <a:solidFill>
            <a:schemeClr val="tx1"/>
          </a:solidFill>
          <a:latin typeface="+mn-lt"/>
          <a:ea typeface="ヒラギノ角ゴ Pro W3" charset="-128"/>
          <a:cs typeface="ヒラギノ角ゴ Pro W3" charset="-128"/>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ヒラギノ角ゴ Pro W3" charset="-128"/>
          <a:cs typeface="ヒラギノ角ゴ Pro W3" charset="-128"/>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ヒラギノ角ゴ Pro W3" charset="-128"/>
          <a:cs typeface="ヒラギノ角ゴ Pro W3" charset="-128"/>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2050" name="Picture 5" descr="EDJ Julio 2012 PPT ok.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 name="Rectangle 2"/>
          <p:cNvSpPr/>
          <p:nvPr/>
        </p:nvSpPr>
        <p:spPr>
          <a:xfrm>
            <a:off x="6729845" y="103910"/>
            <a:ext cx="2209800" cy="5680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s-MX"/>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1267" name="Title 1"/>
          <p:cNvSpPr>
            <a:spLocks noGrp="1"/>
          </p:cNvSpPr>
          <p:nvPr>
            <p:ph type="ctrTitle"/>
          </p:nvPr>
        </p:nvSpPr>
        <p:spPr>
          <a:xfrm>
            <a:off x="685800" y="973138"/>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endParaRPr lang="en-US" dirty="0" smtClean="0">
              <a:solidFill>
                <a:srgbClr val="0D0D0D"/>
              </a:solidFill>
              <a:latin typeface="Times New Roman" pitchFamily="32" charset="0"/>
              <a:ea typeface="ヒラギノ角ゴ Pro W3" pitchFamily="32" charset="-128"/>
              <a:cs typeface="Times New Roman" pitchFamily="32" charset="0"/>
            </a:endParaRPr>
          </a:p>
        </p:txBody>
      </p:sp>
      <p:sp>
        <p:nvSpPr>
          <p:cNvPr id="11268" name="TextBox 4"/>
          <p:cNvSpPr txBox="1">
            <a:spLocks noChangeArrowheads="1"/>
          </p:cNvSpPr>
          <p:nvPr/>
        </p:nvSpPr>
        <p:spPr bwMode="auto">
          <a:xfrm>
            <a:off x="158750" y="2647950"/>
            <a:ext cx="8893175" cy="3232150"/>
          </a:xfrm>
          <a:prstGeom prst="rect">
            <a:avLst/>
          </a:prstGeom>
          <a:noFill/>
          <a:ln w="9525">
            <a:noFill/>
            <a:miter lim="800000"/>
            <a:headEnd/>
            <a:tailEnd/>
          </a:ln>
        </p:spPr>
        <p:txBody>
          <a:bodyPr>
            <a:spAutoFit/>
          </a:bodyPr>
          <a:lstStyle/>
          <a:p>
            <a:pPr marL="296863" lvl="1" indent="-238125"/>
            <a:r>
              <a:rPr lang="es-MX" sz="3400" dirty="0">
                <a:latin typeface="Times New Roman" pitchFamily="32" charset="0"/>
                <a:cs typeface="Times New Roman" pitchFamily="32" charset="0"/>
              </a:rPr>
              <a:t>	Él dio Su mejor: Su hijo, Su sangre, Su sacrificio y compromiso al Calvario, lo cual habla fuertemente que no detuvo nada, sino que dio todo por nuestra redención. Eso debiera ser lo suficiente para que usted y yo amemos a Dios y le sirvamos con un espíritu muy excelente. </a:t>
            </a:r>
          </a:p>
        </p:txBody>
      </p:sp>
      <p:sp>
        <p:nvSpPr>
          <p:cNvPr id="5" name="Rectangle 4"/>
          <p:cNvSpPr/>
          <p:nvPr/>
        </p:nvSpPr>
        <p:spPr>
          <a:xfrm>
            <a:off x="158750"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2291" name="Title 6"/>
          <p:cNvSpPr>
            <a:spLocks noGrp="1"/>
          </p:cNvSpPr>
          <p:nvPr>
            <p:ph type="ctrTitle"/>
          </p:nvPr>
        </p:nvSpPr>
        <p:spPr/>
        <p:txBody>
          <a:bodyPr/>
          <a:lstStyle/>
          <a:p>
            <a:r>
              <a:rPr lang="es-MX" sz="5400" b="1" dirty="0" smtClean="0">
                <a:latin typeface="Times New Roman" pitchFamily="32" charset="0"/>
                <a:ea typeface="ヒラギノ角ゴ Pro W3" pitchFamily="32" charset="-128"/>
                <a:cs typeface="Times New Roman" pitchFamily="32" charset="0"/>
              </a:rPr>
              <a:t>Bueno versus Excelente</a:t>
            </a:r>
          </a:p>
        </p:txBody>
      </p:sp>
      <p:sp>
        <p:nvSpPr>
          <p:cNvPr id="4" name="Rectangle 3"/>
          <p:cNvSpPr/>
          <p:nvPr/>
        </p:nvSpPr>
        <p:spPr>
          <a:xfrm>
            <a:off x="155864"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3315" name="Title 1"/>
          <p:cNvSpPr>
            <a:spLocks noGrp="1"/>
          </p:cNvSpPr>
          <p:nvPr>
            <p:ph type="ctrTitle"/>
          </p:nvPr>
        </p:nvSpPr>
        <p:spPr>
          <a:xfrm>
            <a:off x="685800" y="867496"/>
            <a:ext cx="7772400" cy="906462"/>
          </a:xfrm>
        </p:spPr>
        <p:txBody>
          <a:bodyPr/>
          <a:lstStyle/>
          <a:p>
            <a:pPr eaLnBrk="1" hangingPunct="1"/>
            <a:r>
              <a:rPr lang="es-MX" b="1" dirty="0" smtClean="0">
                <a:latin typeface="Times New Roman" pitchFamily="32" charset="0"/>
                <a:ea typeface="ヒラギノ角ゴ Pro W3" pitchFamily="32" charset="-128"/>
                <a:cs typeface="Times New Roman" pitchFamily="32" charset="0"/>
              </a:rPr>
              <a:t>Bueno versus Excelente</a:t>
            </a:r>
          </a:p>
        </p:txBody>
      </p:sp>
      <p:sp>
        <p:nvSpPr>
          <p:cNvPr id="13316" name="TextBox 5"/>
          <p:cNvSpPr txBox="1">
            <a:spLocks noChangeArrowheads="1"/>
          </p:cNvSpPr>
          <p:nvPr/>
        </p:nvSpPr>
        <p:spPr bwMode="auto">
          <a:xfrm>
            <a:off x="277813" y="1657924"/>
            <a:ext cx="8685212" cy="4524315"/>
          </a:xfrm>
          <a:prstGeom prst="rect">
            <a:avLst/>
          </a:prstGeom>
          <a:noFill/>
          <a:ln w="9525">
            <a:noFill/>
            <a:miter lim="800000"/>
            <a:headEnd/>
            <a:tailEnd/>
          </a:ln>
        </p:spPr>
        <p:txBody>
          <a:bodyPr>
            <a:spAutoFit/>
          </a:bodyPr>
          <a:lstStyle/>
          <a:p>
            <a:pPr marL="623888" lvl="1" indent="-623888"/>
            <a:r>
              <a:rPr lang="es-MX" sz="3600" dirty="0">
                <a:latin typeface="Times New Roman" pitchFamily="32" charset="0"/>
                <a:cs typeface="Times New Roman" pitchFamily="32" charset="0"/>
              </a:rPr>
              <a:t>A. Hacer un buen trabajo puede convertirse en el peor enemigo de la excelencia. ¿Sabía usted que lo bueno es el peor enemigo de ser excelente? Tenemos muchos buenos servicios, buenas actividades y buenos métodos, pero todavía no vemos los resultados que debiéramos estar recibiendo.  </a:t>
            </a:r>
          </a:p>
        </p:txBody>
      </p:sp>
      <p:sp>
        <p:nvSpPr>
          <p:cNvPr id="5" name="Rectangle 4"/>
          <p:cNvSpPr/>
          <p:nvPr/>
        </p:nvSpPr>
        <p:spPr>
          <a:xfrm>
            <a:off x="139196" y="6244585"/>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4339" name="Title 1"/>
          <p:cNvSpPr>
            <a:spLocks noGrp="1"/>
          </p:cNvSpPr>
          <p:nvPr>
            <p:ph type="ctrTitle"/>
          </p:nvPr>
        </p:nvSpPr>
        <p:spPr>
          <a:xfrm>
            <a:off x="685800" y="992188"/>
            <a:ext cx="7772400" cy="906462"/>
          </a:xfrm>
        </p:spPr>
        <p:txBody>
          <a:bodyPr/>
          <a:lstStyle/>
          <a:p>
            <a:pPr eaLnBrk="1" hangingPunct="1"/>
            <a:r>
              <a:rPr lang="es-MX" b="1" dirty="0" smtClean="0">
                <a:latin typeface="Times New Roman" pitchFamily="32" charset="0"/>
                <a:ea typeface="ヒラギノ角ゴ Pro W3" pitchFamily="32" charset="-128"/>
                <a:cs typeface="Times New Roman" pitchFamily="32" charset="0"/>
              </a:rPr>
              <a:t>Bueno versus Excelente</a:t>
            </a:r>
            <a:endParaRPr lang="en-US" b="1" dirty="0" smtClean="0">
              <a:latin typeface="Times New Roman" pitchFamily="32" charset="0"/>
              <a:ea typeface="ヒラギノ角ゴ Pro W3" pitchFamily="32" charset="-128"/>
              <a:cs typeface="Times New Roman" pitchFamily="32" charset="0"/>
            </a:endParaRPr>
          </a:p>
        </p:txBody>
      </p:sp>
      <p:sp>
        <p:nvSpPr>
          <p:cNvPr id="14340" name="TextBox 5"/>
          <p:cNvSpPr txBox="1">
            <a:spLocks noChangeArrowheads="1"/>
          </p:cNvSpPr>
          <p:nvPr/>
        </p:nvSpPr>
        <p:spPr bwMode="auto">
          <a:xfrm>
            <a:off x="277813" y="2151063"/>
            <a:ext cx="8685212" cy="3387725"/>
          </a:xfrm>
          <a:prstGeom prst="rect">
            <a:avLst/>
          </a:prstGeom>
          <a:noFill/>
          <a:ln w="9525">
            <a:noFill/>
            <a:miter lim="800000"/>
            <a:headEnd/>
            <a:tailEnd/>
          </a:ln>
        </p:spPr>
        <p:txBody>
          <a:bodyPr>
            <a:spAutoFit/>
          </a:bodyPr>
          <a:lstStyle/>
          <a:p>
            <a:pPr marL="238125" lvl="1" indent="-238125"/>
            <a:r>
              <a:rPr lang="es-MX" sz="3600" dirty="0">
                <a:latin typeface="Times New Roman" pitchFamily="32" charset="0"/>
                <a:cs typeface="Times New Roman" pitchFamily="32" charset="0"/>
              </a:rPr>
              <a:t>	Yo creo que hacer lo bueno no es siempre lo mejor. Es posible que con el hacer lo bueno pudiéramos conformarnos en mantener la iglesia en modo de mantenimiento, ¡pero es la excelencia la que llevará a la iglesia a una nueva dimensión en Cristo! </a:t>
            </a:r>
          </a:p>
        </p:txBody>
      </p:sp>
      <p:sp>
        <p:nvSpPr>
          <p:cNvPr id="5" name="Rectangle 4"/>
          <p:cNvSpPr/>
          <p:nvPr/>
        </p:nvSpPr>
        <p:spPr>
          <a:xfrm>
            <a:off x="277813" y="6172488"/>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EDJ Julio 2012 PPT agua.jpg"/>
          <p:cNvPicPr>
            <a:picLocks noChangeAspect="1"/>
          </p:cNvPicPr>
          <p:nvPr/>
        </p:nvPicPr>
        <p:blipFill>
          <a:blip r:embed="rId2"/>
          <a:srcRect/>
          <a:stretch>
            <a:fillRect/>
          </a:stretch>
        </p:blipFill>
        <p:spPr bwMode="auto">
          <a:xfrm>
            <a:off x="0" y="41564"/>
            <a:ext cx="9144000" cy="6858000"/>
          </a:xfrm>
          <a:prstGeom prst="rect">
            <a:avLst/>
          </a:prstGeom>
          <a:noFill/>
          <a:ln w="9525">
            <a:noFill/>
            <a:miter lim="800000"/>
            <a:headEnd/>
            <a:tailEnd/>
          </a:ln>
        </p:spPr>
      </p:pic>
      <p:sp>
        <p:nvSpPr>
          <p:cNvPr id="15363" name="Title 1"/>
          <p:cNvSpPr>
            <a:spLocks noGrp="1"/>
          </p:cNvSpPr>
          <p:nvPr>
            <p:ph type="ctrTitle"/>
          </p:nvPr>
        </p:nvSpPr>
        <p:spPr>
          <a:xfrm>
            <a:off x="685800" y="992188"/>
            <a:ext cx="7772400" cy="906462"/>
          </a:xfrm>
        </p:spPr>
        <p:txBody>
          <a:bodyPr/>
          <a:lstStyle/>
          <a:p>
            <a:pPr eaLnBrk="1" hangingPunct="1"/>
            <a:r>
              <a:rPr lang="es-MX" b="1" dirty="0" smtClean="0">
                <a:latin typeface="Times New Roman" pitchFamily="32" charset="0"/>
                <a:ea typeface="ヒラギノ角ゴ Pro W3" pitchFamily="32" charset="-128"/>
                <a:cs typeface="Times New Roman" pitchFamily="32" charset="0"/>
              </a:rPr>
              <a:t>Bueno versus Excelente</a:t>
            </a:r>
            <a:endParaRPr lang="en-US" b="1" dirty="0" smtClean="0">
              <a:latin typeface="Times New Roman" pitchFamily="32" charset="0"/>
              <a:ea typeface="ヒラギノ角ゴ Pro W3" pitchFamily="32" charset="-128"/>
              <a:cs typeface="Times New Roman" pitchFamily="32" charset="0"/>
            </a:endParaRPr>
          </a:p>
        </p:txBody>
      </p:sp>
      <p:sp>
        <p:nvSpPr>
          <p:cNvPr id="15364" name="TextBox 5"/>
          <p:cNvSpPr txBox="1">
            <a:spLocks noChangeArrowheads="1"/>
          </p:cNvSpPr>
          <p:nvPr/>
        </p:nvSpPr>
        <p:spPr bwMode="auto">
          <a:xfrm>
            <a:off x="277813" y="2353396"/>
            <a:ext cx="8685212" cy="2530475"/>
          </a:xfrm>
          <a:prstGeom prst="rect">
            <a:avLst/>
          </a:prstGeom>
          <a:noFill/>
          <a:ln w="9525">
            <a:noFill/>
            <a:miter lim="800000"/>
            <a:headEnd/>
            <a:tailEnd/>
          </a:ln>
        </p:spPr>
        <p:txBody>
          <a:bodyPr>
            <a:spAutoFit/>
          </a:bodyPr>
          <a:lstStyle/>
          <a:p>
            <a:pPr marL="1268413" lvl="1" indent="-811213"/>
            <a:r>
              <a:rPr lang="es-MX" sz="4000" dirty="0">
                <a:latin typeface="Times New Roman" pitchFamily="32" charset="0"/>
                <a:cs typeface="Times New Roman" pitchFamily="32" charset="0"/>
              </a:rPr>
              <a:t>B. </a:t>
            </a:r>
            <a:r>
              <a:rPr lang="es-MX" sz="4000" dirty="0" smtClean="0">
                <a:latin typeface="Times New Roman" pitchFamily="32" charset="0"/>
                <a:cs typeface="Times New Roman" pitchFamily="32" charset="0"/>
              </a:rPr>
              <a:t>	</a:t>
            </a:r>
            <a:r>
              <a:rPr lang="es-MX" sz="4000" b="1" dirty="0" smtClean="0">
                <a:latin typeface="Times New Roman" pitchFamily="32" charset="0"/>
                <a:cs typeface="Times New Roman" pitchFamily="32" charset="0"/>
              </a:rPr>
              <a:t>EVALÚE</a:t>
            </a:r>
            <a:r>
              <a:rPr lang="es-MX" sz="4000" dirty="0" smtClean="0">
                <a:latin typeface="Times New Roman" pitchFamily="32" charset="0"/>
                <a:cs typeface="Times New Roman" pitchFamily="32" charset="0"/>
              </a:rPr>
              <a:t> </a:t>
            </a:r>
            <a:r>
              <a:rPr lang="es-MX" sz="4000" dirty="0">
                <a:latin typeface="Times New Roman" pitchFamily="32" charset="0"/>
                <a:cs typeface="Times New Roman" pitchFamily="32" charset="0"/>
              </a:rPr>
              <a:t>y no tenga temor de mirarse a sí mismo. Recuerde, si deseamos ser mejor debemos estar dispuestos a ser evaluados. </a:t>
            </a:r>
            <a:r>
              <a:rPr lang="es-MX" sz="4000" b="1" dirty="0">
                <a:latin typeface="Times New Roman" pitchFamily="32" charset="0"/>
                <a:cs typeface="Times New Roman" pitchFamily="32" charset="0"/>
              </a:rPr>
              <a:t> </a:t>
            </a:r>
            <a:endParaRPr lang="es-MX" sz="4000" dirty="0">
              <a:latin typeface="Times New Roman" pitchFamily="32" charset="0"/>
              <a:cs typeface="Times New Roman" pitchFamily="32" charset="0"/>
            </a:endParaRPr>
          </a:p>
        </p:txBody>
      </p:sp>
      <p:sp>
        <p:nvSpPr>
          <p:cNvPr id="5" name="Rectangle 4"/>
          <p:cNvSpPr/>
          <p:nvPr/>
        </p:nvSpPr>
        <p:spPr>
          <a:xfrm>
            <a:off x="277813" y="6276110"/>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6387" name="Title 1"/>
          <p:cNvSpPr>
            <a:spLocks noGrp="1"/>
          </p:cNvSpPr>
          <p:nvPr>
            <p:ph type="ctrTitle"/>
          </p:nvPr>
        </p:nvSpPr>
        <p:spPr>
          <a:xfrm>
            <a:off x="685800" y="992188"/>
            <a:ext cx="7772400" cy="906462"/>
          </a:xfrm>
        </p:spPr>
        <p:txBody>
          <a:bodyPr/>
          <a:lstStyle/>
          <a:p>
            <a:pPr eaLnBrk="1" hangingPunct="1"/>
            <a:r>
              <a:rPr lang="es-MX" b="1" dirty="0" smtClean="0">
                <a:latin typeface="Times New Roman" pitchFamily="32" charset="0"/>
                <a:ea typeface="ヒラギノ角ゴ Pro W3" pitchFamily="32" charset="-128"/>
                <a:cs typeface="Times New Roman" pitchFamily="32" charset="0"/>
              </a:rPr>
              <a:t>5 áreas que debemos Evaluar</a:t>
            </a:r>
          </a:p>
        </p:txBody>
      </p:sp>
      <p:sp>
        <p:nvSpPr>
          <p:cNvPr id="16388" name="TextBox 5"/>
          <p:cNvSpPr txBox="1">
            <a:spLocks noChangeArrowheads="1"/>
          </p:cNvSpPr>
          <p:nvPr/>
        </p:nvSpPr>
        <p:spPr bwMode="auto">
          <a:xfrm>
            <a:off x="119063" y="2097088"/>
            <a:ext cx="9024937" cy="3554412"/>
          </a:xfrm>
          <a:prstGeom prst="rect">
            <a:avLst/>
          </a:prstGeom>
          <a:noFill/>
          <a:ln w="9525">
            <a:noFill/>
            <a:miter lim="800000"/>
            <a:headEnd/>
            <a:tailEnd/>
          </a:ln>
        </p:spPr>
        <p:txBody>
          <a:bodyPr>
            <a:spAutoFit/>
          </a:bodyPr>
          <a:lstStyle/>
          <a:p>
            <a:pPr marL="125413" lvl="2" indent="-6350">
              <a:lnSpc>
                <a:spcPct val="150000"/>
              </a:lnSpc>
              <a:tabLst>
                <a:tab pos="8686800" algn="r"/>
              </a:tabLst>
            </a:pPr>
            <a:r>
              <a:rPr lang="es-MX" sz="3000" b="1" dirty="0">
                <a:latin typeface="Times New Roman" pitchFamily="32" charset="0"/>
                <a:cs typeface="Times New Roman" pitchFamily="32" charset="0"/>
              </a:rPr>
              <a:t>INSTALACIONES</a:t>
            </a:r>
            <a:r>
              <a:rPr lang="es-MX" sz="3000" dirty="0">
                <a:latin typeface="Times New Roman" pitchFamily="32" charset="0"/>
                <a:cs typeface="Times New Roman" pitchFamily="32" charset="0"/>
              </a:rPr>
              <a:t>: </a:t>
            </a:r>
            <a:r>
              <a:rPr lang="es-MX" sz="3000" dirty="0" smtClean="0">
                <a:latin typeface="Times New Roman" pitchFamily="32" charset="0"/>
                <a:cs typeface="Times New Roman" pitchFamily="32" charset="0"/>
              </a:rPr>
              <a:t>	(</a:t>
            </a:r>
            <a:r>
              <a:rPr lang="es-MX" sz="3000" dirty="0">
                <a:latin typeface="Times New Roman" pitchFamily="32" charset="0"/>
                <a:cs typeface="Times New Roman" pitchFamily="32" charset="0"/>
              </a:rPr>
              <a:t>1 2 3 4 5 6 7 8 9 10)</a:t>
            </a:r>
          </a:p>
          <a:p>
            <a:pPr marL="125413" lvl="2" indent="-6350">
              <a:lnSpc>
                <a:spcPct val="150000"/>
              </a:lnSpc>
              <a:tabLst>
                <a:tab pos="8686800" algn="r"/>
              </a:tabLst>
            </a:pPr>
            <a:r>
              <a:rPr lang="es-MX" sz="3000" b="1" dirty="0">
                <a:latin typeface="Times New Roman" pitchFamily="32" charset="0"/>
                <a:cs typeface="Times New Roman" pitchFamily="32" charset="0"/>
              </a:rPr>
              <a:t>ALABANZA Y ADORACIÓN</a:t>
            </a:r>
            <a:r>
              <a:rPr lang="es-MX" sz="3000" dirty="0">
                <a:latin typeface="Times New Roman" pitchFamily="32" charset="0"/>
                <a:cs typeface="Times New Roman" pitchFamily="32" charset="0"/>
              </a:rPr>
              <a:t>: </a:t>
            </a:r>
            <a:r>
              <a:rPr lang="es-MX" sz="3000" dirty="0" smtClean="0">
                <a:latin typeface="Times New Roman" pitchFamily="32" charset="0"/>
                <a:cs typeface="Times New Roman" pitchFamily="32" charset="0"/>
              </a:rPr>
              <a:t>	(</a:t>
            </a:r>
            <a:r>
              <a:rPr lang="es-MX" sz="3000" dirty="0">
                <a:latin typeface="Times New Roman" pitchFamily="32" charset="0"/>
                <a:cs typeface="Times New Roman" pitchFamily="32" charset="0"/>
              </a:rPr>
              <a:t>1 2 3 4 5 6 7 8 9 10)</a:t>
            </a:r>
          </a:p>
          <a:p>
            <a:pPr marL="125413" lvl="2" indent="-6350">
              <a:lnSpc>
                <a:spcPct val="150000"/>
              </a:lnSpc>
              <a:tabLst>
                <a:tab pos="8686800" algn="r"/>
              </a:tabLst>
            </a:pPr>
            <a:r>
              <a:rPr lang="es-MX" sz="3000" b="1" dirty="0">
                <a:latin typeface="Times New Roman" pitchFamily="32" charset="0"/>
                <a:cs typeface="Times New Roman" pitchFamily="32" charset="0"/>
              </a:rPr>
              <a:t>EQUIPO: </a:t>
            </a:r>
            <a:r>
              <a:rPr lang="es-MX" sz="3000" b="1" dirty="0" smtClean="0">
                <a:latin typeface="Times New Roman" pitchFamily="32" charset="0"/>
                <a:cs typeface="Times New Roman" pitchFamily="32" charset="0"/>
              </a:rPr>
              <a:t>	</a:t>
            </a:r>
            <a:r>
              <a:rPr lang="es-MX" sz="3000" dirty="0" smtClean="0">
                <a:latin typeface="Times New Roman" pitchFamily="32" charset="0"/>
                <a:cs typeface="Times New Roman" pitchFamily="32" charset="0"/>
              </a:rPr>
              <a:t>(</a:t>
            </a:r>
            <a:r>
              <a:rPr lang="es-MX" sz="3000" dirty="0">
                <a:latin typeface="Times New Roman" pitchFamily="32" charset="0"/>
                <a:cs typeface="Times New Roman" pitchFamily="32" charset="0"/>
              </a:rPr>
              <a:t>1 2 3 4 5 6 7 8 9 10) </a:t>
            </a:r>
          </a:p>
          <a:p>
            <a:pPr marL="125413" lvl="2" indent="-6350">
              <a:lnSpc>
                <a:spcPct val="150000"/>
              </a:lnSpc>
              <a:tabLst>
                <a:tab pos="8686800" algn="r"/>
              </a:tabLst>
            </a:pPr>
            <a:r>
              <a:rPr lang="es-MX" sz="3000" b="1" dirty="0">
                <a:latin typeface="Times New Roman" pitchFamily="32" charset="0"/>
                <a:cs typeface="Times New Roman" pitchFamily="32" charset="0"/>
              </a:rPr>
              <a:t>PREDICACIÓN</a:t>
            </a:r>
            <a:r>
              <a:rPr lang="es-MX" sz="3000" dirty="0">
                <a:latin typeface="Times New Roman" pitchFamily="32" charset="0"/>
                <a:cs typeface="Times New Roman" pitchFamily="32" charset="0"/>
              </a:rPr>
              <a:t>: </a:t>
            </a:r>
            <a:r>
              <a:rPr lang="es-MX" sz="3000" dirty="0" smtClean="0">
                <a:latin typeface="Times New Roman" pitchFamily="32" charset="0"/>
                <a:cs typeface="Times New Roman" pitchFamily="32" charset="0"/>
              </a:rPr>
              <a:t>	(</a:t>
            </a:r>
            <a:r>
              <a:rPr lang="es-MX" sz="3000" dirty="0">
                <a:latin typeface="Times New Roman" pitchFamily="32" charset="0"/>
                <a:cs typeface="Times New Roman" pitchFamily="32" charset="0"/>
              </a:rPr>
              <a:t>1 2 3 4 5 6 7 8 9 10)</a:t>
            </a:r>
          </a:p>
          <a:p>
            <a:pPr marL="125413" lvl="2" indent="-6350">
              <a:lnSpc>
                <a:spcPct val="150000"/>
              </a:lnSpc>
              <a:tabLst>
                <a:tab pos="8686800" algn="r"/>
              </a:tabLst>
            </a:pPr>
            <a:r>
              <a:rPr lang="es-MX" sz="3000" b="1" dirty="0">
                <a:latin typeface="Times New Roman" pitchFamily="32" charset="0"/>
                <a:cs typeface="Times New Roman" pitchFamily="32" charset="0"/>
              </a:rPr>
              <a:t>USO DEL TIEMPO: </a:t>
            </a:r>
            <a:r>
              <a:rPr lang="es-MX" sz="3000" b="1" dirty="0" smtClean="0">
                <a:latin typeface="Times New Roman" pitchFamily="32" charset="0"/>
                <a:cs typeface="Times New Roman" pitchFamily="32" charset="0"/>
              </a:rPr>
              <a:t>	</a:t>
            </a:r>
            <a:r>
              <a:rPr lang="es-MX" sz="3000" dirty="0" smtClean="0">
                <a:latin typeface="Times New Roman" pitchFamily="32" charset="0"/>
                <a:cs typeface="Times New Roman" pitchFamily="32" charset="0"/>
              </a:rPr>
              <a:t>(</a:t>
            </a:r>
            <a:r>
              <a:rPr lang="es-MX" sz="3000" dirty="0">
                <a:latin typeface="Times New Roman" pitchFamily="32" charset="0"/>
                <a:cs typeface="Times New Roman" pitchFamily="32" charset="0"/>
              </a:rPr>
              <a:t>1 2 3 4 5 6 7 8 9 10)</a:t>
            </a:r>
            <a:r>
              <a:rPr lang="es-MX" sz="3000" b="1" dirty="0">
                <a:latin typeface="Times New Roman" pitchFamily="32" charset="0"/>
                <a:cs typeface="Times New Roman" pitchFamily="32" charset="0"/>
              </a:rPr>
              <a:t>   </a:t>
            </a:r>
          </a:p>
        </p:txBody>
      </p:sp>
      <p:sp>
        <p:nvSpPr>
          <p:cNvPr id="5" name="Rectangle 4"/>
          <p:cNvSpPr/>
          <p:nvPr/>
        </p:nvSpPr>
        <p:spPr>
          <a:xfrm>
            <a:off x="119063"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7411" name="Title 1"/>
          <p:cNvSpPr>
            <a:spLocks noGrp="1"/>
          </p:cNvSpPr>
          <p:nvPr>
            <p:ph type="title"/>
          </p:nvPr>
        </p:nvSpPr>
        <p:spPr>
          <a:xfrm>
            <a:off x="215900" y="1054100"/>
            <a:ext cx="8842375" cy="1143000"/>
          </a:xfrm>
        </p:spPr>
        <p:txBody>
          <a:bodyPr/>
          <a:lstStyle/>
          <a:p>
            <a:pPr eaLnBrk="1" hangingPunct="1"/>
            <a:r>
              <a:rPr lang="en-US" sz="4000" b="1" dirty="0" smtClean="0">
                <a:latin typeface="Times New Roman" pitchFamily="32" charset="0"/>
                <a:ea typeface="ヒラギノ角ゴ Pro W3" pitchFamily="32" charset="-128"/>
                <a:cs typeface="Times New Roman" pitchFamily="32" charset="0"/>
              </a:rPr>
              <a:t>PREPARARSE PARA LA EXCELENCIA</a:t>
            </a:r>
          </a:p>
        </p:txBody>
      </p:sp>
      <p:sp>
        <p:nvSpPr>
          <p:cNvPr id="17412" name="Content Placeholder 4"/>
          <p:cNvSpPr>
            <a:spLocks noGrp="1"/>
          </p:cNvSpPr>
          <p:nvPr>
            <p:ph idx="1"/>
          </p:nvPr>
        </p:nvSpPr>
        <p:spPr>
          <a:xfrm>
            <a:off x="252413" y="2457450"/>
            <a:ext cx="8693150" cy="4084638"/>
          </a:xfrm>
        </p:spPr>
        <p:txBody>
          <a:bodyPr/>
          <a:lstStyle/>
          <a:p>
            <a:pPr marL="914400" indent="-788988">
              <a:buFont typeface="Calibri" pitchFamily="32" charset="0"/>
              <a:buAutoNum type="alphaUcPeriod"/>
            </a:pPr>
            <a:r>
              <a:rPr lang="es-MX" sz="3600" dirty="0" smtClean="0">
                <a:latin typeface="Times New Roman" pitchFamily="32" charset="0"/>
                <a:ea typeface="ヒラギノ角ゴ Pro W3" pitchFamily="32" charset="-128"/>
                <a:cs typeface="Times New Roman" pitchFamily="32" charset="0"/>
              </a:rPr>
              <a:t>La Estrategia de Jesús habla de tres dimensiones de crecimiento:</a:t>
            </a:r>
          </a:p>
          <a:p>
            <a:pPr marL="1314450" lvl="2" indent="-514350">
              <a:buFont typeface="Calibri" pitchFamily="32" charset="0"/>
              <a:buAutoNum type="arabicPeriod"/>
            </a:pPr>
            <a:r>
              <a:rPr lang="es-MX" sz="3600" dirty="0" smtClean="0">
                <a:latin typeface="Times New Roman" pitchFamily="32" charset="0"/>
                <a:ea typeface="ヒラギノ角ゴ Pro W3" pitchFamily="32" charset="-128"/>
                <a:cs typeface="Times New Roman" pitchFamily="32" charset="0"/>
              </a:rPr>
              <a:t>Crecer en </a:t>
            </a:r>
            <a:r>
              <a:rPr lang="es-MX" sz="3600" b="1" i="1" dirty="0" smtClean="0">
                <a:latin typeface="Times New Roman" pitchFamily="32" charset="0"/>
                <a:ea typeface="ヒラギノ角ゴ Pro W3" pitchFamily="32" charset="-128"/>
                <a:cs typeface="Times New Roman" pitchFamily="32" charset="0"/>
              </a:rPr>
              <a:t>relación con Dios </a:t>
            </a:r>
          </a:p>
          <a:p>
            <a:pPr marL="1314450" lvl="2" indent="-514350">
              <a:buFont typeface="Calibri" pitchFamily="32" charset="0"/>
              <a:buAutoNum type="arabicPeriod"/>
            </a:pPr>
            <a:r>
              <a:rPr lang="es-MX" sz="3600" dirty="0" smtClean="0">
                <a:latin typeface="Times New Roman" pitchFamily="32" charset="0"/>
                <a:ea typeface="ヒラギノ角ゴ Pro W3" pitchFamily="32" charset="-128"/>
                <a:cs typeface="Times New Roman" pitchFamily="32" charset="0"/>
              </a:rPr>
              <a:t>Crecer en </a:t>
            </a:r>
            <a:r>
              <a:rPr lang="es-MX" sz="3600" b="1" i="1" dirty="0" smtClean="0">
                <a:latin typeface="Times New Roman" pitchFamily="32" charset="0"/>
                <a:ea typeface="ヒラギノ角ゴ Pro W3" pitchFamily="32" charset="-128"/>
                <a:cs typeface="Times New Roman" pitchFamily="32" charset="0"/>
              </a:rPr>
              <a:t>relación unos con otros</a:t>
            </a:r>
          </a:p>
          <a:p>
            <a:pPr marL="1314450" lvl="2" indent="-514350">
              <a:buFont typeface="Calibri" pitchFamily="32" charset="0"/>
              <a:buAutoNum type="arabicPeriod"/>
            </a:pPr>
            <a:r>
              <a:rPr lang="es-MX" sz="3600" dirty="0" smtClean="0">
                <a:latin typeface="Times New Roman" pitchFamily="32" charset="0"/>
                <a:ea typeface="ヒラギノ角ゴ Pro W3" pitchFamily="32" charset="-128"/>
                <a:cs typeface="Times New Roman" pitchFamily="32" charset="0"/>
              </a:rPr>
              <a:t>Crecer en </a:t>
            </a:r>
            <a:r>
              <a:rPr lang="es-MX" sz="3600" b="1" i="1" dirty="0" smtClean="0">
                <a:latin typeface="Times New Roman" pitchFamily="32" charset="0"/>
                <a:ea typeface="ヒラギノ角ゴ Pro W3" pitchFamily="32" charset="-128"/>
                <a:cs typeface="Times New Roman" pitchFamily="32" charset="0"/>
              </a:rPr>
              <a:t>número y multiplicarse</a:t>
            </a:r>
          </a:p>
        </p:txBody>
      </p:sp>
      <p:sp>
        <p:nvSpPr>
          <p:cNvPr id="5" name="Rectangle 4"/>
          <p:cNvSpPr/>
          <p:nvPr/>
        </p:nvSpPr>
        <p:spPr>
          <a:xfrm>
            <a:off x="252413" y="6338455"/>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8435" name="Title 1"/>
          <p:cNvSpPr>
            <a:spLocks noGrp="1"/>
          </p:cNvSpPr>
          <p:nvPr>
            <p:ph type="ctrTitle"/>
          </p:nvPr>
        </p:nvSpPr>
        <p:spPr>
          <a:xfrm>
            <a:off x="320675" y="1185863"/>
            <a:ext cx="8599488" cy="906462"/>
          </a:xfrm>
        </p:spPr>
        <p:txBody>
          <a:bodyPr/>
          <a:lstStyle/>
          <a:p>
            <a:pPr eaLnBrk="1" hangingPunct="1"/>
            <a:r>
              <a:rPr lang="en-US" sz="4000" b="1" dirty="0" smtClean="0">
                <a:latin typeface="Times New Roman" pitchFamily="32" charset="0"/>
                <a:ea typeface="ヒラギノ角ゴ Pro W3" pitchFamily="32" charset="-128"/>
                <a:cs typeface="Times New Roman" pitchFamily="32" charset="0"/>
              </a:rPr>
              <a:t>PREPARARSE PARA LA EXCELENCIA</a:t>
            </a:r>
          </a:p>
        </p:txBody>
      </p:sp>
      <p:sp>
        <p:nvSpPr>
          <p:cNvPr id="18436" name="TextBox 5"/>
          <p:cNvSpPr txBox="1">
            <a:spLocks noChangeArrowheads="1"/>
          </p:cNvSpPr>
          <p:nvPr/>
        </p:nvSpPr>
        <p:spPr bwMode="auto">
          <a:xfrm>
            <a:off x="320675" y="1971675"/>
            <a:ext cx="8599488" cy="4032250"/>
          </a:xfrm>
          <a:prstGeom prst="rect">
            <a:avLst/>
          </a:prstGeom>
          <a:noFill/>
          <a:ln w="9525">
            <a:noFill/>
            <a:miter lim="800000"/>
            <a:headEnd/>
            <a:tailEnd/>
          </a:ln>
        </p:spPr>
        <p:txBody>
          <a:bodyPr>
            <a:spAutoFit/>
          </a:bodyPr>
          <a:lstStyle/>
          <a:p>
            <a:pPr marL="296863" indent="-238125"/>
            <a:r>
              <a:rPr lang="es-MX" sz="3200" dirty="0">
                <a:latin typeface="Times New Roman" pitchFamily="32" charset="0"/>
                <a:cs typeface="Times New Roman" pitchFamily="32" charset="0"/>
              </a:rPr>
              <a:t> </a:t>
            </a:r>
          </a:p>
          <a:p>
            <a:pPr marL="747713" lvl="1" indent="-688975">
              <a:buFontTx/>
              <a:buAutoNum type="alphaUcPeriod" startAt="2"/>
            </a:pPr>
            <a:r>
              <a:rPr lang="es-MX" sz="3200" dirty="0">
                <a:latin typeface="Times New Roman" pitchFamily="32" charset="0"/>
                <a:cs typeface="Times New Roman" pitchFamily="32" charset="0"/>
              </a:rPr>
              <a:t>Este crecimiento se perfecciona en el templo y en los hogares, así como lo declara el Libro de los Hechos. </a:t>
            </a:r>
            <a:r>
              <a:rPr lang="es-ES" sz="3200" b="1" i="1" dirty="0">
                <a:latin typeface="Times New Roman" pitchFamily="32" charset="0"/>
                <a:cs typeface="Times New Roman" pitchFamily="32" charset="0"/>
              </a:rPr>
              <a:t>“Y perseverando unánimes cada día en el templo, y partiendo el pan en las casas, comían juntos con alegría y sencillez de corazón.”</a:t>
            </a:r>
          </a:p>
          <a:p>
            <a:pPr marL="573088" lvl="1" indent="-514350" algn="r"/>
            <a:r>
              <a:rPr lang="es-MX" sz="3200" dirty="0">
                <a:latin typeface="Times New Roman" pitchFamily="32" charset="0"/>
                <a:cs typeface="Times New Roman" pitchFamily="32" charset="0"/>
              </a:rPr>
              <a:t>Hechos 2:46 </a:t>
            </a:r>
          </a:p>
        </p:txBody>
      </p:sp>
      <p:sp>
        <p:nvSpPr>
          <p:cNvPr id="5" name="Rectangle 4"/>
          <p:cNvSpPr/>
          <p:nvPr/>
        </p:nvSpPr>
        <p:spPr>
          <a:xfrm>
            <a:off x="0"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9459" name="Title 1"/>
          <p:cNvSpPr>
            <a:spLocks noGrp="1"/>
          </p:cNvSpPr>
          <p:nvPr>
            <p:ph type="ctrTitle"/>
          </p:nvPr>
        </p:nvSpPr>
        <p:spPr>
          <a:xfrm>
            <a:off x="155575" y="1168400"/>
            <a:ext cx="8764588" cy="906463"/>
          </a:xfrm>
        </p:spPr>
        <p:txBody>
          <a:bodyPr/>
          <a:lstStyle/>
          <a:p>
            <a:pPr eaLnBrk="1" hangingPunct="1"/>
            <a:r>
              <a:rPr lang="en-US" sz="4000" b="1" dirty="0" smtClean="0">
                <a:latin typeface="Times New Roman" pitchFamily="32" charset="0"/>
                <a:ea typeface="ヒラギノ角ゴ Pro W3" pitchFamily="32" charset="-128"/>
                <a:cs typeface="Times New Roman" pitchFamily="32" charset="0"/>
              </a:rPr>
              <a:t>PREPARARSE PARA LA EXCELENCIA</a:t>
            </a:r>
          </a:p>
        </p:txBody>
      </p:sp>
      <p:sp>
        <p:nvSpPr>
          <p:cNvPr id="19460" name="TextBox 5"/>
          <p:cNvSpPr txBox="1">
            <a:spLocks noChangeArrowheads="1"/>
          </p:cNvSpPr>
          <p:nvPr/>
        </p:nvSpPr>
        <p:spPr bwMode="auto">
          <a:xfrm>
            <a:off x="320675" y="2308225"/>
            <a:ext cx="8599488" cy="3754438"/>
          </a:xfrm>
          <a:prstGeom prst="rect">
            <a:avLst/>
          </a:prstGeom>
          <a:noFill/>
          <a:ln w="9525">
            <a:noFill/>
            <a:miter lim="800000"/>
            <a:headEnd/>
            <a:tailEnd/>
          </a:ln>
        </p:spPr>
        <p:txBody>
          <a:bodyPr>
            <a:spAutoFit/>
          </a:bodyPr>
          <a:lstStyle/>
          <a:p>
            <a:pPr marL="747713" lvl="1" indent="-688975"/>
            <a:r>
              <a:rPr lang="es-MX" sz="3400" dirty="0">
                <a:latin typeface="Times New Roman" pitchFamily="32" charset="0"/>
                <a:cs typeface="Times New Roman" pitchFamily="32" charset="0"/>
              </a:rPr>
              <a:t>C. </a:t>
            </a:r>
            <a:r>
              <a:rPr lang="es-MX" sz="3400" dirty="0" smtClean="0">
                <a:latin typeface="Times New Roman" pitchFamily="32" charset="0"/>
                <a:cs typeface="Times New Roman" pitchFamily="32" charset="0"/>
              </a:rPr>
              <a:t>	Nosotros </a:t>
            </a:r>
            <a:r>
              <a:rPr lang="es-MX" sz="3400" dirty="0">
                <a:latin typeface="Times New Roman" pitchFamily="32" charset="0"/>
                <a:cs typeface="Times New Roman" pitchFamily="32" charset="0"/>
              </a:rPr>
              <a:t>entendemos que la Iglesia debe crecer </a:t>
            </a:r>
            <a:r>
              <a:rPr lang="es-MX" sz="3400" b="1" dirty="0">
                <a:latin typeface="Times New Roman" pitchFamily="32" charset="0"/>
                <a:cs typeface="Times New Roman" pitchFamily="32" charset="0"/>
              </a:rPr>
              <a:t>GRANDE </a:t>
            </a:r>
            <a:r>
              <a:rPr lang="es-MX" sz="3400" dirty="0">
                <a:latin typeface="Times New Roman" pitchFamily="32" charset="0"/>
                <a:cs typeface="Times New Roman" pitchFamily="32" charset="0"/>
              </a:rPr>
              <a:t>y </a:t>
            </a:r>
            <a:r>
              <a:rPr lang="es-MX" sz="3400" b="1" dirty="0">
                <a:latin typeface="Times New Roman" pitchFamily="32" charset="0"/>
                <a:cs typeface="Times New Roman" pitchFamily="32" charset="0"/>
              </a:rPr>
              <a:t>PEQUEÑA </a:t>
            </a:r>
            <a:r>
              <a:rPr lang="es-MX" sz="3400" dirty="0">
                <a:latin typeface="Times New Roman" pitchFamily="32" charset="0"/>
                <a:cs typeface="Times New Roman" pitchFamily="32" charset="0"/>
              </a:rPr>
              <a:t>simultáneamente. </a:t>
            </a:r>
          </a:p>
          <a:p>
            <a:pPr marL="296863" lvl="1" indent="-238125"/>
            <a:r>
              <a:rPr lang="es-MX" sz="3400" b="1" dirty="0">
                <a:latin typeface="Times New Roman" pitchFamily="32" charset="0"/>
                <a:cs typeface="Times New Roman" pitchFamily="32" charset="0"/>
              </a:rPr>
              <a:t>GRANDE: </a:t>
            </a:r>
            <a:r>
              <a:rPr lang="es-MX" sz="3400" dirty="0">
                <a:latin typeface="Times New Roman" pitchFamily="32" charset="0"/>
                <a:cs typeface="Times New Roman" pitchFamily="32" charset="0"/>
              </a:rPr>
              <a:t>Celebración en los domingos, con alabanza, adoración e inspiradora predicación.</a:t>
            </a:r>
          </a:p>
          <a:p>
            <a:pPr marL="296863" lvl="1" indent="-238125"/>
            <a:r>
              <a:rPr lang="es-MX" sz="3400" b="1" dirty="0">
                <a:latin typeface="Times New Roman" pitchFamily="32" charset="0"/>
                <a:cs typeface="Times New Roman" pitchFamily="32" charset="0"/>
              </a:rPr>
              <a:t>PEQUEÑA: </a:t>
            </a:r>
            <a:r>
              <a:rPr lang="es-MX" sz="3400" dirty="0">
                <a:latin typeface="Times New Roman" pitchFamily="32" charset="0"/>
                <a:cs typeface="Times New Roman" pitchFamily="32" charset="0"/>
              </a:rPr>
              <a:t>Con </a:t>
            </a:r>
            <a:r>
              <a:rPr lang="es-MX" sz="3400" b="1" dirty="0">
                <a:latin typeface="Times New Roman" pitchFamily="32" charset="0"/>
                <a:cs typeface="Times New Roman" pitchFamily="32" charset="0"/>
              </a:rPr>
              <a:t>GRUPOS DE AMISTAD </a:t>
            </a:r>
            <a:r>
              <a:rPr lang="es-MX" sz="3400" dirty="0">
                <a:latin typeface="Times New Roman" pitchFamily="32" charset="0"/>
                <a:cs typeface="Times New Roman" pitchFamily="32" charset="0"/>
              </a:rPr>
              <a:t>todos los días en los hogares.  </a:t>
            </a:r>
          </a:p>
        </p:txBody>
      </p:sp>
      <p:sp>
        <p:nvSpPr>
          <p:cNvPr id="5" name="Rectangle 4"/>
          <p:cNvSpPr/>
          <p:nvPr/>
        </p:nvSpPr>
        <p:spPr>
          <a:xfrm>
            <a:off x="0" y="6192982"/>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0483" name="Title 1"/>
          <p:cNvSpPr>
            <a:spLocks noGrp="1"/>
          </p:cNvSpPr>
          <p:nvPr>
            <p:ph type="ctrTitle"/>
          </p:nvPr>
        </p:nvSpPr>
        <p:spPr>
          <a:xfrm>
            <a:off x="320675" y="1160463"/>
            <a:ext cx="8599488" cy="906462"/>
          </a:xfrm>
        </p:spPr>
        <p:txBody>
          <a:bodyPr/>
          <a:lstStyle/>
          <a:p>
            <a:pPr eaLnBrk="1" hangingPunct="1"/>
            <a:r>
              <a:rPr lang="en-US" sz="4000" b="1" dirty="0" smtClean="0">
                <a:latin typeface="Times New Roman" pitchFamily="32" charset="0"/>
                <a:ea typeface="ヒラギノ角ゴ Pro W3" pitchFamily="32" charset="-128"/>
                <a:cs typeface="Times New Roman" pitchFamily="32" charset="0"/>
              </a:rPr>
              <a:t>PREPARARSE PARA LA EXCELENCIA</a:t>
            </a:r>
          </a:p>
        </p:txBody>
      </p:sp>
      <p:sp>
        <p:nvSpPr>
          <p:cNvPr id="20484" name="TextBox 5"/>
          <p:cNvSpPr txBox="1">
            <a:spLocks noChangeArrowheads="1"/>
          </p:cNvSpPr>
          <p:nvPr/>
        </p:nvSpPr>
        <p:spPr bwMode="auto">
          <a:xfrm>
            <a:off x="320675" y="2459038"/>
            <a:ext cx="8599488" cy="3754874"/>
          </a:xfrm>
          <a:prstGeom prst="rect">
            <a:avLst/>
          </a:prstGeom>
          <a:noFill/>
          <a:ln w="9525">
            <a:noFill/>
            <a:miter lim="800000"/>
            <a:headEnd/>
            <a:tailEnd/>
          </a:ln>
        </p:spPr>
        <p:txBody>
          <a:bodyPr>
            <a:spAutoFit/>
          </a:bodyPr>
          <a:lstStyle/>
          <a:p>
            <a:pPr marL="685800" lvl="1" indent="-627063"/>
            <a:r>
              <a:rPr lang="es-MX" sz="3400" dirty="0">
                <a:latin typeface="Times New Roman" pitchFamily="32" charset="0"/>
                <a:cs typeface="Times New Roman" pitchFamily="32" charset="0"/>
              </a:rPr>
              <a:t>D. </a:t>
            </a:r>
            <a:r>
              <a:rPr lang="es-MX" sz="3400" dirty="0" smtClean="0">
                <a:latin typeface="Times New Roman" pitchFamily="32" charset="0"/>
                <a:cs typeface="Times New Roman" pitchFamily="32" charset="0"/>
              </a:rPr>
              <a:t>	El </a:t>
            </a:r>
            <a:r>
              <a:rPr lang="es-MX" sz="3400" dirty="0">
                <a:latin typeface="Times New Roman" pitchFamily="32" charset="0"/>
                <a:cs typeface="Times New Roman" pitchFamily="32" charset="0"/>
              </a:rPr>
              <a:t>crecimiento no sucede de la noche a la mañana. El crecimiento es un proceso que comienza en el corazón del hombre (pastor), y que se conecta con una visión que viene de Dios y es implementada en la Misión </a:t>
            </a:r>
            <a:r>
              <a:rPr lang="es-MX" sz="3400" dirty="0" smtClean="0">
                <a:latin typeface="Times New Roman" pitchFamily="32" charset="0"/>
                <a:cs typeface="Times New Roman" pitchFamily="32" charset="0"/>
              </a:rPr>
              <a:t>para </a:t>
            </a:r>
            <a:r>
              <a:rPr lang="es-MX" sz="3400" dirty="0">
                <a:latin typeface="Times New Roman" pitchFamily="32" charset="0"/>
                <a:cs typeface="Times New Roman" pitchFamily="32" charset="0"/>
              </a:rPr>
              <a:t>hacer discípulos en todas las naciones.</a:t>
            </a:r>
          </a:p>
          <a:p>
            <a:endParaRPr lang="es-MX" sz="3400" dirty="0">
              <a:latin typeface="Times New Roman" pitchFamily="32" charset="0"/>
              <a:cs typeface="Times New Roman" pitchFamily="32" charset="0"/>
            </a:endParaRPr>
          </a:p>
        </p:txBody>
      </p:sp>
      <p:sp>
        <p:nvSpPr>
          <p:cNvPr id="5" name="Rectangle 4"/>
          <p:cNvSpPr/>
          <p:nvPr/>
        </p:nvSpPr>
        <p:spPr>
          <a:xfrm>
            <a:off x="0" y="6383841"/>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3074" name="Picture 2" descr="EDJ Julio 2012 PPT agua.jpg"/>
          <p:cNvPicPr>
            <a:picLocks noChangeAspect="1"/>
          </p:cNvPicPr>
          <p:nvPr/>
        </p:nvPicPr>
        <p:blipFill>
          <a:blip r:embed="rId3"/>
          <a:srcRect/>
          <a:stretch>
            <a:fillRect/>
          </a:stretch>
        </p:blipFill>
        <p:spPr bwMode="auto">
          <a:xfrm>
            <a:off x="0" y="0"/>
            <a:ext cx="9144000" cy="6858000"/>
          </a:xfrm>
          <a:prstGeom prst="rect">
            <a:avLst/>
          </a:prstGeom>
          <a:noFill/>
          <a:ln w="9525">
            <a:noFill/>
            <a:miter lim="800000"/>
            <a:headEnd/>
            <a:tailEnd/>
          </a:ln>
        </p:spPr>
      </p:pic>
      <p:sp>
        <p:nvSpPr>
          <p:cNvPr id="3075" name="Title 1"/>
          <p:cNvSpPr>
            <a:spLocks noGrp="1"/>
          </p:cNvSpPr>
          <p:nvPr>
            <p:ph type="ctrTitle"/>
          </p:nvPr>
        </p:nvSpPr>
        <p:spPr>
          <a:xfrm>
            <a:off x="277813" y="2130425"/>
            <a:ext cx="8667750" cy="1470025"/>
          </a:xfrm>
        </p:spPr>
        <p:txBody>
          <a:bodyPr/>
          <a:lstStyle/>
          <a:p>
            <a:pPr eaLnBrk="1" hangingPunct="1"/>
            <a:r>
              <a:rPr lang="es-MX" sz="6000" b="1" dirty="0" smtClean="0">
                <a:latin typeface="Times New Roman" pitchFamily="32" charset="0"/>
                <a:ea typeface="ヒラギノ角ゴ Pro W3" pitchFamily="32" charset="-128"/>
                <a:cs typeface="Times New Roman" pitchFamily="32" charset="0"/>
              </a:rPr>
              <a:t>Excelencia</a:t>
            </a:r>
            <a:br>
              <a:rPr lang="es-MX" sz="6000" b="1" dirty="0" smtClean="0">
                <a:latin typeface="Times New Roman" pitchFamily="32" charset="0"/>
                <a:ea typeface="ヒラギノ角ゴ Pro W3" pitchFamily="32" charset="-128"/>
                <a:cs typeface="Times New Roman" pitchFamily="32" charset="0"/>
              </a:rPr>
            </a:br>
            <a:r>
              <a:rPr lang="es-MX" sz="6000" b="1" dirty="0" smtClean="0">
                <a:latin typeface="Times New Roman" pitchFamily="32" charset="0"/>
                <a:ea typeface="ヒラギノ角ゴ Pro W3" pitchFamily="32" charset="-128"/>
                <a:cs typeface="Times New Roman" pitchFamily="32" charset="0"/>
              </a:rPr>
              <a:t>en la </a:t>
            </a:r>
            <a:br>
              <a:rPr lang="es-MX" sz="6000" b="1" dirty="0" smtClean="0">
                <a:latin typeface="Times New Roman" pitchFamily="32" charset="0"/>
                <a:ea typeface="ヒラギノ角ゴ Pro W3" pitchFamily="32" charset="-128"/>
                <a:cs typeface="Times New Roman" pitchFamily="32" charset="0"/>
              </a:rPr>
            </a:br>
            <a:r>
              <a:rPr lang="es-MX" sz="6000" b="1" dirty="0" smtClean="0">
                <a:latin typeface="Times New Roman" pitchFamily="32" charset="0"/>
                <a:ea typeface="ヒラギノ角ゴ Pro W3" pitchFamily="32" charset="-128"/>
                <a:cs typeface="Times New Roman" pitchFamily="32" charset="0"/>
              </a:rPr>
              <a:t>Estrategia de Jesús</a:t>
            </a:r>
            <a:r>
              <a:rPr lang="es-MX" sz="5400" b="1" dirty="0" smtClean="0">
                <a:latin typeface="Times New Roman" pitchFamily="32" charset="0"/>
                <a:ea typeface="ヒラギノ角ゴ Pro W3" pitchFamily="32" charset="-128"/>
                <a:cs typeface="Times New Roman" pitchFamily="32" charset="0"/>
              </a:rPr>
              <a:t/>
            </a:r>
            <a:br>
              <a:rPr lang="es-MX" sz="5400" b="1" dirty="0" smtClean="0">
                <a:latin typeface="Times New Roman" pitchFamily="32" charset="0"/>
                <a:ea typeface="ヒラギノ角ゴ Pro W3" pitchFamily="32" charset="-128"/>
                <a:cs typeface="Times New Roman" pitchFamily="32" charset="0"/>
              </a:rPr>
            </a:br>
            <a:endParaRPr lang="es-MX" sz="5400" dirty="0" smtClean="0">
              <a:latin typeface="Times New Roman" pitchFamily="32" charset="0"/>
              <a:ea typeface="ヒラギノ角ゴ Pro W3" pitchFamily="32" charset="-128"/>
              <a:cs typeface="Times New Roman" pitchFamily="32" charset="0"/>
            </a:endParaRPr>
          </a:p>
        </p:txBody>
      </p:sp>
      <p:sp>
        <p:nvSpPr>
          <p:cNvPr id="4" name="Rectangle 3"/>
          <p:cNvSpPr/>
          <p:nvPr/>
        </p:nvSpPr>
        <p:spPr>
          <a:xfrm>
            <a:off x="277813" y="6296891"/>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1507" name="Title 1"/>
          <p:cNvSpPr>
            <a:spLocks noGrp="1"/>
          </p:cNvSpPr>
          <p:nvPr>
            <p:ph type="ctrTitle"/>
          </p:nvPr>
        </p:nvSpPr>
        <p:spPr>
          <a:xfrm>
            <a:off x="320675" y="1255713"/>
            <a:ext cx="8599488" cy="906462"/>
          </a:xfrm>
        </p:spPr>
        <p:txBody>
          <a:bodyPr/>
          <a:lstStyle/>
          <a:p>
            <a:pPr eaLnBrk="1" hangingPunct="1"/>
            <a:r>
              <a:rPr lang="en-US" b="1" dirty="0" smtClean="0">
                <a:latin typeface="Times New Roman" pitchFamily="32" charset="0"/>
                <a:ea typeface="ヒラギノ角ゴ Pro W3" pitchFamily="32" charset="-128"/>
                <a:cs typeface="Times New Roman" pitchFamily="32" charset="0"/>
              </a:rPr>
              <a:t>PREPARARSE PARA LA EXCELENCIA</a:t>
            </a:r>
          </a:p>
        </p:txBody>
      </p:sp>
      <p:sp>
        <p:nvSpPr>
          <p:cNvPr id="21508" name="TextBox 5"/>
          <p:cNvSpPr txBox="1">
            <a:spLocks noChangeArrowheads="1"/>
          </p:cNvSpPr>
          <p:nvPr/>
        </p:nvSpPr>
        <p:spPr bwMode="auto">
          <a:xfrm>
            <a:off x="320675" y="2740025"/>
            <a:ext cx="8599488" cy="2676525"/>
          </a:xfrm>
          <a:prstGeom prst="rect">
            <a:avLst/>
          </a:prstGeom>
          <a:noFill/>
          <a:ln w="9525">
            <a:noFill/>
            <a:miter lim="800000"/>
            <a:headEnd/>
            <a:tailEnd/>
          </a:ln>
        </p:spPr>
        <p:txBody>
          <a:bodyPr>
            <a:spAutoFit/>
          </a:bodyPr>
          <a:lstStyle/>
          <a:p>
            <a:pPr marL="339725" lvl="1" indent="-280988" algn="ctr"/>
            <a:r>
              <a:rPr lang="es-MX" sz="4400" b="1" i="1" dirty="0">
                <a:latin typeface="Times New Roman" pitchFamily="32" charset="0"/>
                <a:cs typeface="Times New Roman" pitchFamily="32" charset="0"/>
              </a:rPr>
              <a:t>“Si fallas en prepararte te estás preparando para fallar” </a:t>
            </a:r>
          </a:p>
          <a:p>
            <a:pPr marL="339725" lvl="1" indent="-280988" algn="r"/>
            <a:r>
              <a:rPr lang="es-MX" sz="4400" dirty="0">
                <a:latin typeface="Times New Roman" pitchFamily="32" charset="0"/>
                <a:cs typeface="Times New Roman" pitchFamily="32" charset="0"/>
              </a:rPr>
              <a:t>John Maxwell</a:t>
            </a:r>
          </a:p>
          <a:p>
            <a:endParaRPr lang="es-MX" sz="3600" dirty="0">
              <a:latin typeface="Times New Roman" pitchFamily="32" charset="0"/>
              <a:cs typeface="Times New Roman" pitchFamily="32" charset="0"/>
            </a:endParaRPr>
          </a:p>
        </p:txBody>
      </p:sp>
      <p:sp>
        <p:nvSpPr>
          <p:cNvPr id="5" name="Rectangle 4"/>
          <p:cNvSpPr/>
          <p:nvPr/>
        </p:nvSpPr>
        <p:spPr>
          <a:xfrm>
            <a:off x="320675"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2531" name="Title 1"/>
          <p:cNvSpPr>
            <a:spLocks noGrp="1"/>
          </p:cNvSpPr>
          <p:nvPr>
            <p:ph type="ctrTitle"/>
          </p:nvPr>
        </p:nvSpPr>
        <p:spPr/>
        <p:txBody>
          <a:bodyPr/>
          <a:lstStyle/>
          <a:p>
            <a:r>
              <a:rPr lang="es-MX" sz="4800" dirty="0" smtClean="0">
                <a:latin typeface="Times New Roman" pitchFamily="32" charset="0"/>
                <a:ea typeface="ヒラギノ角ゴ Pro W3" pitchFamily="32" charset="-128"/>
                <a:cs typeface="Times New Roman" pitchFamily="32" charset="0"/>
              </a:rPr>
              <a:t>Excelencia en nuestra </a:t>
            </a:r>
            <a:r>
              <a:rPr lang="es-MX" sz="4800" b="1" dirty="0" smtClean="0">
                <a:latin typeface="Times New Roman" pitchFamily="32" charset="0"/>
                <a:ea typeface="ヒラギノ角ゴ Pro W3" pitchFamily="32" charset="-128"/>
                <a:cs typeface="Times New Roman" pitchFamily="32" charset="0"/>
              </a:rPr>
              <a:t>PRESENTACIÓN</a:t>
            </a:r>
            <a:endParaRPr lang="es-MX" sz="4800" dirty="0" smtClean="0">
              <a:latin typeface="Times New Roman" pitchFamily="32" charset="0"/>
              <a:ea typeface="ヒラギノ角ゴ Pro W3" pitchFamily="32" charset="-128"/>
              <a:cs typeface="Times New Roman" pitchFamily="32" charset="0"/>
            </a:endParaRPr>
          </a:p>
        </p:txBody>
      </p:sp>
      <p:sp>
        <p:nvSpPr>
          <p:cNvPr id="4" name="Rectangle 3"/>
          <p:cNvSpPr/>
          <p:nvPr/>
        </p:nvSpPr>
        <p:spPr>
          <a:xfrm>
            <a:off x="0"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3555" name="Title 1"/>
          <p:cNvSpPr>
            <a:spLocks noGrp="1"/>
          </p:cNvSpPr>
          <p:nvPr>
            <p:ph type="ctrTitle"/>
          </p:nvPr>
        </p:nvSpPr>
        <p:spPr>
          <a:xfrm>
            <a:off x="133350" y="1065213"/>
            <a:ext cx="8985250" cy="906462"/>
          </a:xfrm>
        </p:spPr>
        <p:txBody>
          <a:bodyPr/>
          <a:lstStyle/>
          <a:p>
            <a:pPr eaLnBrk="1" hangingPunct="1"/>
            <a:r>
              <a:rPr lang="es-MX" sz="4000" dirty="0" smtClean="0">
                <a:latin typeface="Times New Roman" pitchFamily="32" charset="0"/>
                <a:ea typeface="ヒラギノ角ゴ Pro W3" pitchFamily="32" charset="-128"/>
                <a:cs typeface="Times New Roman" pitchFamily="32" charset="0"/>
              </a:rPr>
              <a:t>Excelencia en nuestra </a:t>
            </a:r>
            <a:r>
              <a:rPr lang="es-MX" sz="4000" b="1" dirty="0" smtClean="0">
                <a:latin typeface="Times New Roman" pitchFamily="32" charset="0"/>
                <a:ea typeface="ヒラギノ角ゴ Pro W3" pitchFamily="32" charset="-128"/>
                <a:cs typeface="Times New Roman" pitchFamily="32" charset="0"/>
              </a:rPr>
              <a:t>PRESENTACIÓN</a:t>
            </a:r>
            <a:endParaRPr lang="es-MX" sz="4000" dirty="0" smtClean="0">
              <a:latin typeface="Times New Roman" pitchFamily="32" charset="0"/>
              <a:ea typeface="ヒラギノ角ゴ Pro W3" pitchFamily="32" charset="-128"/>
              <a:cs typeface="Times New Roman" pitchFamily="32" charset="0"/>
            </a:endParaRPr>
          </a:p>
        </p:txBody>
      </p:sp>
      <p:sp>
        <p:nvSpPr>
          <p:cNvPr id="23556" name="TextBox 5"/>
          <p:cNvSpPr txBox="1">
            <a:spLocks noChangeArrowheads="1"/>
          </p:cNvSpPr>
          <p:nvPr/>
        </p:nvSpPr>
        <p:spPr bwMode="auto">
          <a:xfrm>
            <a:off x="158750" y="2100263"/>
            <a:ext cx="8761413" cy="3937000"/>
          </a:xfrm>
          <a:prstGeom prst="rect">
            <a:avLst/>
          </a:prstGeom>
          <a:noFill/>
          <a:ln w="9525">
            <a:noFill/>
            <a:miter lim="800000"/>
            <a:headEnd/>
            <a:tailEnd/>
          </a:ln>
        </p:spPr>
        <p:txBody>
          <a:bodyPr>
            <a:spAutoFit/>
          </a:bodyPr>
          <a:lstStyle/>
          <a:p>
            <a:pPr marL="685800" lvl="1" indent="-627063"/>
            <a:r>
              <a:rPr lang="es-MX" sz="3600" dirty="0">
                <a:latin typeface="Times New Roman" pitchFamily="32" charset="0"/>
                <a:cs typeface="Times New Roman" pitchFamily="32" charset="0"/>
              </a:rPr>
              <a:t>A. </a:t>
            </a:r>
            <a:r>
              <a:rPr lang="es-MX" sz="3600" dirty="0" smtClean="0">
                <a:latin typeface="Times New Roman" pitchFamily="32" charset="0"/>
                <a:cs typeface="Times New Roman" pitchFamily="32" charset="0"/>
              </a:rPr>
              <a:t>	El </a:t>
            </a:r>
            <a:r>
              <a:rPr lang="es-MX" sz="3600" dirty="0">
                <a:latin typeface="Times New Roman" pitchFamily="32" charset="0"/>
                <a:cs typeface="Times New Roman" pitchFamily="32" charset="0"/>
              </a:rPr>
              <a:t>avance impresionante de la tecnología ha hecho un impacto global en la sociedad y en cómo vemos el mundo hoy. Hoy, la iglesia necesita estar </a:t>
            </a:r>
            <a:r>
              <a:rPr lang="es-MX" sz="3600" dirty="0" smtClean="0">
                <a:latin typeface="Times New Roman" pitchFamily="32" charset="0"/>
                <a:cs typeface="Times New Roman" pitchFamily="32" charset="0"/>
              </a:rPr>
              <a:t>consiente </a:t>
            </a:r>
            <a:r>
              <a:rPr lang="es-MX" sz="3600" dirty="0">
                <a:latin typeface="Times New Roman" pitchFamily="32" charset="0"/>
                <a:cs typeface="Times New Roman" pitchFamily="32" charset="0"/>
              </a:rPr>
              <a:t>de la necesidad de presentar el Evangelio de Jesucristo en la manera más efectiva y excelente.</a:t>
            </a:r>
          </a:p>
        </p:txBody>
      </p:sp>
      <p:sp>
        <p:nvSpPr>
          <p:cNvPr id="5" name="Rectangle 4"/>
          <p:cNvSpPr/>
          <p:nvPr/>
        </p:nvSpPr>
        <p:spPr>
          <a:xfrm>
            <a:off x="363678"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4579" name="Title 1"/>
          <p:cNvSpPr>
            <a:spLocks noGrp="1"/>
          </p:cNvSpPr>
          <p:nvPr>
            <p:ph type="ctrTitle"/>
          </p:nvPr>
        </p:nvSpPr>
        <p:spPr>
          <a:xfrm>
            <a:off x="193675" y="1065213"/>
            <a:ext cx="8823325" cy="906462"/>
          </a:xfrm>
        </p:spPr>
        <p:txBody>
          <a:bodyPr/>
          <a:lstStyle/>
          <a:p>
            <a:pPr eaLnBrk="1" hangingPunct="1"/>
            <a:r>
              <a:rPr lang="es-MX" sz="4000" dirty="0" smtClean="0">
                <a:latin typeface="Times New Roman" pitchFamily="32" charset="0"/>
                <a:ea typeface="ヒラギノ角ゴ Pro W3" pitchFamily="32" charset="-128"/>
                <a:cs typeface="Times New Roman" pitchFamily="32" charset="0"/>
              </a:rPr>
              <a:t>Excelencia en nuestra </a:t>
            </a:r>
            <a:r>
              <a:rPr lang="es-MX" sz="4000" b="1" dirty="0" smtClean="0">
                <a:latin typeface="Times New Roman" pitchFamily="32" charset="0"/>
                <a:ea typeface="ヒラギノ角ゴ Pro W3" pitchFamily="32" charset="-128"/>
                <a:cs typeface="Times New Roman" pitchFamily="32" charset="0"/>
              </a:rPr>
              <a:t>PRESENTACIÓN</a:t>
            </a:r>
            <a:endParaRPr lang="en-US" sz="4000" b="1" dirty="0" smtClean="0">
              <a:latin typeface="Times New Roman" pitchFamily="32" charset="0"/>
              <a:ea typeface="ヒラギノ角ゴ Pro W3" pitchFamily="32" charset="-128"/>
              <a:cs typeface="Times New Roman" pitchFamily="32" charset="0"/>
            </a:endParaRPr>
          </a:p>
        </p:txBody>
      </p:sp>
      <p:sp>
        <p:nvSpPr>
          <p:cNvPr id="24580" name="TextBox 5"/>
          <p:cNvSpPr txBox="1">
            <a:spLocks noChangeArrowheads="1"/>
          </p:cNvSpPr>
          <p:nvPr/>
        </p:nvSpPr>
        <p:spPr bwMode="auto">
          <a:xfrm>
            <a:off x="320675" y="2378075"/>
            <a:ext cx="8599488" cy="3046413"/>
          </a:xfrm>
          <a:prstGeom prst="rect">
            <a:avLst/>
          </a:prstGeom>
          <a:noFill/>
          <a:ln w="9525">
            <a:noFill/>
            <a:miter lim="800000"/>
            <a:headEnd/>
            <a:tailEnd/>
          </a:ln>
        </p:spPr>
        <p:txBody>
          <a:bodyPr>
            <a:spAutoFit/>
          </a:bodyPr>
          <a:lstStyle/>
          <a:p>
            <a:pPr marL="339725" lvl="1" indent="-280988"/>
            <a:r>
              <a:rPr lang="es-MX" sz="4000" dirty="0">
                <a:latin typeface="Times New Roman" pitchFamily="32" charset="0"/>
                <a:cs typeface="Times New Roman" pitchFamily="32" charset="0"/>
              </a:rPr>
              <a:t>B. Es una verdad que aprendemos al escuchar y visualmente. Pero el aprendizaje más efectivo es el </a:t>
            </a:r>
            <a:r>
              <a:rPr lang="es-MX" sz="4000" b="1" dirty="0">
                <a:latin typeface="Times New Roman" pitchFamily="32" charset="0"/>
                <a:cs typeface="Times New Roman" pitchFamily="32" charset="0"/>
              </a:rPr>
              <a:t>audiovisual</a:t>
            </a:r>
            <a:r>
              <a:rPr lang="es-MX" sz="4000" dirty="0">
                <a:latin typeface="Times New Roman" pitchFamily="32" charset="0"/>
                <a:cs typeface="Times New Roman" pitchFamily="32" charset="0"/>
              </a:rPr>
              <a:t>.</a:t>
            </a:r>
          </a:p>
          <a:p>
            <a:endParaRPr lang="es-MX" sz="3200" dirty="0">
              <a:latin typeface="Times New Roman" pitchFamily="32" charset="0"/>
              <a:cs typeface="Times New Roman" pitchFamily="32" charset="0"/>
            </a:endParaRPr>
          </a:p>
        </p:txBody>
      </p:sp>
      <p:sp>
        <p:nvSpPr>
          <p:cNvPr id="5" name="Rectangle 4"/>
          <p:cNvSpPr/>
          <p:nvPr/>
        </p:nvSpPr>
        <p:spPr>
          <a:xfrm>
            <a:off x="320675" y="6255327"/>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5603" name="Title 1"/>
          <p:cNvSpPr>
            <a:spLocks noGrp="1"/>
          </p:cNvSpPr>
          <p:nvPr>
            <p:ph type="ctrTitle"/>
          </p:nvPr>
        </p:nvSpPr>
        <p:spPr>
          <a:xfrm>
            <a:off x="193675" y="1065213"/>
            <a:ext cx="8823325" cy="906462"/>
          </a:xfrm>
        </p:spPr>
        <p:txBody>
          <a:bodyPr/>
          <a:lstStyle/>
          <a:p>
            <a:pPr eaLnBrk="1" hangingPunct="1"/>
            <a:r>
              <a:rPr lang="es-MX" sz="4000" dirty="0" smtClean="0">
                <a:latin typeface="Times New Roman" pitchFamily="32" charset="0"/>
                <a:ea typeface="ヒラギノ角ゴ Pro W3" pitchFamily="32" charset="-128"/>
                <a:cs typeface="Times New Roman" pitchFamily="32" charset="0"/>
              </a:rPr>
              <a:t>Excelencia en nuestra </a:t>
            </a:r>
            <a:r>
              <a:rPr lang="es-MX" sz="4000" b="1" dirty="0" smtClean="0">
                <a:latin typeface="Times New Roman" pitchFamily="32" charset="0"/>
                <a:ea typeface="ヒラギノ角ゴ Pro W3" pitchFamily="32" charset="-128"/>
                <a:cs typeface="Times New Roman" pitchFamily="32" charset="0"/>
              </a:rPr>
              <a:t>PRESENTACIÓN</a:t>
            </a:r>
            <a:endParaRPr lang="en-US" sz="4000" b="1" dirty="0" smtClean="0">
              <a:latin typeface="Times New Roman" pitchFamily="32" charset="0"/>
              <a:ea typeface="ヒラギノ角ゴ Pro W3" pitchFamily="32" charset="-128"/>
              <a:cs typeface="Times New Roman" pitchFamily="32" charset="0"/>
            </a:endParaRPr>
          </a:p>
        </p:txBody>
      </p:sp>
      <p:sp>
        <p:nvSpPr>
          <p:cNvPr id="25604" name="TextBox 5"/>
          <p:cNvSpPr txBox="1">
            <a:spLocks noChangeArrowheads="1"/>
          </p:cNvSpPr>
          <p:nvPr/>
        </p:nvSpPr>
        <p:spPr bwMode="auto">
          <a:xfrm>
            <a:off x="320675" y="2695575"/>
            <a:ext cx="8599488" cy="3170238"/>
          </a:xfrm>
          <a:prstGeom prst="rect">
            <a:avLst/>
          </a:prstGeom>
          <a:noFill/>
          <a:ln w="9525">
            <a:noFill/>
            <a:miter lim="800000"/>
            <a:headEnd/>
            <a:tailEnd/>
          </a:ln>
        </p:spPr>
        <p:txBody>
          <a:bodyPr>
            <a:spAutoFit/>
          </a:bodyPr>
          <a:lstStyle/>
          <a:p>
            <a:pPr marL="339725" lvl="1" indent="-280988"/>
            <a:r>
              <a:rPr lang="es-MX" sz="4000" dirty="0">
                <a:latin typeface="Times New Roman" pitchFamily="32" charset="0"/>
                <a:cs typeface="Times New Roman" pitchFamily="32" charset="0"/>
              </a:rPr>
              <a:t>C. Excelencia en los </a:t>
            </a:r>
            <a:r>
              <a:rPr lang="es-MX" sz="4000" b="1" dirty="0">
                <a:latin typeface="Times New Roman" pitchFamily="32" charset="0"/>
                <a:cs typeface="Times New Roman" pitchFamily="32" charset="0"/>
              </a:rPr>
              <a:t>DETALLES. </a:t>
            </a:r>
          </a:p>
          <a:p>
            <a:pPr marL="339725" lvl="1" indent="-280988"/>
            <a:endParaRPr lang="es-MX" sz="4000" b="1" i="1" dirty="0">
              <a:latin typeface="Times New Roman" pitchFamily="32" charset="0"/>
              <a:cs typeface="Times New Roman" pitchFamily="32" charset="0"/>
            </a:endParaRPr>
          </a:p>
          <a:p>
            <a:pPr marL="339725" lvl="1" indent="-280988" algn="ctr"/>
            <a:r>
              <a:rPr lang="es-MX" sz="4000" b="1" i="1" dirty="0">
                <a:latin typeface="Times New Roman" pitchFamily="32" charset="0"/>
                <a:cs typeface="Times New Roman" pitchFamily="32" charset="0"/>
              </a:rPr>
              <a:t>“Tu primera impresión es la más perdurable.”</a:t>
            </a:r>
            <a:r>
              <a:rPr lang="es-MX" sz="4000" dirty="0">
                <a:latin typeface="Times New Roman" pitchFamily="32" charset="0"/>
                <a:cs typeface="Times New Roman" pitchFamily="32" charset="0"/>
              </a:rPr>
              <a:t> </a:t>
            </a:r>
          </a:p>
          <a:p>
            <a:endParaRPr lang="es-MX" sz="4000" dirty="0">
              <a:latin typeface="Times New Roman" pitchFamily="32" charset="0"/>
              <a:cs typeface="Times New Roman" pitchFamily="32" charset="0"/>
            </a:endParaRPr>
          </a:p>
        </p:txBody>
      </p:sp>
      <p:sp>
        <p:nvSpPr>
          <p:cNvPr id="5" name="Rectangle 4"/>
          <p:cNvSpPr/>
          <p:nvPr/>
        </p:nvSpPr>
        <p:spPr>
          <a:xfrm>
            <a:off x="320675" y="633845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26627" name="Title 1"/>
          <p:cNvSpPr>
            <a:spLocks noGrp="1"/>
          </p:cNvSpPr>
          <p:nvPr>
            <p:ph type="ctrTitle"/>
          </p:nvPr>
        </p:nvSpPr>
        <p:spPr>
          <a:xfrm>
            <a:off x="685800" y="1065213"/>
            <a:ext cx="7772400" cy="906462"/>
          </a:xfrm>
        </p:spPr>
        <p:txBody>
          <a:bodyPr/>
          <a:lstStyle/>
          <a:p>
            <a:pPr algn="l" eaLnBrk="1" hangingPunct="1"/>
            <a:r>
              <a:rPr lang="es-MX" b="1" dirty="0" smtClean="0">
                <a:latin typeface="Times New Roman" pitchFamily="32" charset="0"/>
                <a:ea typeface="ヒラギノ角ゴ Pro W3" pitchFamily="32" charset="-128"/>
                <a:cs typeface="Times New Roman" pitchFamily="32" charset="0"/>
              </a:rPr>
              <a:t>Conclusión</a:t>
            </a:r>
          </a:p>
        </p:txBody>
      </p:sp>
      <p:sp>
        <p:nvSpPr>
          <p:cNvPr id="26628" name="TextBox 5"/>
          <p:cNvSpPr txBox="1">
            <a:spLocks noChangeArrowheads="1"/>
          </p:cNvSpPr>
          <p:nvPr/>
        </p:nvSpPr>
        <p:spPr bwMode="auto">
          <a:xfrm>
            <a:off x="320675" y="2232025"/>
            <a:ext cx="8599488" cy="3170238"/>
          </a:xfrm>
          <a:prstGeom prst="rect">
            <a:avLst/>
          </a:prstGeom>
          <a:noFill/>
          <a:ln w="9525">
            <a:noFill/>
            <a:miter lim="800000"/>
            <a:headEnd/>
            <a:tailEnd/>
          </a:ln>
        </p:spPr>
        <p:txBody>
          <a:bodyPr>
            <a:spAutoFit/>
          </a:bodyPr>
          <a:lstStyle/>
          <a:p>
            <a:pPr marL="339725" lvl="1" indent="-280988" algn="ctr"/>
            <a:r>
              <a:rPr lang="en-US" sz="4000" dirty="0" err="1">
                <a:latin typeface="Times New Roman" pitchFamily="32" charset="0"/>
                <a:cs typeface="Times New Roman" pitchFamily="32" charset="0"/>
              </a:rPr>
              <a:t>Hemos</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recibido</a:t>
            </a:r>
            <a:r>
              <a:rPr lang="en-US" sz="4000" dirty="0">
                <a:latin typeface="Times New Roman" pitchFamily="32" charset="0"/>
                <a:cs typeface="Times New Roman" pitchFamily="32" charset="0"/>
              </a:rPr>
              <a:t> de </a:t>
            </a:r>
            <a:r>
              <a:rPr lang="en-US" sz="4000" dirty="0" err="1">
                <a:latin typeface="Times New Roman" pitchFamily="32" charset="0"/>
                <a:cs typeface="Times New Roman" pitchFamily="32" charset="0"/>
              </a:rPr>
              <a:t>Jesús</a:t>
            </a:r>
            <a:r>
              <a:rPr lang="en-US" sz="4000" dirty="0">
                <a:latin typeface="Times New Roman" pitchFamily="32" charset="0"/>
                <a:cs typeface="Times New Roman" pitchFamily="32" charset="0"/>
              </a:rPr>
              <a:t>, Rey de </a:t>
            </a:r>
            <a:r>
              <a:rPr lang="en-US" sz="4000" dirty="0" err="1">
                <a:latin typeface="Times New Roman" pitchFamily="32" charset="0"/>
                <a:cs typeface="Times New Roman" pitchFamily="32" charset="0"/>
              </a:rPr>
              <a:t>reyes</a:t>
            </a:r>
            <a:r>
              <a:rPr lang="en-US" sz="4000" dirty="0">
                <a:latin typeface="Times New Roman" pitchFamily="32" charset="0"/>
                <a:cs typeface="Times New Roman" pitchFamily="32" charset="0"/>
              </a:rPr>
              <a:t> y </a:t>
            </a:r>
            <a:r>
              <a:rPr lang="en-US" sz="4000" dirty="0" err="1">
                <a:latin typeface="Times New Roman" pitchFamily="32" charset="0"/>
                <a:cs typeface="Times New Roman" pitchFamily="32" charset="0"/>
              </a:rPr>
              <a:t>Señor</a:t>
            </a:r>
            <a:r>
              <a:rPr lang="en-US" sz="4000" dirty="0">
                <a:latin typeface="Times New Roman" pitchFamily="32" charset="0"/>
                <a:cs typeface="Times New Roman" pitchFamily="32" charset="0"/>
              </a:rPr>
              <a:t> de </a:t>
            </a:r>
            <a:r>
              <a:rPr lang="en-US" sz="4000" dirty="0" err="1">
                <a:latin typeface="Times New Roman" pitchFamily="32" charset="0"/>
                <a:cs typeface="Times New Roman" pitchFamily="32" charset="0"/>
              </a:rPr>
              <a:t>señores</a:t>
            </a:r>
            <a:r>
              <a:rPr lang="en-US" sz="4000" dirty="0">
                <a:latin typeface="Times New Roman" pitchFamily="32" charset="0"/>
                <a:cs typeface="Times New Roman" pitchFamily="32" charset="0"/>
              </a:rPr>
              <a:t>, la Gran </a:t>
            </a:r>
            <a:r>
              <a:rPr lang="en-US" sz="4000" dirty="0" err="1">
                <a:latin typeface="Times New Roman" pitchFamily="32" charset="0"/>
                <a:cs typeface="Times New Roman" pitchFamily="32" charset="0"/>
              </a:rPr>
              <a:t>Comisión</a:t>
            </a:r>
            <a:r>
              <a:rPr lang="en-US" sz="4000" dirty="0">
                <a:latin typeface="Times New Roman" pitchFamily="32" charset="0"/>
                <a:cs typeface="Times New Roman" pitchFamily="32" charset="0"/>
              </a:rPr>
              <a:t>, </a:t>
            </a:r>
          </a:p>
          <a:p>
            <a:pPr marL="339725" lvl="1" indent="-280988" algn="ctr"/>
            <a:r>
              <a:rPr lang="en-US" sz="4000" dirty="0">
                <a:latin typeface="Times New Roman" pitchFamily="32" charset="0"/>
                <a:cs typeface="Times New Roman" pitchFamily="32" charset="0"/>
              </a:rPr>
              <a:t>la </a:t>
            </a:r>
            <a:r>
              <a:rPr lang="en-US" sz="4000" dirty="0" err="1">
                <a:latin typeface="Times New Roman" pitchFamily="32" charset="0"/>
                <a:cs typeface="Times New Roman" pitchFamily="32" charset="0"/>
              </a:rPr>
              <a:t>tarea</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más</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privilegiada</a:t>
            </a:r>
            <a:r>
              <a:rPr lang="en-US" sz="4000" dirty="0">
                <a:latin typeface="Times New Roman" pitchFamily="32" charset="0"/>
                <a:cs typeface="Times New Roman" pitchFamily="32" charset="0"/>
              </a:rPr>
              <a:t> de la </a:t>
            </a:r>
            <a:r>
              <a:rPr lang="en-US" sz="4000" dirty="0" err="1">
                <a:latin typeface="Times New Roman" pitchFamily="32" charset="0"/>
                <a:cs typeface="Times New Roman" pitchFamily="32" charset="0"/>
              </a:rPr>
              <a:t>historia</a:t>
            </a:r>
            <a:r>
              <a:rPr lang="en-US" sz="4000" dirty="0">
                <a:latin typeface="Times New Roman" pitchFamily="32" charset="0"/>
                <a:cs typeface="Times New Roman" pitchFamily="32" charset="0"/>
              </a:rPr>
              <a:t>.</a:t>
            </a:r>
          </a:p>
          <a:p>
            <a:pPr marL="339725" lvl="1" indent="-280988" algn="ctr"/>
            <a:r>
              <a:rPr lang="en-US" sz="4000" dirty="0" err="1">
                <a:latin typeface="Times New Roman" pitchFamily="32" charset="0"/>
                <a:cs typeface="Times New Roman" pitchFamily="32" charset="0"/>
              </a:rPr>
              <a:t>Esto</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demanda</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que</a:t>
            </a:r>
            <a:r>
              <a:rPr lang="en-US" sz="4000" dirty="0">
                <a:latin typeface="Times New Roman" pitchFamily="32" charset="0"/>
                <a:cs typeface="Times New Roman" pitchFamily="32" charset="0"/>
              </a:rPr>
              <a:t> la </a:t>
            </a:r>
            <a:r>
              <a:rPr lang="en-US" sz="4000" dirty="0" err="1">
                <a:latin typeface="Times New Roman" pitchFamily="32" charset="0"/>
                <a:cs typeface="Times New Roman" pitchFamily="32" charset="0"/>
              </a:rPr>
              <a:t>realizemos</a:t>
            </a:r>
            <a:r>
              <a:rPr lang="en-US" sz="4000" dirty="0">
                <a:latin typeface="Times New Roman" pitchFamily="32" charset="0"/>
                <a:cs typeface="Times New Roman" pitchFamily="32" charset="0"/>
              </a:rPr>
              <a:t> con </a:t>
            </a:r>
            <a:r>
              <a:rPr lang="en-US" sz="4000" dirty="0" err="1">
                <a:latin typeface="Times New Roman" pitchFamily="32" charset="0"/>
                <a:cs typeface="Times New Roman" pitchFamily="32" charset="0"/>
              </a:rPr>
              <a:t>toda</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excelencia</a:t>
            </a:r>
            <a:r>
              <a:rPr lang="en-US" sz="4000" dirty="0">
                <a:latin typeface="Times New Roman" pitchFamily="32" charset="0"/>
                <a:cs typeface="Times New Roman" pitchFamily="32" charset="0"/>
              </a:rPr>
              <a:t>, </a:t>
            </a:r>
            <a:r>
              <a:rPr lang="en-US" sz="4000" dirty="0" err="1">
                <a:latin typeface="Times New Roman" pitchFamily="32" charset="0"/>
                <a:cs typeface="Times New Roman" pitchFamily="32" charset="0"/>
              </a:rPr>
              <a:t>para</a:t>
            </a:r>
            <a:r>
              <a:rPr lang="en-US" sz="4000" dirty="0">
                <a:latin typeface="Times New Roman" pitchFamily="32" charset="0"/>
                <a:cs typeface="Times New Roman" pitchFamily="32" charset="0"/>
              </a:rPr>
              <a:t> la </a:t>
            </a:r>
            <a:r>
              <a:rPr lang="en-US" sz="4000" dirty="0" err="1">
                <a:latin typeface="Times New Roman" pitchFamily="32" charset="0"/>
                <a:cs typeface="Times New Roman" pitchFamily="32" charset="0"/>
              </a:rPr>
              <a:t>gloria</a:t>
            </a:r>
            <a:r>
              <a:rPr lang="en-US" sz="4000" dirty="0">
                <a:latin typeface="Times New Roman" pitchFamily="32" charset="0"/>
                <a:cs typeface="Times New Roman" pitchFamily="32" charset="0"/>
              </a:rPr>
              <a:t> de Dios.</a:t>
            </a:r>
            <a:endParaRPr lang="es-MX" sz="3200" dirty="0">
              <a:latin typeface="Times New Roman" pitchFamily="32" charset="0"/>
              <a:cs typeface="Times New Roman" pitchFamily="32" charset="0"/>
            </a:endParaRPr>
          </a:p>
        </p:txBody>
      </p:sp>
      <p:sp>
        <p:nvSpPr>
          <p:cNvPr id="5" name="Rectangle 4"/>
          <p:cNvSpPr/>
          <p:nvPr/>
        </p:nvSpPr>
        <p:spPr>
          <a:xfrm>
            <a:off x="320675"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4099" name="Content Placeholder 4"/>
          <p:cNvSpPr>
            <a:spLocks noGrp="1"/>
          </p:cNvSpPr>
          <p:nvPr>
            <p:ph idx="1"/>
          </p:nvPr>
        </p:nvSpPr>
        <p:spPr>
          <a:xfrm>
            <a:off x="457200" y="1871663"/>
            <a:ext cx="8229600" cy="4254500"/>
          </a:xfrm>
        </p:spPr>
        <p:txBody>
          <a:bodyPr/>
          <a:lstStyle/>
          <a:p>
            <a:pPr algn="ctr" eaLnBrk="1" hangingPunct="1">
              <a:buFont typeface="Arial" charset="0"/>
              <a:buNone/>
            </a:pPr>
            <a:r>
              <a:rPr lang="es-ES" sz="4400" b="1" i="1" dirty="0" smtClean="0">
                <a:latin typeface="Times New Roman" pitchFamily="32" charset="0"/>
                <a:ea typeface="ヒラギノ角ゴ Pro W3" pitchFamily="32" charset="-128"/>
                <a:cs typeface="Times New Roman" pitchFamily="32" charset="0"/>
              </a:rPr>
              <a:t>“Procurad, pues, los dones mejores. Mas yo os muestro un camino aun más excelente.”</a:t>
            </a:r>
          </a:p>
          <a:p>
            <a:pPr algn="r" eaLnBrk="1" hangingPunct="1">
              <a:buFont typeface="Arial" charset="0"/>
              <a:buNone/>
            </a:pPr>
            <a:r>
              <a:rPr lang="es-ES" sz="4400" b="1" dirty="0" smtClean="0">
                <a:latin typeface="Times New Roman" pitchFamily="32" charset="0"/>
                <a:ea typeface="ヒラギノ角ゴ Pro W3" pitchFamily="32" charset="-128"/>
                <a:cs typeface="Times New Roman" pitchFamily="32" charset="0"/>
              </a:rPr>
              <a:t>1 Corintios 12:31 </a:t>
            </a:r>
          </a:p>
        </p:txBody>
      </p:sp>
      <p:sp>
        <p:nvSpPr>
          <p:cNvPr id="4" name="Rectangle 3"/>
          <p:cNvSpPr/>
          <p:nvPr/>
        </p:nvSpPr>
        <p:spPr>
          <a:xfrm>
            <a:off x="0" y="6255327"/>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5123" name="Title 1"/>
          <p:cNvSpPr>
            <a:spLocks noGrp="1"/>
          </p:cNvSpPr>
          <p:nvPr>
            <p:ph type="ctrTitle"/>
          </p:nvPr>
        </p:nvSpPr>
        <p:spPr/>
        <p:txBody>
          <a:bodyPr/>
          <a:lstStyle/>
          <a:p>
            <a:pPr eaLnBrk="1" hangingPunct="1"/>
            <a:r>
              <a:rPr lang="es-MX" dirty="0" smtClean="0">
                <a:latin typeface="Times New Roman" pitchFamily="32" charset="0"/>
                <a:ea typeface="ヒラギノ角ゴ Pro W3" pitchFamily="32" charset="-128"/>
                <a:cs typeface="Times New Roman" pitchFamily="32" charset="0"/>
              </a:rPr>
              <a:t>Desarrolle un espíritu de </a:t>
            </a:r>
            <a:r>
              <a:rPr lang="es-MX" b="1" dirty="0" smtClean="0">
                <a:latin typeface="Times New Roman" pitchFamily="32" charset="0"/>
                <a:ea typeface="ヒラギノ角ゴ Pro W3" pitchFamily="32" charset="-128"/>
                <a:cs typeface="Times New Roman" pitchFamily="32" charset="0"/>
              </a:rPr>
              <a:t>EXCELENCIA </a:t>
            </a:r>
            <a:r>
              <a:rPr lang="es-MX" dirty="0" smtClean="0">
                <a:latin typeface="Times New Roman" pitchFamily="32" charset="0"/>
                <a:ea typeface="ヒラギノ角ゴ Pro W3" pitchFamily="32" charset="-128"/>
                <a:cs typeface="Times New Roman" pitchFamily="32" charset="0"/>
              </a:rPr>
              <a:t>en la Estrategia</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6147" name="Title 1"/>
          <p:cNvSpPr>
            <a:spLocks noGrp="1"/>
          </p:cNvSpPr>
          <p:nvPr>
            <p:ph type="ctrTitle"/>
          </p:nvPr>
        </p:nvSpPr>
        <p:spPr>
          <a:xfrm>
            <a:off x="685800" y="1014413"/>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p>
        </p:txBody>
      </p:sp>
      <p:sp>
        <p:nvSpPr>
          <p:cNvPr id="6148" name="TextBox 4"/>
          <p:cNvSpPr txBox="1">
            <a:spLocks noChangeArrowheads="1"/>
          </p:cNvSpPr>
          <p:nvPr/>
        </p:nvSpPr>
        <p:spPr bwMode="auto">
          <a:xfrm>
            <a:off x="336550" y="2849563"/>
            <a:ext cx="8567738" cy="2862262"/>
          </a:xfrm>
          <a:prstGeom prst="rect">
            <a:avLst/>
          </a:prstGeom>
          <a:noFill/>
          <a:ln w="9525">
            <a:noFill/>
            <a:miter lim="800000"/>
            <a:headEnd/>
            <a:tailEnd/>
          </a:ln>
        </p:spPr>
        <p:txBody>
          <a:bodyPr>
            <a:spAutoFit/>
          </a:bodyPr>
          <a:lstStyle/>
          <a:p>
            <a:pPr marL="582613" lvl="1" indent="-582613"/>
            <a:r>
              <a:rPr lang="es-MX" sz="3600" dirty="0">
                <a:latin typeface="Times New Roman" pitchFamily="32" charset="0"/>
                <a:cs typeface="Times New Roman" pitchFamily="32" charset="0"/>
              </a:rPr>
              <a:t>A. Por muchos años hemos oído el dicho, “Dios no está interesado en la cantidad; Él está interesado en la cualidad.” La verdad es que Dios está interesado tanto en la calidad como en la cantidad.  </a:t>
            </a:r>
          </a:p>
        </p:txBody>
      </p:sp>
      <p:sp>
        <p:nvSpPr>
          <p:cNvPr id="5" name="Rectangle 4"/>
          <p:cNvSpPr/>
          <p:nvPr/>
        </p:nvSpPr>
        <p:spPr>
          <a:xfrm>
            <a:off x="0" y="633845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7171" name="Title 1"/>
          <p:cNvSpPr>
            <a:spLocks noGrp="1"/>
          </p:cNvSpPr>
          <p:nvPr>
            <p:ph type="ctrTitle"/>
          </p:nvPr>
        </p:nvSpPr>
        <p:spPr>
          <a:xfrm>
            <a:off x="685800" y="1014413"/>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endParaRPr lang="en-US" dirty="0" smtClean="0">
              <a:solidFill>
                <a:srgbClr val="0D0D0D"/>
              </a:solidFill>
              <a:latin typeface="Times New Roman" pitchFamily="32" charset="0"/>
              <a:ea typeface="ヒラギノ角ゴ Pro W3" pitchFamily="32" charset="-128"/>
              <a:cs typeface="Times New Roman" pitchFamily="32" charset="0"/>
            </a:endParaRPr>
          </a:p>
        </p:txBody>
      </p:sp>
      <p:sp>
        <p:nvSpPr>
          <p:cNvPr id="7172" name="TextBox 4"/>
          <p:cNvSpPr txBox="1">
            <a:spLocks noChangeArrowheads="1"/>
          </p:cNvSpPr>
          <p:nvPr/>
        </p:nvSpPr>
        <p:spPr bwMode="auto">
          <a:xfrm>
            <a:off x="336550" y="2870200"/>
            <a:ext cx="8567738" cy="2862263"/>
          </a:xfrm>
          <a:prstGeom prst="rect">
            <a:avLst/>
          </a:prstGeom>
          <a:noFill/>
          <a:ln w="9525">
            <a:noFill/>
            <a:miter lim="800000"/>
            <a:headEnd/>
            <a:tailEnd/>
          </a:ln>
        </p:spPr>
        <p:txBody>
          <a:bodyPr>
            <a:spAutoFit/>
          </a:bodyPr>
          <a:lstStyle/>
          <a:p>
            <a:pPr marL="238125" lvl="1" indent="-238125"/>
            <a:r>
              <a:rPr lang="es-MX" sz="3600" dirty="0">
                <a:latin typeface="Times New Roman" pitchFamily="32" charset="0"/>
                <a:cs typeface="Times New Roman" pitchFamily="32" charset="0"/>
              </a:rPr>
              <a:t>	Dios desea que Su iglesia crezca y prospere. El problema con muchos es que usamos ese dicho como una excusa o justificación por la falta de interés en presentarle a Dios nuestro mejor.  </a:t>
            </a:r>
          </a:p>
        </p:txBody>
      </p:sp>
      <p:sp>
        <p:nvSpPr>
          <p:cNvPr id="5" name="Rectangle 4"/>
          <p:cNvSpPr/>
          <p:nvPr/>
        </p:nvSpPr>
        <p:spPr>
          <a:xfrm>
            <a:off x="0"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8195" name="Title 1"/>
          <p:cNvSpPr>
            <a:spLocks noGrp="1"/>
          </p:cNvSpPr>
          <p:nvPr>
            <p:ph type="ctrTitle"/>
          </p:nvPr>
        </p:nvSpPr>
        <p:spPr>
          <a:xfrm>
            <a:off x="685800" y="1065213"/>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endParaRPr lang="en-US" dirty="0" smtClean="0">
              <a:solidFill>
                <a:srgbClr val="0D0D0D"/>
              </a:solidFill>
              <a:latin typeface="Times New Roman" pitchFamily="32" charset="0"/>
              <a:ea typeface="ヒラギノ角ゴ Pro W3" pitchFamily="32" charset="-128"/>
              <a:cs typeface="Times New Roman" pitchFamily="32" charset="0"/>
            </a:endParaRPr>
          </a:p>
        </p:txBody>
      </p:sp>
      <p:sp>
        <p:nvSpPr>
          <p:cNvPr id="8196" name="TextBox 4"/>
          <p:cNvSpPr txBox="1">
            <a:spLocks noChangeArrowheads="1"/>
          </p:cNvSpPr>
          <p:nvPr/>
        </p:nvSpPr>
        <p:spPr bwMode="auto">
          <a:xfrm>
            <a:off x="336550" y="2834264"/>
            <a:ext cx="8567738" cy="2554287"/>
          </a:xfrm>
          <a:prstGeom prst="rect">
            <a:avLst/>
          </a:prstGeom>
          <a:noFill/>
          <a:ln w="9525">
            <a:noFill/>
            <a:miter lim="800000"/>
            <a:headEnd/>
            <a:tailEnd/>
          </a:ln>
        </p:spPr>
        <p:txBody>
          <a:bodyPr>
            <a:spAutoFit/>
          </a:bodyPr>
          <a:lstStyle/>
          <a:p>
            <a:pPr marL="685800" lvl="1" indent="-612775"/>
            <a:r>
              <a:rPr lang="es-MX" sz="4000" dirty="0">
                <a:latin typeface="Times New Roman" pitchFamily="32" charset="0"/>
                <a:cs typeface="Times New Roman" pitchFamily="32" charset="0"/>
              </a:rPr>
              <a:t>B. Para ser excelente se requiere dedicación, sacrificio y compromiso. Nada de lo que es valioso o que valga la pena viene fácilmente.  </a:t>
            </a:r>
          </a:p>
        </p:txBody>
      </p:sp>
      <p:sp>
        <p:nvSpPr>
          <p:cNvPr id="5" name="Rectangle 4"/>
          <p:cNvSpPr/>
          <p:nvPr/>
        </p:nvSpPr>
        <p:spPr>
          <a:xfrm>
            <a:off x="336550"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9219" name="Title 1"/>
          <p:cNvSpPr>
            <a:spLocks noGrp="1"/>
          </p:cNvSpPr>
          <p:nvPr>
            <p:ph type="ctrTitle"/>
          </p:nvPr>
        </p:nvSpPr>
        <p:spPr>
          <a:xfrm>
            <a:off x="685800" y="1065213"/>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endParaRPr lang="en-US" dirty="0" smtClean="0">
              <a:solidFill>
                <a:srgbClr val="0D0D0D"/>
              </a:solidFill>
              <a:latin typeface="Times New Roman" pitchFamily="32" charset="0"/>
              <a:ea typeface="ヒラギノ角ゴ Pro W3" pitchFamily="32" charset="-128"/>
              <a:cs typeface="Times New Roman" pitchFamily="32" charset="0"/>
            </a:endParaRPr>
          </a:p>
        </p:txBody>
      </p:sp>
      <p:sp>
        <p:nvSpPr>
          <p:cNvPr id="9220" name="TextBox 4"/>
          <p:cNvSpPr txBox="1">
            <a:spLocks noChangeArrowheads="1"/>
          </p:cNvSpPr>
          <p:nvPr/>
        </p:nvSpPr>
        <p:spPr bwMode="auto">
          <a:xfrm>
            <a:off x="336550" y="2825750"/>
            <a:ext cx="8567738" cy="3170238"/>
          </a:xfrm>
          <a:prstGeom prst="rect">
            <a:avLst/>
          </a:prstGeom>
          <a:noFill/>
          <a:ln w="9525">
            <a:noFill/>
            <a:miter lim="800000"/>
            <a:headEnd/>
            <a:tailEnd/>
          </a:ln>
        </p:spPr>
        <p:txBody>
          <a:bodyPr>
            <a:spAutoFit/>
          </a:bodyPr>
          <a:lstStyle/>
          <a:p>
            <a:pPr marL="296863" lvl="1" indent="-223838"/>
            <a:r>
              <a:rPr lang="es-MX" sz="4000" dirty="0">
                <a:latin typeface="Times New Roman" pitchFamily="32" charset="0"/>
                <a:cs typeface="Times New Roman" pitchFamily="32" charset="0"/>
              </a:rPr>
              <a:t>	El Reino de Dios es el camino más excelente, pero ese camino conlleva responsabilidad y una obligación de hacer todo con excelencia porque es para el Señor. </a:t>
            </a:r>
          </a:p>
        </p:txBody>
      </p:sp>
      <p:sp>
        <p:nvSpPr>
          <p:cNvPr id="5" name="Rectangle 4"/>
          <p:cNvSpPr/>
          <p:nvPr/>
        </p:nvSpPr>
        <p:spPr>
          <a:xfrm>
            <a:off x="336550" y="6213764"/>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EDJ Julio 2012 PPT agua.jpg"/>
          <p:cNvPicPr>
            <a:picLocks noChangeAspect="1"/>
          </p:cNvPicPr>
          <p:nvPr/>
        </p:nvPicPr>
        <p:blipFill>
          <a:blip r:embed="rId2"/>
          <a:srcRect/>
          <a:stretch>
            <a:fillRect/>
          </a:stretch>
        </p:blipFill>
        <p:spPr bwMode="auto">
          <a:xfrm>
            <a:off x="0" y="0"/>
            <a:ext cx="9144000" cy="6858000"/>
          </a:xfrm>
          <a:prstGeom prst="rect">
            <a:avLst/>
          </a:prstGeom>
          <a:noFill/>
          <a:ln w="9525">
            <a:noFill/>
            <a:miter lim="800000"/>
            <a:headEnd/>
            <a:tailEnd/>
          </a:ln>
        </p:spPr>
      </p:pic>
      <p:sp>
        <p:nvSpPr>
          <p:cNvPr id="10243" name="Title 1"/>
          <p:cNvSpPr>
            <a:spLocks noGrp="1"/>
          </p:cNvSpPr>
          <p:nvPr>
            <p:ph type="ctrTitle"/>
          </p:nvPr>
        </p:nvSpPr>
        <p:spPr>
          <a:xfrm>
            <a:off x="685800" y="933450"/>
            <a:ext cx="7772400" cy="1470025"/>
          </a:xfrm>
        </p:spPr>
        <p:txBody>
          <a:bodyPr/>
          <a:lstStyle/>
          <a:p>
            <a:pPr eaLnBrk="1" hangingPunct="1"/>
            <a:r>
              <a:rPr lang="es-MX" dirty="0" smtClean="0">
                <a:solidFill>
                  <a:srgbClr val="0D0D0D"/>
                </a:solidFill>
                <a:latin typeface="Times New Roman" pitchFamily="32" charset="0"/>
                <a:ea typeface="ヒラギノ角ゴ Pro W3" pitchFamily="32" charset="-128"/>
                <a:cs typeface="Times New Roman" pitchFamily="32" charset="0"/>
              </a:rPr>
              <a:t>Desarrollando un espíritu de </a:t>
            </a:r>
            <a:r>
              <a:rPr lang="es-MX" b="1" dirty="0" smtClean="0">
                <a:solidFill>
                  <a:srgbClr val="0D0D0D"/>
                </a:solidFill>
                <a:latin typeface="Times New Roman" pitchFamily="32" charset="0"/>
                <a:ea typeface="ヒラギノ角ゴ Pro W3" pitchFamily="32" charset="-128"/>
                <a:cs typeface="Times New Roman" pitchFamily="32" charset="0"/>
              </a:rPr>
              <a:t>EXCELENCIA </a:t>
            </a:r>
            <a:r>
              <a:rPr lang="es-MX" dirty="0" smtClean="0">
                <a:solidFill>
                  <a:srgbClr val="0D0D0D"/>
                </a:solidFill>
                <a:latin typeface="Times New Roman" pitchFamily="32" charset="0"/>
                <a:ea typeface="ヒラギノ角ゴ Pro W3" pitchFamily="32" charset="-128"/>
                <a:cs typeface="Times New Roman" pitchFamily="32" charset="0"/>
              </a:rPr>
              <a:t>en la Estrategia</a:t>
            </a:r>
            <a:endParaRPr lang="en-US" dirty="0" smtClean="0">
              <a:solidFill>
                <a:srgbClr val="0D0D0D"/>
              </a:solidFill>
              <a:latin typeface="Times New Roman" pitchFamily="32" charset="0"/>
              <a:ea typeface="ヒラギノ角ゴ Pro W3" pitchFamily="32" charset="-128"/>
              <a:cs typeface="Times New Roman" pitchFamily="32" charset="0"/>
            </a:endParaRPr>
          </a:p>
        </p:txBody>
      </p:sp>
      <p:sp>
        <p:nvSpPr>
          <p:cNvPr id="10244" name="TextBox 4"/>
          <p:cNvSpPr txBox="1">
            <a:spLocks noChangeArrowheads="1"/>
          </p:cNvSpPr>
          <p:nvPr/>
        </p:nvSpPr>
        <p:spPr bwMode="auto">
          <a:xfrm>
            <a:off x="336550" y="2768600"/>
            <a:ext cx="8567738" cy="3170238"/>
          </a:xfrm>
          <a:prstGeom prst="rect">
            <a:avLst/>
          </a:prstGeom>
          <a:noFill/>
          <a:ln w="9525">
            <a:noFill/>
            <a:miter lim="800000"/>
            <a:headEnd/>
            <a:tailEnd/>
          </a:ln>
        </p:spPr>
        <p:txBody>
          <a:bodyPr>
            <a:spAutoFit/>
          </a:bodyPr>
          <a:lstStyle/>
          <a:p>
            <a:pPr marL="685800" lvl="1" indent="-627063"/>
            <a:r>
              <a:rPr lang="es-MX" sz="4000" dirty="0">
                <a:latin typeface="Times New Roman" pitchFamily="32" charset="0"/>
                <a:cs typeface="Times New Roman" pitchFamily="32" charset="0"/>
              </a:rPr>
              <a:t>C. Jesucristo es nuestro modelo a seguir e imitar. La Biblia dice, </a:t>
            </a:r>
            <a:r>
              <a:rPr lang="es-MX" sz="4000" b="1" i="1" dirty="0">
                <a:latin typeface="Times New Roman" pitchFamily="32" charset="0"/>
                <a:cs typeface="Times New Roman" pitchFamily="32" charset="0"/>
              </a:rPr>
              <a:t>“Porque de tal manera amó Dios al mundo, que ha dado a su hijo unigénito…” </a:t>
            </a:r>
            <a:r>
              <a:rPr lang="es-MX" sz="4000" b="1" dirty="0">
                <a:latin typeface="Times New Roman" pitchFamily="32" charset="0"/>
                <a:cs typeface="Times New Roman" pitchFamily="32" charset="0"/>
              </a:rPr>
              <a:t>(Juan 3:16)</a:t>
            </a:r>
            <a:endParaRPr lang="es-MX" sz="4000" dirty="0">
              <a:latin typeface="Times New Roman" pitchFamily="32" charset="0"/>
              <a:cs typeface="Times New Roman" pitchFamily="32" charset="0"/>
            </a:endParaRPr>
          </a:p>
        </p:txBody>
      </p:sp>
      <p:sp>
        <p:nvSpPr>
          <p:cNvPr id="5" name="Rectangle 4"/>
          <p:cNvSpPr/>
          <p:nvPr/>
        </p:nvSpPr>
        <p:spPr>
          <a:xfrm>
            <a:off x="0" y="6234546"/>
            <a:ext cx="2473036" cy="70658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2._Excelenci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2._Excelencia</Template>
  <TotalTime>19</TotalTime>
  <Words>470</Words>
  <Application>Microsoft Office PowerPoint</Application>
  <PresentationFormat>Presentación en pantalla (4:3)</PresentationFormat>
  <Paragraphs>60</Paragraphs>
  <Slides>25</Slides>
  <Notes>0</Notes>
  <HiddenSlides>0</HiddenSlides>
  <MMClips>0</MMClips>
  <ScaleCrop>false</ScaleCrop>
  <HeadingPairs>
    <vt:vector size="4" baseType="variant">
      <vt:variant>
        <vt:lpstr>Tema</vt:lpstr>
      </vt:variant>
      <vt:variant>
        <vt:i4>1</vt:i4>
      </vt:variant>
      <vt:variant>
        <vt:lpstr>Títulos de diapositiva</vt:lpstr>
      </vt:variant>
      <vt:variant>
        <vt:i4>25</vt:i4>
      </vt:variant>
    </vt:vector>
  </HeadingPairs>
  <TitlesOfParts>
    <vt:vector size="26" baseType="lpstr">
      <vt:lpstr>2._Excelencia</vt:lpstr>
      <vt:lpstr>Diapositiva 1</vt:lpstr>
      <vt:lpstr>Excelencia en la  Estrategia de Jesús </vt:lpstr>
      <vt:lpstr>Diapositiva 3</vt:lpstr>
      <vt:lpstr>Desarrolle un espíritu de EXCELENCIA en la Estrategia</vt:lpstr>
      <vt:lpstr>Desarrollando un espíritu de EXCELENCIA en la Estrategia</vt:lpstr>
      <vt:lpstr>Desarrollando un espíritu de EXCELENCIA en la Estrategia</vt:lpstr>
      <vt:lpstr>Desarrollando un espíritu de EXCELENCIA en la Estrategia</vt:lpstr>
      <vt:lpstr>Desarrollando un espíritu de EXCELENCIA en la Estrategia</vt:lpstr>
      <vt:lpstr>Desarrollando un espíritu de EXCELENCIA en la Estrategia</vt:lpstr>
      <vt:lpstr>Desarrollando un espíritu de EXCELENCIA en la Estrategia</vt:lpstr>
      <vt:lpstr>Bueno versus Excelente</vt:lpstr>
      <vt:lpstr>Bueno versus Excelente</vt:lpstr>
      <vt:lpstr>Bueno versus Excelente</vt:lpstr>
      <vt:lpstr>Bueno versus Excelente</vt:lpstr>
      <vt:lpstr>5 áreas que debemos Evaluar</vt:lpstr>
      <vt:lpstr>PREPARARSE PARA LA EXCELENCIA</vt:lpstr>
      <vt:lpstr>PREPARARSE PARA LA EXCELENCIA</vt:lpstr>
      <vt:lpstr>PREPARARSE PARA LA EXCELENCIA</vt:lpstr>
      <vt:lpstr>PREPARARSE PARA LA EXCELENCIA</vt:lpstr>
      <vt:lpstr>PREPARARSE PARA LA EXCELENCIA</vt:lpstr>
      <vt:lpstr>Excelencia en nuestra PRESENTACIÓN</vt:lpstr>
      <vt:lpstr>Excelencia en nuestra PRESENTACIÓN</vt:lpstr>
      <vt:lpstr>Excelencia en nuestra PRESENTACIÓN</vt:lpstr>
      <vt:lpstr>Excelencia en nuestra PRESENTACIÓN</vt:lpstr>
      <vt:lpstr>Conclusión</vt:lpstr>
    </vt:vector>
  </TitlesOfParts>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Alberto</cp:lastModifiedBy>
  <cp:revision>7</cp:revision>
  <dcterms:created xsi:type="dcterms:W3CDTF">2012-08-05T19:53:52Z</dcterms:created>
  <dcterms:modified xsi:type="dcterms:W3CDTF">2013-09-21T03:50:43Z</dcterms:modified>
</cp:coreProperties>
</file>