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1523D56-A862-49C7-B220-44AFCC52BEE8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Sección sin título" id="{0885A562-F34A-4F71-B443-61F958B47CD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139FF51-BBCD-47CA-9F46-CD3426D1DC62}" type="datetimeFigureOut">
              <a:rPr lang="es-AR" smtClean="0"/>
              <a:t>07/07/2012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D5E78DE-F2E5-4184-9848-A1E006FB47D8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6120680" cy="1800200"/>
          </a:xfrm>
        </p:spPr>
        <p:txBody>
          <a:bodyPr>
            <a:normAutofit/>
          </a:bodyPr>
          <a:lstStyle/>
          <a:p>
            <a:r>
              <a:rPr lang="es-AR" dirty="0" smtClean="0"/>
              <a:t>Reconstruyendo Varones para Cristo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2060848"/>
            <a:ext cx="7406640" cy="4032448"/>
          </a:xfrm>
        </p:spPr>
        <p:txBody>
          <a:bodyPr>
            <a:noAutofit/>
          </a:bodyPr>
          <a:lstStyle/>
          <a:p>
            <a:r>
              <a:rPr lang="es-AR" sz="2800" b="1" i="1" cap="small" dirty="0"/>
              <a:t>Salmo 64:9 (Parafraseado) – Temerá el Hombre y Anunciará la OBRA DE DIOS</a:t>
            </a:r>
            <a:r>
              <a:rPr lang="es-AR" sz="2800" b="1" i="1" cap="small" dirty="0" smtClean="0"/>
              <a:t>.</a:t>
            </a:r>
          </a:p>
          <a:p>
            <a:endParaRPr lang="es-AR" sz="2800" b="1" i="1" cap="small" dirty="0"/>
          </a:p>
          <a:p>
            <a:r>
              <a:rPr lang="es-AR" sz="2800" b="1" i="1" cap="small" dirty="0" smtClean="0"/>
              <a:t>¿Qué se </a:t>
            </a:r>
            <a:r>
              <a:rPr lang="es-AR" sz="2800" b="1" i="1" cap="small" dirty="0" err="1" smtClean="0"/>
              <a:t>recontruye</a:t>
            </a:r>
            <a:r>
              <a:rPr lang="es-AR" sz="2800" b="1" i="1" cap="small" dirty="0" smtClean="0"/>
              <a:t>? -&gt; lo que esta dañado.</a:t>
            </a:r>
          </a:p>
          <a:p>
            <a:endParaRPr lang="es-AR" sz="2800" b="1" i="1" cap="small" dirty="0"/>
          </a:p>
          <a:p>
            <a:r>
              <a:rPr lang="es-AR" sz="2800" b="1" i="1" cap="small" dirty="0" smtClean="0"/>
              <a:t>¿Por qué HAY QUE RECONSTRUIR?</a:t>
            </a:r>
          </a:p>
          <a:p>
            <a:r>
              <a:rPr lang="es-AR" sz="2800" b="1" i="1" cap="small" dirty="0" smtClean="0"/>
              <a:t>Para que vuelva a Servir y </a:t>
            </a:r>
            <a:r>
              <a:rPr lang="es-AR" sz="3600" b="1" i="1" cap="small" dirty="0" smtClean="0">
                <a:solidFill>
                  <a:srgbClr val="FFFF00"/>
                </a:solidFill>
              </a:rPr>
              <a:t>tener propósito</a:t>
            </a:r>
            <a:endParaRPr lang="es-AR" sz="3600" cap="small" dirty="0">
              <a:solidFill>
                <a:srgbClr val="FFFF00"/>
              </a:solidFill>
            </a:endParaRPr>
          </a:p>
          <a:p>
            <a:endParaRPr lang="es-AR" sz="2800" cap="small" dirty="0"/>
          </a:p>
        </p:txBody>
      </p:sp>
    </p:spTree>
    <p:extLst>
      <p:ext uri="{BB962C8B-B14F-4D97-AF65-F5344CB8AC3E}">
        <p14:creationId xmlns:p14="http://schemas.microsoft.com/office/powerpoint/2010/main" val="5314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4. El valor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r>
              <a:rPr lang="es-AR" sz="4000" dirty="0" smtClean="0"/>
              <a:t>amonitas</a:t>
            </a:r>
            <a:r>
              <a:rPr lang="es-AR" sz="4000" dirty="0"/>
              <a:t>, </a:t>
            </a:r>
            <a:r>
              <a:rPr lang="es-AR" sz="4000" dirty="0" err="1"/>
              <a:t>amoritas</a:t>
            </a:r>
            <a:r>
              <a:rPr lang="es-AR" sz="4000" dirty="0" smtClean="0"/>
              <a:t>, </a:t>
            </a:r>
            <a:r>
              <a:rPr lang="es-AR" sz="4000" dirty="0"/>
              <a:t>hititas, </a:t>
            </a:r>
            <a:r>
              <a:rPr lang="es-AR" sz="4000" dirty="0" err="1"/>
              <a:t>jebusitas</a:t>
            </a:r>
            <a:r>
              <a:rPr lang="es-AR" sz="4000" dirty="0"/>
              <a:t>, </a:t>
            </a:r>
            <a:r>
              <a:rPr lang="es-AR" sz="4000" dirty="0" err="1"/>
              <a:t>perizitas</a:t>
            </a:r>
            <a:r>
              <a:rPr lang="es-AR" sz="4000" dirty="0"/>
              <a:t> y otros “</a:t>
            </a:r>
            <a:r>
              <a:rPr lang="es-AR" sz="4000" dirty="0" err="1" smtClean="0"/>
              <a:t>itas</a:t>
            </a:r>
            <a:r>
              <a:rPr lang="es-AR" sz="4000" dirty="0" smtClean="0"/>
              <a:t>” </a:t>
            </a:r>
          </a:p>
          <a:p>
            <a:endParaRPr lang="es-AR" sz="4000" dirty="0" smtClean="0"/>
          </a:p>
          <a:p>
            <a:r>
              <a:rPr lang="es-AR" sz="4000" dirty="0"/>
              <a:t>¿Reconoce usted estos nombres? </a:t>
            </a:r>
          </a:p>
          <a:p>
            <a:endParaRPr lang="es-AR" sz="4000" dirty="0"/>
          </a:p>
          <a:p>
            <a:r>
              <a:rPr lang="es-AR" sz="4000" dirty="0" smtClean="0"/>
              <a:t>Son una </a:t>
            </a:r>
            <a:r>
              <a:rPr lang="es-AR" sz="4000" dirty="0"/>
              <a:t>imagen del enemigo de </a:t>
            </a:r>
            <a:r>
              <a:rPr lang="es-AR" sz="4000" dirty="0" smtClean="0"/>
              <a:t>Dios que se resiste a Dios.</a:t>
            </a:r>
          </a:p>
          <a:p>
            <a:endParaRPr lang="es-AR" sz="4000" dirty="0" smtClean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21576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4. El valor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r>
              <a:rPr lang="es-AR" sz="4000" dirty="0" smtClean="0"/>
              <a:t>La respuesta de Nehemías es:</a:t>
            </a:r>
          </a:p>
          <a:p>
            <a:pPr marL="45720" indent="0" algn="ctr">
              <a:buNone/>
            </a:pP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“Y </a:t>
            </a:r>
            <a:r>
              <a:rPr lang="es-AR" sz="4000" i="1" dirty="0">
                <a:solidFill>
                  <a:srgbClr val="FFFF00"/>
                </a:solidFill>
                <a:latin typeface="Baskerville Old Face" pitchFamily="18" charset="0"/>
              </a:rPr>
              <a:t>en respuesta les dije: El Dios de los cielos, él nos prosperará, y nosotros sus siervos nos levantaremos y edificaremos, porque vosotros no tenéis parte ni derecho ni memoria en Jerusalén</a:t>
            </a: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.”</a:t>
            </a:r>
            <a:b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Nehemías 2:20</a:t>
            </a:r>
            <a:endParaRPr lang="es-AR" sz="4000" i="1" dirty="0">
              <a:solidFill>
                <a:srgbClr val="FFFF00"/>
              </a:solidFill>
              <a:latin typeface="Baskerville Old Face" pitchFamily="18" charset="0"/>
            </a:endParaRPr>
          </a:p>
          <a:p>
            <a:endParaRPr lang="es-AR" sz="4000" dirty="0" smtClean="0"/>
          </a:p>
          <a:p>
            <a:endParaRPr lang="es-AR" sz="4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3671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5. Cautela (i)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r>
              <a:rPr lang="es-AR" sz="4000" dirty="0" smtClean="0"/>
              <a:t>Cabalga la </a:t>
            </a:r>
            <a:r>
              <a:rPr lang="es-AR" sz="4000" dirty="0"/>
              <a:t>ciudad de noche. </a:t>
            </a:r>
            <a:endParaRPr lang="es-AR" sz="4000" dirty="0" smtClean="0"/>
          </a:p>
          <a:p>
            <a:r>
              <a:rPr lang="es-AR" sz="4000" dirty="0" smtClean="0"/>
              <a:t>Planificó en secreto antes de empezar</a:t>
            </a:r>
          </a:p>
          <a:p>
            <a:endParaRPr lang="es-AR" sz="4000" dirty="0"/>
          </a:p>
          <a:p>
            <a:pPr marL="45720" indent="0">
              <a:buNone/>
            </a:pPr>
            <a:r>
              <a:rPr lang="es-AR" sz="4000" dirty="0" smtClean="0"/>
              <a:t>Ud. Debe examinar sus ruinas, antes: Preocuparse, Confesar, Compromiso y Valor</a:t>
            </a:r>
          </a:p>
          <a:p>
            <a:endParaRPr lang="es-AR" sz="40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1575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88640"/>
            <a:ext cx="7315200" cy="1154097"/>
          </a:xfrm>
        </p:spPr>
        <p:txBody>
          <a:bodyPr/>
          <a:lstStyle/>
          <a:p>
            <a:r>
              <a:rPr lang="es-AR" b="1" cap="all" dirty="0"/>
              <a:t>5. Cautela (</a:t>
            </a:r>
            <a:r>
              <a:rPr lang="es-AR" b="1" cap="all" dirty="0" err="1" smtClean="0"/>
              <a:t>iI</a:t>
            </a:r>
            <a:r>
              <a:rPr lang="es-AR" b="1" cap="all" dirty="0" smtClean="0"/>
              <a:t>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556792"/>
            <a:ext cx="7330008" cy="4536544"/>
          </a:xfrm>
        </p:spPr>
        <p:txBody>
          <a:bodyPr>
            <a:noAutofit/>
          </a:bodyPr>
          <a:lstStyle/>
          <a:p>
            <a:r>
              <a:rPr lang="es-AR" sz="3200" dirty="0" smtClean="0"/>
              <a:t>Si </a:t>
            </a:r>
            <a:r>
              <a:rPr lang="es-AR" sz="3200" dirty="0"/>
              <a:t>las murallas de su vida están rotas, si sus defensas se han desmoronado, al punto de que el enemigo le está atacando a usted por todas </a:t>
            </a:r>
            <a:r>
              <a:rPr lang="es-AR" sz="3200" dirty="0" smtClean="0"/>
              <a:t>partes,</a:t>
            </a:r>
          </a:p>
          <a:p>
            <a:r>
              <a:rPr lang="es-AR" sz="3200" dirty="0" smtClean="0"/>
              <a:t>vuelva </a:t>
            </a:r>
            <a:r>
              <a:rPr lang="es-AR" sz="3200" dirty="0"/>
              <a:t>sus ojos y su oración al Señor, y ponga manos a la obra. </a:t>
            </a:r>
            <a:endParaRPr lang="es-AR" sz="3200" dirty="0" smtClean="0"/>
          </a:p>
          <a:p>
            <a:r>
              <a:rPr lang="es-AR" sz="3200" dirty="0" smtClean="0"/>
              <a:t>Reordene </a:t>
            </a:r>
            <a:r>
              <a:rPr lang="es-AR" sz="3200" dirty="0"/>
              <a:t>sus fuerzas y dirija la operación de tal modo que el enemigo no tenga chance de destruirlo nuevamente.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94317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La reconstrucción no es solo las paredes…. También las puertas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340768"/>
            <a:ext cx="8424936" cy="5184576"/>
          </a:xfrm>
        </p:spPr>
        <p:txBody>
          <a:bodyPr>
            <a:normAutofit/>
          </a:bodyPr>
          <a:lstStyle/>
          <a:p>
            <a:r>
              <a:rPr lang="es-AR" sz="2400" b="1" cap="small" dirty="0"/>
              <a:t>Puerta de las Ovejas.(</a:t>
            </a:r>
            <a:r>
              <a:rPr lang="es-AR" sz="2400" b="1" cap="small" dirty="0" err="1"/>
              <a:t>neh</a:t>
            </a:r>
            <a:r>
              <a:rPr lang="es-AR" sz="2400" b="1" cap="small" dirty="0"/>
              <a:t> 3:1)  </a:t>
            </a:r>
            <a:r>
              <a:rPr lang="es-AR" sz="2400" b="1" cap="small" dirty="0" smtClean="0"/>
              <a:t>(ego </a:t>
            </a:r>
            <a:r>
              <a:rPr lang="es-AR" sz="2400" b="1" cap="small" dirty="0"/>
              <a:t>rendido a </a:t>
            </a:r>
            <a:r>
              <a:rPr lang="es-AR" sz="2400" b="1" cap="small" dirty="0" smtClean="0"/>
              <a:t>cristo)</a:t>
            </a:r>
          </a:p>
          <a:p>
            <a:pPr lvl="1"/>
            <a:r>
              <a:rPr lang="es-AR" dirty="0" smtClean="0"/>
              <a:t>Era donde traían las ovejas para el sacrificio, nos recuerda el sacrificio de Cristo por nosotros y nuestra rendición.</a:t>
            </a:r>
          </a:p>
          <a:p>
            <a:r>
              <a:rPr lang="es-AR" b="1" cap="all" dirty="0"/>
              <a:t>Puerta del Pescado. (</a:t>
            </a:r>
            <a:r>
              <a:rPr lang="es-AR" b="1" cap="all" dirty="0" err="1"/>
              <a:t>neh</a:t>
            </a:r>
            <a:r>
              <a:rPr lang="es-AR" b="1" cap="all" dirty="0"/>
              <a:t> 3:3) - predicando</a:t>
            </a:r>
          </a:p>
          <a:p>
            <a:pPr lvl="1"/>
            <a:r>
              <a:rPr lang="es-AR" dirty="0"/>
              <a:t>¿Qué le sugiere “la Puerta del Pescado? </a:t>
            </a:r>
            <a:r>
              <a:rPr lang="es-AR" dirty="0" smtClean="0"/>
              <a:t>Si su vida no tiene testimonio, imposible reconstruir esta puerta.</a:t>
            </a:r>
          </a:p>
          <a:p>
            <a:r>
              <a:rPr lang="es-AR" b="1" cap="all" dirty="0"/>
              <a:t>La Puerta Antigua,(</a:t>
            </a:r>
            <a:r>
              <a:rPr lang="es-AR" b="1" cap="all" dirty="0" err="1"/>
              <a:t>neh</a:t>
            </a:r>
            <a:r>
              <a:rPr lang="es-AR" b="1" cap="all" dirty="0"/>
              <a:t> 3:6)</a:t>
            </a:r>
            <a:r>
              <a:rPr lang="es-AR" sz="800" b="1" cap="all" dirty="0"/>
              <a:t> </a:t>
            </a:r>
            <a:endParaRPr lang="es-AR" b="1" cap="all" dirty="0"/>
          </a:p>
          <a:p>
            <a:pPr lvl="1"/>
            <a:r>
              <a:rPr lang="es-AR" dirty="0"/>
              <a:t>¿Qué simboliza esta puerta? Representa la verdad de Dios. En la vida de muchos cristianos esta </a:t>
            </a:r>
            <a:r>
              <a:rPr lang="es-AR" dirty="0" smtClean="0"/>
              <a:t>puesta esta rota y ya no siguen la verdad.</a:t>
            </a:r>
          </a:p>
          <a:p>
            <a:r>
              <a:rPr lang="es-AR" b="1" cap="all" dirty="0"/>
              <a:t>La puerta del Muladar(</a:t>
            </a:r>
            <a:r>
              <a:rPr lang="es-AR" b="1" cap="all" dirty="0" err="1"/>
              <a:t>Neh</a:t>
            </a:r>
            <a:r>
              <a:rPr lang="es-AR" b="1" cap="all" dirty="0"/>
              <a:t>. 3:14):  sacamos la basura - santificación</a:t>
            </a:r>
          </a:p>
          <a:p>
            <a:pPr lvl="1"/>
            <a:r>
              <a:rPr lang="es-AR" dirty="0"/>
              <a:t> Esta es la puerta a través de la cual los desperdicios y la basura de la ciudad se sacaban. </a:t>
            </a:r>
            <a:endParaRPr lang="es-AR" cap="small" dirty="0"/>
          </a:p>
          <a:p>
            <a:pPr marL="45720" indent="0">
              <a:buNone/>
            </a:pPr>
            <a:endParaRPr lang="es-AR" cap="small" dirty="0"/>
          </a:p>
        </p:txBody>
      </p:sp>
    </p:spTree>
    <p:extLst>
      <p:ext uri="{BB962C8B-B14F-4D97-AF65-F5344CB8AC3E}">
        <p14:creationId xmlns:p14="http://schemas.microsoft.com/office/powerpoint/2010/main" val="2294682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La reconstrucción no es solo las paredes…. También las puertas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340768"/>
            <a:ext cx="8424936" cy="5184576"/>
          </a:xfrm>
        </p:spPr>
        <p:txBody>
          <a:bodyPr>
            <a:normAutofit/>
          </a:bodyPr>
          <a:lstStyle/>
          <a:p>
            <a:r>
              <a:rPr lang="es-AR" sz="2800" b="1" cap="all" dirty="0"/>
              <a:t>La puerta de la fuente (</a:t>
            </a:r>
            <a:r>
              <a:rPr lang="es-AR" sz="2800" b="1" cap="all" dirty="0" err="1"/>
              <a:t>Neh</a:t>
            </a:r>
            <a:r>
              <a:rPr lang="es-AR" sz="2800" b="1" cap="all" dirty="0"/>
              <a:t>. 3:15), </a:t>
            </a:r>
          </a:p>
          <a:p>
            <a:pPr lvl="1"/>
            <a:r>
              <a:rPr lang="es-AR" sz="2400" dirty="0"/>
              <a:t>La puerta de la Fuente se refiere a ser llenos del Espíritu Santo después que hemos sido </a:t>
            </a:r>
            <a:endParaRPr lang="es-AR" sz="2400" dirty="0" smtClean="0"/>
          </a:p>
          <a:p>
            <a:r>
              <a:rPr lang="es-AR" sz="2400" b="1" cap="all" dirty="0"/>
              <a:t>La Puerta del Agua,  -  la palabra de vida (la biblia)</a:t>
            </a:r>
          </a:p>
          <a:p>
            <a:pPr lvl="1"/>
            <a:r>
              <a:rPr lang="es-AR" sz="2000" dirty="0"/>
              <a:t>Esta puerta fue la única que no necesitaba ser reparada… y eso es porque la palabra de Dios no tiene que ser ni reparada, ni modernizada… lo único que necesita, es ser aplicada a tu vida</a:t>
            </a:r>
            <a:r>
              <a:rPr lang="es-AR" sz="2000" dirty="0" smtClean="0"/>
              <a:t>.</a:t>
            </a:r>
          </a:p>
          <a:p>
            <a:r>
              <a:rPr lang="es-AR" sz="2400" b="1" cap="all" dirty="0"/>
              <a:t>La Puerta de los Caballos.  – </a:t>
            </a:r>
            <a:r>
              <a:rPr lang="es-AR" sz="2400" b="1" cap="all" dirty="0" err="1"/>
              <a:t>simbolo</a:t>
            </a:r>
            <a:r>
              <a:rPr lang="es-AR" sz="2400" b="1" cap="all" dirty="0"/>
              <a:t> de guerra</a:t>
            </a:r>
          </a:p>
          <a:p>
            <a:pPr lvl="1"/>
            <a:r>
              <a:rPr lang="es-AR" sz="2000" dirty="0"/>
              <a:t>En las Escrituras el caballo es un símbolo de la guerra o, en este caso, de la necesidad de batallar </a:t>
            </a:r>
          </a:p>
          <a:p>
            <a:pPr lvl="1"/>
            <a:endParaRPr lang="es-AR" sz="2000" cap="small" dirty="0"/>
          </a:p>
        </p:txBody>
      </p:sp>
    </p:spTree>
    <p:extLst>
      <p:ext uri="{BB962C8B-B14F-4D97-AF65-F5344CB8AC3E}">
        <p14:creationId xmlns:p14="http://schemas.microsoft.com/office/powerpoint/2010/main" val="42899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Llamado a </a:t>
            </a:r>
            <a:r>
              <a:rPr lang="es-AR" smtClean="0"/>
              <a:t>la reconstrucción…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4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54868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s-AR" b="1" cap="all" dirty="0"/>
              <a:t>Nehemías 2:17</a:t>
            </a:r>
            <a:r>
              <a:rPr lang="es-AR" i="1" dirty="0"/>
              <a:t/>
            </a:r>
            <a:br>
              <a:rPr lang="es-AR" i="1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628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AR" sz="4000" dirty="0" smtClean="0">
                <a:solidFill>
                  <a:srgbClr val="FFFF00"/>
                </a:solidFill>
              </a:rPr>
              <a:t>“Les </a:t>
            </a:r>
            <a:r>
              <a:rPr lang="es-AR" sz="4000" dirty="0">
                <a:solidFill>
                  <a:srgbClr val="FFFF00"/>
                </a:solidFill>
              </a:rPr>
              <a:t>dije, pues: Vosotros veis el mal en que estamos, que Jerusalén está desierta, y sus </a:t>
            </a:r>
            <a:r>
              <a:rPr lang="es-AR" sz="4000" b="1" dirty="0">
                <a:solidFill>
                  <a:srgbClr val="FFFF00"/>
                </a:solidFill>
              </a:rPr>
              <a:t>puertas consumidas por el fuego</a:t>
            </a:r>
            <a:r>
              <a:rPr lang="es-AR" sz="4000" dirty="0">
                <a:solidFill>
                  <a:srgbClr val="FFFF00"/>
                </a:solidFill>
              </a:rPr>
              <a:t>; venid, y </a:t>
            </a:r>
            <a:r>
              <a:rPr lang="es-AR" sz="4000" b="1" u="sng" dirty="0">
                <a:solidFill>
                  <a:srgbClr val="FFFF00"/>
                </a:solidFill>
              </a:rPr>
              <a:t>edifiquemos el muro de Jerusalén</a:t>
            </a:r>
            <a:r>
              <a:rPr lang="es-AR" sz="4000" dirty="0">
                <a:solidFill>
                  <a:srgbClr val="FFFF00"/>
                </a:solidFill>
              </a:rPr>
              <a:t>, y no estemos más en oprobio</a:t>
            </a:r>
            <a:r>
              <a:rPr lang="es-AR" sz="4000" dirty="0" smtClean="0">
                <a:solidFill>
                  <a:srgbClr val="FFFF00"/>
                </a:solidFill>
              </a:rPr>
              <a:t>.”</a:t>
            </a:r>
            <a:endParaRPr lang="es-A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9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76672"/>
            <a:ext cx="7315200" cy="1872208"/>
          </a:xfrm>
        </p:spPr>
        <p:txBody>
          <a:bodyPr>
            <a:normAutofit fontScale="90000"/>
          </a:bodyPr>
          <a:lstStyle/>
          <a:p>
            <a:r>
              <a:rPr lang="es-AR" b="1" cap="all" dirty="0"/>
              <a:t>¿Cómo reconstruir las Murallas y Puertas de nuestra vida?</a:t>
            </a:r>
            <a:br>
              <a:rPr lang="es-AR" b="1" cap="all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00808"/>
            <a:ext cx="8352928" cy="4968552"/>
          </a:xfrm>
        </p:spPr>
        <p:txBody>
          <a:bodyPr>
            <a:normAutofit/>
          </a:bodyPr>
          <a:lstStyle/>
          <a:p>
            <a:pPr lvl="0"/>
            <a:r>
              <a:rPr lang="es-AR" sz="2800" dirty="0" smtClean="0"/>
              <a:t>Nehemías </a:t>
            </a:r>
            <a:r>
              <a:rPr lang="es-AR" sz="2800" dirty="0"/>
              <a:t>relata la reconstrucción de las murallas de Jerusalén.</a:t>
            </a:r>
          </a:p>
          <a:p>
            <a:pPr lvl="0"/>
            <a:r>
              <a:rPr lang="es-AR" sz="2800" dirty="0"/>
              <a:t>Jerusalén </a:t>
            </a:r>
            <a:r>
              <a:rPr lang="es-AR" sz="2800" dirty="0" smtClean="0"/>
              <a:t> = Ciudad </a:t>
            </a:r>
            <a:r>
              <a:rPr lang="es-AR" sz="2800" dirty="0"/>
              <a:t>de Dios, donde él habita.</a:t>
            </a:r>
          </a:p>
          <a:p>
            <a:pPr lvl="0"/>
            <a:r>
              <a:rPr lang="es-AR" sz="2800" dirty="0"/>
              <a:t>El cristiano </a:t>
            </a:r>
            <a:r>
              <a:rPr lang="es-AR" sz="2800" dirty="0" smtClean="0"/>
              <a:t> = templo </a:t>
            </a:r>
            <a:r>
              <a:rPr lang="es-AR" sz="2800" dirty="0"/>
              <a:t>del Espíritu Santo, donde Dios habita</a:t>
            </a:r>
            <a:r>
              <a:rPr lang="es-AR" sz="2800" dirty="0" smtClean="0"/>
              <a:t>.</a:t>
            </a:r>
          </a:p>
          <a:p>
            <a:pPr marL="45720" lvl="0" indent="0">
              <a:buNone/>
            </a:pPr>
            <a:endParaRPr lang="es-AR" sz="2800" dirty="0"/>
          </a:p>
          <a:p>
            <a:pPr marL="45720" lvl="0" indent="0">
              <a:buNone/>
            </a:pPr>
            <a:r>
              <a:rPr lang="es-AR" sz="2800" dirty="0" smtClean="0"/>
              <a:t>Reconstrucción </a:t>
            </a:r>
            <a:r>
              <a:rPr lang="es-AR" sz="2800" dirty="0"/>
              <a:t>de las murallas es una imagen del </a:t>
            </a:r>
            <a:r>
              <a:rPr lang="es-AR" sz="2800" b="1" u="sng" dirty="0"/>
              <a:t>restablecimiento</a:t>
            </a:r>
            <a:r>
              <a:rPr lang="es-AR" sz="2800" dirty="0"/>
              <a:t> de la vida de un Varón Cristiano</a:t>
            </a:r>
            <a:r>
              <a:rPr lang="es-AR" sz="2800" dirty="0" smtClean="0"/>
              <a:t>.</a:t>
            </a:r>
          </a:p>
          <a:p>
            <a:pPr marL="45720" lvl="0" indent="0">
              <a:buNone/>
            </a:pPr>
            <a:endParaRPr lang="es-AR" sz="2800" dirty="0"/>
          </a:p>
          <a:p>
            <a:pPr marL="45720" lvl="0" indent="0">
              <a:buNone/>
            </a:pPr>
            <a:r>
              <a:rPr lang="es-AR" sz="2800" dirty="0" smtClean="0"/>
              <a:t>VOLVER A TENER UN PROPÓSITO</a:t>
            </a:r>
            <a:endParaRPr lang="es-AR" sz="28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46890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7920880" cy="1442129"/>
          </a:xfrm>
        </p:spPr>
        <p:txBody>
          <a:bodyPr>
            <a:normAutofit fontScale="90000"/>
          </a:bodyPr>
          <a:lstStyle/>
          <a:p>
            <a:r>
              <a:rPr lang="es-AR" b="1" cap="all" dirty="0"/>
              <a:t>1. IDENTIFICACION DEL PROBLEMA Y PREUCUPACION POR LOS </a:t>
            </a:r>
            <a:r>
              <a:rPr lang="es-AR" b="1" cap="all" dirty="0" smtClean="0"/>
              <a:t>MISMOS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8"/>
            <a:ext cx="8280920" cy="151216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s-AR" sz="3600" dirty="0">
                <a:solidFill>
                  <a:srgbClr val="FFFF00"/>
                </a:solidFill>
                <a:latin typeface="Baskerville Old Face" pitchFamily="18" charset="0"/>
              </a:rPr>
              <a:t>“Cuando oí estas palabras me senté y lloré, e hice duelo por algunos días, y ayuné y oré delante del Dios de los cielos.” </a:t>
            </a:r>
            <a:endParaRPr lang="es-AR" sz="3600" dirty="0" smtClean="0">
              <a:solidFill>
                <a:srgbClr val="FFFF00"/>
              </a:solidFill>
              <a:latin typeface="Baskerville Old Face" pitchFamily="18" charset="0"/>
            </a:endParaRPr>
          </a:p>
          <a:p>
            <a:pPr marL="45720" indent="0" algn="ctr">
              <a:buNone/>
            </a:pPr>
            <a:r>
              <a:rPr lang="es-AR" sz="3600" dirty="0" smtClean="0">
                <a:solidFill>
                  <a:srgbClr val="FFFF00"/>
                </a:solidFill>
                <a:latin typeface="Baskerville Old Face" pitchFamily="18" charset="0"/>
              </a:rPr>
              <a:t>Nehemías </a:t>
            </a:r>
            <a:r>
              <a:rPr lang="es-AR" sz="3600" dirty="0">
                <a:solidFill>
                  <a:srgbClr val="FFFF00"/>
                </a:solidFill>
                <a:latin typeface="Baskerville Old Face" pitchFamily="18" charset="0"/>
              </a:rPr>
              <a:t>4:1</a:t>
            </a:r>
          </a:p>
          <a:p>
            <a:pPr marL="45720" indent="0" algn="ctr">
              <a:buNone/>
            </a:pPr>
            <a:endParaRPr lang="es-AR" sz="3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AR" sz="2800" b="1" dirty="0"/>
              <a:t>Usted logrará reconstruir las murallas de su vida cuando haya llorado primero por las ruinas.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7234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2. Confesión (</a:t>
            </a:r>
            <a:r>
              <a:rPr lang="es-AR" b="1" cap="all" dirty="0" err="1" smtClean="0"/>
              <a:t>Neh</a:t>
            </a:r>
            <a:r>
              <a:rPr lang="es-AR" b="1" cap="all" dirty="0" smtClean="0"/>
              <a:t>. </a:t>
            </a:r>
            <a:r>
              <a:rPr lang="es-AR" b="1" cap="all" dirty="0" smtClean="0"/>
              <a:t>1:6)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r>
              <a:rPr lang="es-AR" sz="4000" dirty="0" smtClean="0">
                <a:solidFill>
                  <a:srgbClr val="FFFF00"/>
                </a:solidFill>
                <a:latin typeface="Baskerville Old Face" pitchFamily="18" charset="0"/>
              </a:rPr>
              <a:t>“</a:t>
            </a: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esté </a:t>
            </a:r>
            <a:r>
              <a:rPr lang="es-AR" sz="4000" i="1" dirty="0">
                <a:solidFill>
                  <a:srgbClr val="FFFF00"/>
                </a:solidFill>
                <a:latin typeface="Baskerville Old Face" pitchFamily="18" charset="0"/>
              </a:rPr>
              <a:t>ahora atento tu oído y abiertos tus ojos para oír la oración de tu siervo, que hago ahora delante de ti día y noche, por los hijos de Israel tus siervos; y </a:t>
            </a:r>
            <a:r>
              <a:rPr lang="es-AR" sz="4000" b="1" i="1" u="sng" dirty="0">
                <a:solidFill>
                  <a:srgbClr val="FFFF00"/>
                </a:solidFill>
                <a:latin typeface="Baskerville Old Face" pitchFamily="18" charset="0"/>
              </a:rPr>
              <a:t>confieso los pecados</a:t>
            </a:r>
            <a:r>
              <a:rPr lang="es-AR" sz="4000" i="1" dirty="0">
                <a:solidFill>
                  <a:srgbClr val="FFFF00"/>
                </a:solidFill>
                <a:latin typeface="Baskerville Old Face" pitchFamily="18" charset="0"/>
              </a:rPr>
              <a:t> de los hijos de Israel que hemos cometido contra ti; sí, yo y la casa de mi padre hemos pecado. </a:t>
            </a: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74244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pPr marL="45720" indent="0">
              <a:buNone/>
            </a:pPr>
            <a:endParaRPr lang="es-AR" sz="4000" dirty="0" smtClean="0"/>
          </a:p>
          <a:p>
            <a:r>
              <a:rPr lang="es-AR" sz="4000" dirty="0" smtClean="0"/>
              <a:t>SE </a:t>
            </a:r>
            <a:r>
              <a:rPr lang="es-AR" sz="4000" dirty="0"/>
              <a:t>PREOCUPÓ, </a:t>
            </a:r>
            <a:endParaRPr lang="es-AR" sz="4000" dirty="0" smtClean="0"/>
          </a:p>
          <a:p>
            <a:r>
              <a:rPr lang="es-AR" sz="4000" dirty="0" smtClean="0"/>
              <a:t>CONFESÓ </a:t>
            </a:r>
            <a:endParaRPr lang="es-AR" sz="4000" dirty="0"/>
          </a:p>
          <a:p>
            <a:pPr marL="45720" indent="0">
              <a:buNone/>
            </a:pPr>
            <a:r>
              <a:rPr lang="es-AR" sz="4000" dirty="0" smtClean="0"/>
              <a:t>Y entones -&gt;  </a:t>
            </a:r>
            <a:r>
              <a:rPr lang="es-AR" sz="4000" dirty="0"/>
              <a:t>SE ENTREGÓ DE LLENO AL PROYECTO y Ora para que Dios empiece a Obrar (en el corazón del Rey):</a:t>
            </a:r>
          </a:p>
          <a:p>
            <a:pPr marL="45720" indent="0">
              <a:buNone/>
            </a:pPr>
            <a:endParaRPr lang="es-AR" sz="4000" i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323528" y="404664"/>
            <a:ext cx="7315200" cy="1154097"/>
          </a:xfrm>
        </p:spPr>
        <p:txBody>
          <a:bodyPr/>
          <a:lstStyle/>
          <a:p>
            <a:r>
              <a:rPr lang="es-AR" dirty="0" smtClean="0"/>
              <a:t>Nehemías: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1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3. Compromiso y entrega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“Te </a:t>
            </a:r>
            <a:r>
              <a:rPr lang="es-AR" sz="4000" i="1" dirty="0">
                <a:solidFill>
                  <a:srgbClr val="FFFF00"/>
                </a:solidFill>
                <a:latin typeface="Baskerville Old Face" pitchFamily="18" charset="0"/>
              </a:rPr>
              <a:t>ruego, oh Jehová, esté ahora atento tu oído a la oración de tu siervo, y a la oración de tus siervos, quienes desean reverenciar tu nombre; </a:t>
            </a:r>
            <a:r>
              <a:rPr lang="es-AR" sz="4000" b="1" i="1" u="sng" dirty="0">
                <a:solidFill>
                  <a:srgbClr val="FFFF00"/>
                </a:solidFill>
                <a:latin typeface="Baskerville Old Face" pitchFamily="18" charset="0"/>
              </a:rPr>
              <a:t>concede ahora buen éxito a tu siervo</a:t>
            </a:r>
            <a:r>
              <a:rPr lang="es-AR" sz="4000" i="1" dirty="0">
                <a:solidFill>
                  <a:srgbClr val="FFFF00"/>
                </a:solidFill>
                <a:latin typeface="Baskerville Old Face" pitchFamily="18" charset="0"/>
              </a:rPr>
              <a:t>, y dale gracia delante de aquel varón. Porque yo servía de copero al rey</a:t>
            </a: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.” </a:t>
            </a:r>
            <a:b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s-AR" sz="4000" i="1" dirty="0" err="1" smtClean="0">
                <a:solidFill>
                  <a:srgbClr val="FFFF00"/>
                </a:solidFill>
                <a:latin typeface="Baskerville Old Face" pitchFamily="18" charset="0"/>
              </a:rPr>
              <a:t>Nehemias</a:t>
            </a:r>
            <a:r>
              <a:rPr lang="es-AR" sz="4000" i="1" dirty="0" smtClean="0">
                <a:solidFill>
                  <a:srgbClr val="FFFF00"/>
                </a:solidFill>
                <a:latin typeface="Baskerville Old Face" pitchFamily="18" charset="0"/>
              </a:rPr>
              <a:t> 1:11</a:t>
            </a:r>
            <a:endParaRPr lang="es-AR" sz="4000" i="1" dirty="0">
              <a:solidFill>
                <a:srgbClr val="FFFF00"/>
              </a:solidFill>
              <a:latin typeface="Baskerville Old Face" pitchFamily="18" charset="0"/>
            </a:endParaRPr>
          </a:p>
          <a:p>
            <a:pPr marL="45720" indent="0">
              <a:buNone/>
            </a:pPr>
            <a:endParaRPr lang="es-AR" sz="4000" i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8718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3. Compromiso y entrega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s-AR" sz="4000" b="1" dirty="0"/>
              <a:t>le pedimos a Dios que actúe a nuestro </a:t>
            </a:r>
            <a:r>
              <a:rPr lang="es-AR" sz="4000" b="1" dirty="0" smtClean="0"/>
              <a:t>favor:</a:t>
            </a:r>
            <a:r>
              <a:rPr lang="es-AR" sz="4000" dirty="0"/>
              <a:t> </a:t>
            </a:r>
            <a:endParaRPr lang="es-AR" sz="4000" dirty="0" smtClean="0"/>
          </a:p>
          <a:p>
            <a:pPr marL="45720" indent="0">
              <a:buNone/>
            </a:pPr>
            <a:endParaRPr lang="es-AR" sz="4000" dirty="0" smtClean="0"/>
          </a:p>
          <a:p>
            <a:pPr marL="45720" indent="0">
              <a:buNone/>
            </a:pPr>
            <a:r>
              <a:rPr lang="es-AR" sz="4000" dirty="0" smtClean="0"/>
              <a:t>Siempre </a:t>
            </a:r>
            <a:r>
              <a:rPr lang="es-AR" sz="4000" b="1" dirty="0"/>
              <a:t>hay factores sobre los cuales </a:t>
            </a:r>
            <a:r>
              <a:rPr lang="es-AR" sz="4000" b="1" u="sng" dirty="0"/>
              <a:t>no tenemos control</a:t>
            </a:r>
            <a:r>
              <a:rPr lang="es-AR" sz="4000" u="sng" dirty="0"/>
              <a:t> </a:t>
            </a:r>
            <a:r>
              <a:rPr lang="es-AR" sz="4000" dirty="0"/>
              <a:t>y Dios tiene que ocuparse de ellos.</a:t>
            </a:r>
          </a:p>
          <a:p>
            <a:pPr marL="45720" indent="0">
              <a:buNone/>
            </a:pPr>
            <a:endParaRPr lang="es-AR" sz="4000" i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6809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7"/>
            <a:ext cx="7920880" cy="864096"/>
          </a:xfrm>
        </p:spPr>
        <p:txBody>
          <a:bodyPr>
            <a:normAutofit/>
          </a:bodyPr>
          <a:lstStyle/>
          <a:p>
            <a:r>
              <a:rPr lang="es-AR" b="1" cap="all" dirty="0" smtClean="0"/>
              <a:t>4. El valor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896544"/>
          </a:xfrm>
        </p:spPr>
        <p:txBody>
          <a:bodyPr>
            <a:noAutofit/>
          </a:bodyPr>
          <a:lstStyle/>
          <a:p>
            <a:r>
              <a:rPr lang="es-AR" sz="3600" i="1" baseline="30000" dirty="0">
                <a:solidFill>
                  <a:srgbClr val="FFFF00"/>
                </a:solidFill>
              </a:rPr>
              <a:t>9 </a:t>
            </a:r>
            <a:r>
              <a:rPr lang="es-AR" sz="3600" i="1" dirty="0">
                <a:solidFill>
                  <a:srgbClr val="FFFF00"/>
                </a:solidFill>
              </a:rPr>
              <a:t>Vine luego a los gobernadores del otro lado del río, y les di las cartas del rey. Y el rey envió conmigo capitanes del ejército y gente de a caballo. </a:t>
            </a:r>
          </a:p>
          <a:p>
            <a:r>
              <a:rPr lang="es-AR" sz="3600" i="1" baseline="30000" dirty="0">
                <a:solidFill>
                  <a:srgbClr val="FFFF00"/>
                </a:solidFill>
              </a:rPr>
              <a:t>10 </a:t>
            </a:r>
            <a:r>
              <a:rPr lang="es-AR" sz="3600" i="1" dirty="0">
                <a:solidFill>
                  <a:srgbClr val="FFFF00"/>
                </a:solidFill>
              </a:rPr>
              <a:t>Pero oyéndolo </a:t>
            </a:r>
            <a:r>
              <a:rPr lang="es-AR" sz="3600" i="1" dirty="0" err="1">
                <a:solidFill>
                  <a:srgbClr val="FFFF00"/>
                </a:solidFill>
              </a:rPr>
              <a:t>Sanbalat</a:t>
            </a:r>
            <a:r>
              <a:rPr lang="es-AR" sz="3600" i="1" dirty="0">
                <a:solidFill>
                  <a:srgbClr val="FFFF00"/>
                </a:solidFill>
              </a:rPr>
              <a:t> </a:t>
            </a:r>
            <a:r>
              <a:rPr lang="es-AR" sz="3600" i="1" dirty="0" err="1">
                <a:solidFill>
                  <a:srgbClr val="FFFF00"/>
                </a:solidFill>
              </a:rPr>
              <a:t>horonita</a:t>
            </a:r>
            <a:r>
              <a:rPr lang="es-AR" sz="3600" i="1" dirty="0">
                <a:solidFill>
                  <a:srgbClr val="FFFF00"/>
                </a:solidFill>
              </a:rPr>
              <a:t> y Tobías el siervo amonita, les disgustó en extremo que viniese alguno para procurar el bien de los hijos de Israel</a:t>
            </a:r>
            <a:r>
              <a:rPr lang="es-AR" sz="3600" i="1" dirty="0" smtClean="0">
                <a:solidFill>
                  <a:srgbClr val="FFFF00"/>
                </a:solidFill>
              </a:rPr>
              <a:t>.</a:t>
            </a:r>
          </a:p>
          <a:p>
            <a:pPr marL="45720" indent="0">
              <a:buNone/>
            </a:pPr>
            <a:r>
              <a:rPr lang="es-AR" sz="3600" i="1" dirty="0" smtClean="0">
                <a:solidFill>
                  <a:srgbClr val="FFFF00"/>
                </a:solidFill>
              </a:rPr>
              <a:t>Nehemías 2:9 </a:t>
            </a:r>
            <a:endParaRPr lang="es-AR" sz="3600" i="1" dirty="0">
              <a:solidFill>
                <a:srgbClr val="FFFF00"/>
              </a:solidFill>
            </a:endParaRPr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39552" y="4797152"/>
            <a:ext cx="8280920" cy="1512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632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</TotalTime>
  <Words>604</Words>
  <Application>Microsoft Office PowerPoint</Application>
  <PresentationFormat>Presentación en pantalla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Perspectiva</vt:lpstr>
      <vt:lpstr>Reconstruyendo Varones para Cristo</vt:lpstr>
      <vt:lpstr>Nehemías 2:17 </vt:lpstr>
      <vt:lpstr>¿Cómo reconstruir las Murallas y Puertas de nuestra vida? </vt:lpstr>
      <vt:lpstr>1. IDENTIFICACION DEL PROBLEMA Y PREUCUPACION POR LOS MISMOS</vt:lpstr>
      <vt:lpstr>2. Confesión (Neh. 1:6)</vt:lpstr>
      <vt:lpstr>Nehemías:</vt:lpstr>
      <vt:lpstr>3. Compromiso y entrega</vt:lpstr>
      <vt:lpstr>3. Compromiso y entrega</vt:lpstr>
      <vt:lpstr>4. El valor</vt:lpstr>
      <vt:lpstr>4. El valor</vt:lpstr>
      <vt:lpstr>4. El valor</vt:lpstr>
      <vt:lpstr>5. Cautela (i)</vt:lpstr>
      <vt:lpstr>5. Cautela (iI)</vt:lpstr>
      <vt:lpstr>La reconstrucción no es solo las paredes…. También las puertas</vt:lpstr>
      <vt:lpstr>La reconstrucción no es solo las paredes…. También las puertas</vt:lpstr>
      <vt:lpstr>Llamado a la reconstrucción…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Reconstruyendo Varones para Cristo</dc:title>
  <dc:creator>Adrian</dc:creator>
  <cp:lastModifiedBy>Adrian</cp:lastModifiedBy>
  <cp:revision>6</cp:revision>
  <dcterms:created xsi:type="dcterms:W3CDTF">2012-07-07T16:20:01Z</dcterms:created>
  <dcterms:modified xsi:type="dcterms:W3CDTF">2012-07-07T17:58:13Z</dcterms:modified>
</cp:coreProperties>
</file>