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
  </p:notesMasterIdLst>
  <p:sldIdLst>
    <p:sldId id="257" r:id="rId2"/>
    <p:sldId id="256" r:id="rId3"/>
    <p:sldId id="258" r:id="rId4"/>
    <p:sldId id="259" r:id="rId5"/>
    <p:sldId id="260" r:id="rId6"/>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667" autoAdjust="0"/>
  </p:normalViewPr>
  <p:slideViewPr>
    <p:cSldViewPr>
      <p:cViewPr varScale="1">
        <p:scale>
          <a:sx n="47" d="100"/>
          <a:sy n="47" d="100"/>
        </p:scale>
        <p:origin x="-147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B2A2BA-F2B0-4901-938F-08E9289B58F2}" type="datetimeFigureOut">
              <a:rPr lang="es-AR" smtClean="0"/>
              <a:t>28/07/2013</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2ADE8A-02A2-419C-A571-7F4966EC6614}" type="slidenum">
              <a:rPr lang="es-AR" smtClean="0"/>
              <a:t>‹Nº›</a:t>
            </a:fld>
            <a:endParaRPr lang="es-AR"/>
          </a:p>
        </p:txBody>
      </p:sp>
    </p:spTree>
    <p:extLst>
      <p:ext uri="{BB962C8B-B14F-4D97-AF65-F5344CB8AC3E}">
        <p14:creationId xmlns:p14="http://schemas.microsoft.com/office/powerpoint/2010/main" val="176231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sz="1200" kern="1200" dirty="0" smtClean="0">
                <a:solidFill>
                  <a:schemeClr val="tx1"/>
                </a:solidFill>
                <a:effectLst/>
                <a:latin typeface="+mn-lt"/>
                <a:ea typeface="+mn-ea"/>
                <a:cs typeface="+mn-cs"/>
              </a:rPr>
              <a:t>Notarás que las cuatro listas tienen cada uno tres grupos de cuatro, con los mismos nombres en cada grupo. El mismo nombre encabeza cada grupo, pero hay variación en cada grupo. Judas, hermano de Jacobo, también es llamado Tadeo, y este es el discípulo mencionado en Juan 14:22. En los tiempos del Nuevo Testamento era muy común que una persona tuviera dos nombres.</a:t>
            </a:r>
            <a:endParaRPr lang="es-AR" sz="1200" kern="1200" dirty="0" smtClean="0">
              <a:solidFill>
                <a:schemeClr val="tx1"/>
              </a:solidFill>
              <a:effectLst/>
              <a:latin typeface="+mn-lt"/>
              <a:ea typeface="+mn-ea"/>
              <a:cs typeface="+mn-cs"/>
            </a:endParaRPr>
          </a:p>
          <a:p>
            <a:r>
              <a:rPr lang="es-MX" sz="1200" kern="1200" dirty="0" smtClean="0">
                <a:solidFill>
                  <a:schemeClr val="tx1"/>
                </a:solidFill>
                <a:effectLst/>
                <a:latin typeface="+mn-lt"/>
                <a:ea typeface="+mn-ea"/>
                <a:cs typeface="+mn-cs"/>
              </a:rPr>
              <a:t>¿Quiénes eran estos hombres, estos escogidos? ¿Eran hombres de mucha fama? ¿Eran hombres de mucho poder y buena posición? ¿Eran ellos los brillantes gigantes intelectuales de su día? ¿Estaban entre los sabios y los poderosos y los ricos? ¿Quiénes eran?</a:t>
            </a:r>
            <a:endParaRPr lang="es-AR" sz="1200" kern="1200" smtClean="0">
              <a:solidFill>
                <a:schemeClr val="tx1"/>
              </a:solidFill>
              <a:effectLst/>
              <a:latin typeface="+mn-lt"/>
              <a:ea typeface="+mn-ea"/>
              <a:cs typeface="+mn-cs"/>
            </a:endParaRPr>
          </a:p>
          <a:p>
            <a:endParaRPr lang="es-AR"/>
          </a:p>
        </p:txBody>
      </p:sp>
      <p:sp>
        <p:nvSpPr>
          <p:cNvPr id="4" name="3 Marcador de número de diapositiva"/>
          <p:cNvSpPr>
            <a:spLocks noGrp="1"/>
          </p:cNvSpPr>
          <p:nvPr>
            <p:ph type="sldNum" sz="quarter" idx="10"/>
          </p:nvPr>
        </p:nvSpPr>
        <p:spPr/>
        <p:txBody>
          <a:bodyPr/>
          <a:lstStyle/>
          <a:p>
            <a:fld id="{692ADE8A-02A2-419C-A571-7F4966EC6614}" type="slidenum">
              <a:rPr lang="es-AR" smtClean="0"/>
              <a:t>2</a:t>
            </a:fld>
            <a:endParaRPr lang="es-AR"/>
          </a:p>
        </p:txBody>
      </p:sp>
    </p:spTree>
    <p:extLst>
      <p:ext uri="{BB962C8B-B14F-4D97-AF65-F5344CB8AC3E}">
        <p14:creationId xmlns:p14="http://schemas.microsoft.com/office/powerpoint/2010/main" val="1610880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Ellos nunca recibieron alguna educación formal. A los ojos del mundo eran nadie. Eran sólo un grupo de galileos comunes, sin educación y desconocidos</a:t>
            </a:r>
            <a:endParaRPr lang="es-AR" sz="1200" kern="1200" dirty="0" smtClean="0">
              <a:solidFill>
                <a:schemeClr val="tx1"/>
              </a:solidFill>
              <a:effectLst/>
              <a:latin typeface="+mn-lt"/>
              <a:ea typeface="+mn-ea"/>
              <a:cs typeface="+mn-cs"/>
            </a:endParaRPr>
          </a:p>
          <a:p>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¿Qué nos enseñan 1 Corintios 1:26-31 y Santiago 2:5 sobre la clase de gente que Dios ha escogido para Sí Mismo? (Mateo ciertamente habría dicho “AMÉN” a 1 Corintios 1:28, porque pocas personas eran tan despreciadas como los publicanos [recaudadores de impuestos]). Si Dios hubiese escogido sólo a los ricos y sabios y poderosos, ¿dónde estaríamos la mayoría de nosotros? Si Dios hubiese escogido sólo a la nación más grande y poderosa, ¿dónde habría quedado la nación de Israel (ver Deuteronomio 7:6-8)? Si Dios puede tomar a gente común y corriente y hacer de ellos mujeres y hombres grandes y piadosos, ¿no nos da eso a </a:t>
            </a:r>
            <a:r>
              <a:rPr lang="es-MX" sz="1200" b="1" kern="1200" dirty="0" smtClean="0">
                <a:solidFill>
                  <a:schemeClr val="tx1"/>
                </a:solidFill>
                <a:effectLst/>
                <a:latin typeface="+mn-lt"/>
                <a:ea typeface="+mn-ea"/>
                <a:cs typeface="+mn-cs"/>
              </a:rPr>
              <a:t>nosotros</a:t>
            </a:r>
            <a:r>
              <a:rPr lang="es-MX" sz="1200" kern="1200" dirty="0" smtClean="0">
                <a:solidFill>
                  <a:schemeClr val="tx1"/>
                </a:solidFill>
                <a:effectLst/>
                <a:latin typeface="+mn-lt"/>
                <a:ea typeface="+mn-ea"/>
                <a:cs typeface="+mn-cs"/>
              </a:rPr>
              <a:t> mucho ánimo y esperanza?</a:t>
            </a:r>
            <a:endParaRPr lang="es-AR" sz="1200" kern="1200" dirty="0" smtClean="0">
              <a:solidFill>
                <a:schemeClr val="tx1"/>
              </a:solidFill>
              <a:effectLst/>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692ADE8A-02A2-419C-A571-7F4966EC6614}" type="slidenum">
              <a:rPr lang="es-AR" smtClean="0"/>
              <a:t>3</a:t>
            </a:fld>
            <a:endParaRPr lang="es-AR"/>
          </a:p>
        </p:txBody>
      </p:sp>
    </p:spTree>
    <p:extLst>
      <p:ext uri="{BB962C8B-B14F-4D97-AF65-F5344CB8AC3E}">
        <p14:creationId xmlns:p14="http://schemas.microsoft.com/office/powerpoint/2010/main" val="846424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sz="1200" kern="1200" dirty="0" smtClean="0">
                <a:solidFill>
                  <a:schemeClr val="tx1"/>
                </a:solidFill>
                <a:effectLst/>
                <a:latin typeface="+mn-lt"/>
                <a:ea typeface="+mn-ea"/>
                <a:cs typeface="+mn-cs"/>
              </a:rPr>
              <a:t>Los doce hombres escogidos por el Señor fueron llamados por dos nombres diferentes. En Mateo 10:1 ellos son llamados los “doce ___________________”; en Mateo 10:2 ellos son llamados los “doce ____________________” (comparar Lucas 6:13).</a:t>
            </a:r>
          </a:p>
          <a:p>
            <a:endParaRPr lang="es-AR" sz="1200" kern="1200" dirty="0" smtClean="0">
              <a:solidFill>
                <a:schemeClr val="tx1"/>
              </a:solidFill>
              <a:effectLst/>
              <a:latin typeface="+mn-lt"/>
              <a:ea typeface="+mn-ea"/>
              <a:cs typeface="+mn-cs"/>
            </a:endParaRPr>
          </a:p>
          <a:p>
            <a:r>
              <a:rPr lang="es-MX" sz="1200" kern="1200" dirty="0" smtClean="0">
                <a:solidFill>
                  <a:schemeClr val="tx1"/>
                </a:solidFill>
                <a:effectLst/>
                <a:latin typeface="+mn-lt"/>
                <a:ea typeface="+mn-ea"/>
                <a:cs typeface="+mn-cs"/>
              </a:rPr>
              <a:t>La palabra “DISCÍPULO” significa “alguien que aprende, un pupilo, un estudiante, un aprendiz, alguien que es enseñado por un profesor”. Es cierto que los discípulos eran “hombres ignorantes y sin educación” (ellos no tuvieron una educación formal), pero también es cierto que ellos fueron los hombres mejor educados del mundo, porque “ellos habían estado ______ __________” (Hechos 4:13) y no hay mejor Maestro que ÉL.</a:t>
            </a:r>
          </a:p>
          <a:p>
            <a:endParaRPr lang="es-AR" sz="1200" kern="1200" dirty="0" smtClean="0">
              <a:solidFill>
                <a:schemeClr val="tx1"/>
              </a:solidFill>
              <a:effectLst/>
              <a:latin typeface="+mn-lt"/>
              <a:ea typeface="+mn-ea"/>
              <a:cs typeface="+mn-cs"/>
            </a:endParaRPr>
          </a:p>
          <a:p>
            <a:r>
              <a:rPr lang="es-MX" sz="1200" kern="1200" dirty="0" smtClean="0">
                <a:solidFill>
                  <a:schemeClr val="tx1"/>
                </a:solidFill>
                <a:effectLst/>
                <a:latin typeface="+mn-lt"/>
                <a:ea typeface="+mn-ea"/>
                <a:cs typeface="+mn-cs"/>
              </a:rPr>
              <a:t>La palabra “APÓSTOL” significa “uno que es enviado, alguien que sale en una misión especial”. En Mateo capítulo 10 los doce apóstoles (v.2) </a:t>
            </a:r>
            <a:r>
              <a:rPr lang="es-MX" sz="1200" b="1" kern="1200" dirty="0" smtClean="0">
                <a:solidFill>
                  <a:schemeClr val="tx1"/>
                </a:solidFill>
                <a:effectLst/>
                <a:latin typeface="+mn-lt"/>
                <a:ea typeface="+mn-ea"/>
                <a:cs typeface="+mn-cs"/>
              </a:rPr>
              <a:t>son enviados</a:t>
            </a:r>
            <a:r>
              <a:rPr lang="es-MX" sz="1200" kern="1200" dirty="0" smtClean="0">
                <a:solidFill>
                  <a:schemeClr val="tx1"/>
                </a:solidFill>
                <a:effectLst/>
                <a:latin typeface="+mn-lt"/>
                <a:ea typeface="+mn-ea"/>
                <a:cs typeface="+mn-cs"/>
              </a:rPr>
              <a:t> en una misión especial a las ovejas perdidas de la casa de Israel (versículos 5-6).</a:t>
            </a:r>
            <a:endParaRPr lang="es-AR" sz="1200" kern="1200" dirty="0" smtClean="0">
              <a:solidFill>
                <a:schemeClr val="tx1"/>
              </a:solidFill>
              <a:effectLst/>
              <a:latin typeface="+mn-lt"/>
              <a:ea typeface="+mn-ea"/>
              <a:cs typeface="+mn-cs"/>
            </a:endParaRPr>
          </a:p>
          <a:p>
            <a:r>
              <a:rPr lang="es-MX" sz="1200" kern="1200" dirty="0" smtClean="0">
                <a:solidFill>
                  <a:schemeClr val="tx1"/>
                </a:solidFill>
                <a:effectLst/>
                <a:latin typeface="+mn-lt"/>
                <a:ea typeface="+mn-ea"/>
                <a:cs typeface="+mn-cs"/>
              </a:rPr>
              <a:t>En Marcos 3:14 descubrimos por qué el Señor designó y escogió a Sus doce hombres:</a:t>
            </a:r>
            <a:endParaRPr lang="es-AR" sz="1200" kern="1200" dirty="0" smtClean="0">
              <a:solidFill>
                <a:schemeClr val="tx1"/>
              </a:solidFill>
              <a:effectLst/>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692ADE8A-02A2-419C-A571-7F4966EC6614}" type="slidenum">
              <a:rPr lang="es-AR" smtClean="0"/>
              <a:t>5</a:t>
            </a:fld>
            <a:endParaRPr lang="es-AR"/>
          </a:p>
        </p:txBody>
      </p:sp>
    </p:spTree>
    <p:extLst>
      <p:ext uri="{BB962C8B-B14F-4D97-AF65-F5344CB8AC3E}">
        <p14:creationId xmlns:p14="http://schemas.microsoft.com/office/powerpoint/2010/main" val="2169124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C1B769AA-7F40-4106-AF4B-1BB7BD6F76C1}" type="datetimeFigureOut">
              <a:rPr lang="es-AR" smtClean="0"/>
              <a:t>28/07/2013</a:t>
            </a:fld>
            <a:endParaRPr lang="es-AR"/>
          </a:p>
        </p:txBody>
      </p:sp>
      <p:sp>
        <p:nvSpPr>
          <p:cNvPr id="8" name="Slide Number Placeholder 7"/>
          <p:cNvSpPr>
            <a:spLocks noGrp="1"/>
          </p:cNvSpPr>
          <p:nvPr>
            <p:ph type="sldNum" sz="quarter" idx="11"/>
          </p:nvPr>
        </p:nvSpPr>
        <p:spPr/>
        <p:txBody>
          <a:bodyPr/>
          <a:lstStyle/>
          <a:p>
            <a:fld id="{AD6081B4-EADC-4BCD-BCFB-588CE9C7081F}" type="slidenum">
              <a:rPr lang="es-AR" smtClean="0"/>
              <a:t>‹Nº›</a:t>
            </a:fld>
            <a:endParaRPr lang="es-AR"/>
          </a:p>
        </p:txBody>
      </p:sp>
      <p:sp>
        <p:nvSpPr>
          <p:cNvPr id="9" name="Footer Placeholder 8"/>
          <p:cNvSpPr>
            <a:spLocks noGrp="1"/>
          </p:cNvSpPr>
          <p:nvPr>
            <p:ph type="ftr" sz="quarter" idx="12"/>
          </p:nvPr>
        </p:nvSpPr>
        <p:spPr/>
        <p:txBody>
          <a:bodyPr/>
          <a:lstStyle/>
          <a:p>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1B769AA-7F40-4106-AF4B-1BB7BD6F76C1}" type="datetimeFigureOut">
              <a:rPr lang="es-AR" smtClean="0"/>
              <a:t>28/07/2013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D6081B4-EADC-4BCD-BCFB-588CE9C7081F}"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1B769AA-7F40-4106-AF4B-1BB7BD6F76C1}" type="datetimeFigureOut">
              <a:rPr lang="es-AR" smtClean="0"/>
              <a:t>28/07/2013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D6081B4-EADC-4BCD-BCFB-588CE9C7081F}"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1B769AA-7F40-4106-AF4B-1BB7BD6F76C1}" type="datetimeFigureOut">
              <a:rPr lang="es-AR" smtClean="0"/>
              <a:t>28/07/2013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D6081B4-EADC-4BCD-BCFB-588CE9C7081F}"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1B769AA-7F40-4106-AF4B-1BB7BD6F76C1}" type="datetimeFigureOut">
              <a:rPr lang="es-AR" smtClean="0"/>
              <a:t>28/07/2013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D6081B4-EADC-4BCD-BCFB-588CE9C7081F}" type="slidenum">
              <a:rPr lang="es-AR" smtClean="0"/>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1B769AA-7F40-4106-AF4B-1BB7BD6F76C1}" type="datetimeFigureOut">
              <a:rPr lang="es-AR" smtClean="0"/>
              <a:t>28/07/2013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D6081B4-EADC-4BCD-BCFB-588CE9C7081F}" type="slidenum">
              <a:rPr lang="es-AR" smtClean="0"/>
              <a:t>‹Nº›</a:t>
            </a:fld>
            <a:endParaRPr lang="es-AR"/>
          </a:p>
        </p:txBody>
      </p:sp>
      <p:sp>
        <p:nvSpPr>
          <p:cNvPr id="9" name="Title 8"/>
          <p:cNvSpPr>
            <a:spLocks noGrp="1"/>
          </p:cNvSpPr>
          <p:nvPr>
            <p:ph type="title"/>
          </p:nvPr>
        </p:nvSpPr>
        <p:spPr>
          <a:xfrm>
            <a:off x="914400" y="1544715"/>
            <a:ext cx="7315200" cy="1154097"/>
          </a:xfrm>
        </p:spPr>
        <p:txBody>
          <a:bodyPr/>
          <a:lstStyle/>
          <a:p>
            <a:r>
              <a:rPr lang="es-ES" smtClean="0"/>
              <a:t>Haga clic para modificar el estilo de título del patrón</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C1B769AA-7F40-4106-AF4B-1BB7BD6F76C1}" type="datetimeFigureOut">
              <a:rPr lang="es-AR" smtClean="0"/>
              <a:t>28/07/2013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AD6081B4-EADC-4BCD-BCFB-588CE9C7081F}" type="slidenum">
              <a:rPr lang="es-AR" smtClean="0"/>
              <a:t>‹Nº›</a:t>
            </a:fld>
            <a:endParaRPr lang="es-AR"/>
          </a:p>
        </p:txBody>
      </p:sp>
      <p:sp>
        <p:nvSpPr>
          <p:cNvPr id="10" name="Title 9"/>
          <p:cNvSpPr>
            <a:spLocks noGrp="1"/>
          </p:cNvSpPr>
          <p:nvPr>
            <p:ph type="title"/>
          </p:nvPr>
        </p:nvSpPr>
        <p:spPr>
          <a:xfrm>
            <a:off x="914400" y="1544715"/>
            <a:ext cx="7315200" cy="1154097"/>
          </a:xfrm>
        </p:spPr>
        <p:txBody>
          <a:bodyPr/>
          <a:lstStyle/>
          <a:p>
            <a:r>
              <a:rPr lang="es-ES" smtClean="0"/>
              <a:t>Haga clic para modificar el estilo de título del patrón</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C1B769AA-7F40-4106-AF4B-1BB7BD6F76C1}" type="datetimeFigureOut">
              <a:rPr lang="es-AR" smtClean="0"/>
              <a:t>28/07/2013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AD6081B4-EADC-4BCD-BCFB-588CE9C7081F}"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769AA-7F40-4106-AF4B-1BB7BD6F76C1}" type="datetimeFigureOut">
              <a:rPr lang="es-AR" smtClean="0"/>
              <a:t>28/07/2013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AD6081B4-EADC-4BCD-BCFB-588CE9C7081F}"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1B769AA-7F40-4106-AF4B-1BB7BD6F76C1}" type="datetimeFigureOut">
              <a:rPr lang="es-AR" smtClean="0"/>
              <a:t>28/07/2013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D6081B4-EADC-4BCD-BCFB-588CE9C7081F}" type="slidenum">
              <a:rPr lang="es-AR" smtClean="0"/>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1B769AA-7F40-4106-AF4B-1BB7BD6F76C1}" type="datetimeFigureOut">
              <a:rPr lang="es-AR" smtClean="0"/>
              <a:t>28/07/2013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D6081B4-EADC-4BCD-BCFB-588CE9C7081F}" type="slidenum">
              <a:rPr lang="es-AR" smtClean="0"/>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C1B769AA-7F40-4106-AF4B-1BB7BD6F76C1}" type="datetimeFigureOut">
              <a:rPr lang="es-AR" smtClean="0"/>
              <a:t>28/07/2013</a:t>
            </a:fld>
            <a:endParaRPr lang="es-AR"/>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AD6081B4-EADC-4BCD-BCFB-588CE9C7081F}" type="slidenum">
              <a:rPr lang="es-AR" smtClean="0"/>
              <a:t>‹Nº›</a:t>
            </a:fld>
            <a:endParaRPr lang="es-AR"/>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s-AR"/>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sz="3600" dirty="0" smtClean="0"/>
              <a:t>LA VIDA DE JESUS</a:t>
            </a:r>
            <a:r>
              <a:rPr lang="es-AR" dirty="0" smtClean="0"/>
              <a:t/>
            </a:r>
            <a:br>
              <a:rPr lang="es-AR" dirty="0" smtClean="0"/>
            </a:br>
            <a:r>
              <a:rPr lang="es-AR" dirty="0" smtClean="0"/>
              <a:t>Los discípulos de Cristo</a:t>
            </a:r>
            <a:endParaRPr lang="es-AR" dirty="0"/>
          </a:p>
        </p:txBody>
      </p:sp>
      <p:sp>
        <p:nvSpPr>
          <p:cNvPr id="3" name="2 Subtítulo"/>
          <p:cNvSpPr>
            <a:spLocks noGrp="1"/>
          </p:cNvSpPr>
          <p:nvPr>
            <p:ph type="subTitle" idx="1"/>
          </p:nvPr>
        </p:nvSpPr>
        <p:spPr/>
        <p:txBody>
          <a:bodyPr/>
          <a:lstStyle/>
          <a:p>
            <a:r>
              <a:rPr lang="es-AR" dirty="0" smtClean="0"/>
              <a:t>Escuela Dominical – Manantial de Vida</a:t>
            </a:r>
            <a:endParaRPr lang="es-AR" dirty="0"/>
          </a:p>
        </p:txBody>
      </p:sp>
    </p:spTree>
    <p:extLst>
      <p:ext uri="{BB962C8B-B14F-4D97-AF65-F5344CB8AC3E}">
        <p14:creationId xmlns:p14="http://schemas.microsoft.com/office/powerpoint/2010/main" val="2110758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8 Marcador de contenido"/>
          <p:cNvGraphicFramePr>
            <a:graphicFrameLocks noGrp="1"/>
          </p:cNvGraphicFramePr>
          <p:nvPr>
            <p:ph sz="half" idx="4294967295"/>
            <p:extLst>
              <p:ext uri="{D42A27DB-BD31-4B8C-83A1-F6EECF244321}">
                <p14:modId xmlns:p14="http://schemas.microsoft.com/office/powerpoint/2010/main" val="68260595"/>
              </p:ext>
            </p:extLst>
          </p:nvPr>
        </p:nvGraphicFramePr>
        <p:xfrm>
          <a:off x="0" y="0"/>
          <a:ext cx="9144001" cy="6857999"/>
        </p:xfrm>
        <a:graphic>
          <a:graphicData uri="http://schemas.openxmlformats.org/drawingml/2006/table">
            <a:tbl>
              <a:tblPr firstRow="1" bandRow="1">
                <a:tableStyleId>{8FD4443E-F989-4FC4-A0C8-D5A2AF1F390B}</a:tableStyleId>
              </a:tblPr>
              <a:tblGrid>
                <a:gridCol w="2330824"/>
                <a:gridCol w="2330824"/>
                <a:gridCol w="2330824"/>
                <a:gridCol w="2151529"/>
              </a:tblGrid>
              <a:tr h="820176">
                <a:tc>
                  <a:txBody>
                    <a:bodyPr/>
                    <a:lstStyle/>
                    <a:p>
                      <a:pPr algn="ctr">
                        <a:spcAft>
                          <a:spcPts val="0"/>
                        </a:spcAft>
                      </a:pPr>
                      <a:r>
                        <a:rPr lang="es-MX" sz="2400" dirty="0">
                          <a:effectLst/>
                          <a:latin typeface="Arial Narrow" panose="020B0606020202030204" pitchFamily="34" charset="0"/>
                        </a:rPr>
                        <a:t>MATEO 10:2-4</a:t>
                      </a:r>
                      <a:endParaRPr lang="es-AR" sz="2400" dirty="0">
                        <a:effectLst/>
                        <a:latin typeface="Arial Narrow" panose="020B0606020202030204" pitchFamily="34" charset="0"/>
                        <a:ea typeface="Times New Roman"/>
                      </a:endParaRPr>
                    </a:p>
                  </a:txBody>
                  <a:tcPr marL="47532" marR="47532" marT="0" marB="0" anchor="ctr"/>
                </a:tc>
                <a:tc>
                  <a:txBody>
                    <a:bodyPr/>
                    <a:lstStyle/>
                    <a:p>
                      <a:pPr algn="ctr">
                        <a:spcAft>
                          <a:spcPts val="0"/>
                        </a:spcAft>
                      </a:pPr>
                      <a:r>
                        <a:rPr lang="es-MX" sz="2400" dirty="0">
                          <a:effectLst/>
                          <a:latin typeface="Arial Narrow" panose="020B0606020202030204" pitchFamily="34" charset="0"/>
                        </a:rPr>
                        <a:t>MARCOS 3:16-19</a:t>
                      </a:r>
                      <a:endParaRPr lang="es-AR" sz="2400" dirty="0">
                        <a:effectLst/>
                        <a:latin typeface="Arial Narrow" panose="020B0606020202030204" pitchFamily="34" charset="0"/>
                        <a:ea typeface="Times New Roman"/>
                      </a:endParaRPr>
                    </a:p>
                  </a:txBody>
                  <a:tcPr marL="47532" marR="47532" marT="0" marB="0" anchor="ctr"/>
                </a:tc>
                <a:tc>
                  <a:txBody>
                    <a:bodyPr/>
                    <a:lstStyle/>
                    <a:p>
                      <a:pPr algn="ctr">
                        <a:spcAft>
                          <a:spcPts val="0"/>
                        </a:spcAft>
                      </a:pPr>
                      <a:r>
                        <a:rPr lang="es-MX" sz="2400" dirty="0">
                          <a:effectLst/>
                          <a:latin typeface="Arial Narrow" panose="020B0606020202030204" pitchFamily="34" charset="0"/>
                        </a:rPr>
                        <a:t>LUCAS 6:14-16</a:t>
                      </a:r>
                      <a:endParaRPr lang="es-AR" sz="2400" dirty="0">
                        <a:effectLst/>
                        <a:latin typeface="Arial Narrow" panose="020B0606020202030204" pitchFamily="34" charset="0"/>
                        <a:ea typeface="Times New Roman"/>
                      </a:endParaRPr>
                    </a:p>
                  </a:txBody>
                  <a:tcPr marL="47532" marR="47532" marT="0" marB="0" anchor="ctr"/>
                </a:tc>
                <a:tc>
                  <a:txBody>
                    <a:bodyPr/>
                    <a:lstStyle/>
                    <a:p>
                      <a:pPr algn="ctr">
                        <a:spcAft>
                          <a:spcPts val="0"/>
                        </a:spcAft>
                      </a:pPr>
                      <a:r>
                        <a:rPr lang="es-MX" sz="2400" dirty="0">
                          <a:effectLst/>
                          <a:latin typeface="Arial Narrow" panose="020B0606020202030204" pitchFamily="34" charset="0"/>
                        </a:rPr>
                        <a:t>HECHOS 1:13</a:t>
                      </a:r>
                      <a:endParaRPr lang="es-AR" sz="2400" dirty="0">
                        <a:effectLst/>
                        <a:latin typeface="Arial Narrow" panose="020B0606020202030204" pitchFamily="34" charset="0"/>
                        <a:ea typeface="Times New Roman"/>
                      </a:endParaRPr>
                    </a:p>
                  </a:txBody>
                  <a:tcPr marL="47532" marR="47532" marT="0" marB="0" anchor="ctr"/>
                </a:tc>
              </a:tr>
              <a:tr h="1879570">
                <a:tc>
                  <a:txBody>
                    <a:bodyPr/>
                    <a:lstStyle/>
                    <a:p>
                      <a:pPr algn="just">
                        <a:spcAft>
                          <a:spcPts val="0"/>
                        </a:spcAft>
                      </a:pPr>
                      <a:r>
                        <a:rPr lang="es-MX" sz="2400" dirty="0">
                          <a:effectLst/>
                          <a:latin typeface="Arial Narrow" panose="020B0606020202030204" pitchFamily="34" charset="0"/>
                        </a:rPr>
                        <a:t> </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1) Simón Pedro</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2) Andrés</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3) Jacobo</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4) Juan</a:t>
                      </a:r>
                      <a:endParaRPr lang="es-AR" sz="2400" dirty="0">
                        <a:effectLst/>
                        <a:latin typeface="Arial Narrow" panose="020B0606020202030204" pitchFamily="34" charset="0"/>
                        <a:ea typeface="Times New Roman"/>
                      </a:endParaRPr>
                    </a:p>
                  </a:txBody>
                  <a:tcPr marL="47532" marR="47532" marT="0" marB="0"/>
                </a:tc>
                <a:tc>
                  <a:txBody>
                    <a:bodyPr/>
                    <a:lstStyle/>
                    <a:p>
                      <a:pPr algn="just">
                        <a:spcAft>
                          <a:spcPts val="0"/>
                        </a:spcAft>
                      </a:pPr>
                      <a:r>
                        <a:rPr lang="es-MX" sz="2400" dirty="0">
                          <a:effectLst/>
                          <a:latin typeface="Arial Narrow" panose="020B0606020202030204" pitchFamily="34" charset="0"/>
                        </a:rPr>
                        <a:t> </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Simón Pedro</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Jacobo</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Juan</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Andrés</a:t>
                      </a:r>
                      <a:endParaRPr lang="es-AR" sz="2400" dirty="0">
                        <a:effectLst/>
                        <a:latin typeface="Arial Narrow" panose="020B0606020202030204" pitchFamily="34" charset="0"/>
                        <a:ea typeface="Times New Roman"/>
                      </a:endParaRPr>
                    </a:p>
                  </a:txBody>
                  <a:tcPr marL="47532" marR="47532" marT="0" marB="0"/>
                </a:tc>
                <a:tc>
                  <a:txBody>
                    <a:bodyPr/>
                    <a:lstStyle/>
                    <a:p>
                      <a:pPr algn="just">
                        <a:spcAft>
                          <a:spcPts val="0"/>
                        </a:spcAft>
                      </a:pPr>
                      <a:r>
                        <a:rPr lang="es-MX" sz="2400" dirty="0">
                          <a:effectLst/>
                          <a:latin typeface="Arial Narrow" panose="020B0606020202030204" pitchFamily="34" charset="0"/>
                        </a:rPr>
                        <a:t> </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Simón Pedro</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Andrés</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Jacobo</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Juan</a:t>
                      </a:r>
                      <a:endParaRPr lang="es-AR" sz="2400" dirty="0">
                        <a:effectLst/>
                        <a:latin typeface="Arial Narrow" panose="020B0606020202030204" pitchFamily="34" charset="0"/>
                        <a:ea typeface="Times New Roman"/>
                      </a:endParaRPr>
                    </a:p>
                  </a:txBody>
                  <a:tcPr marL="47532" marR="47532" marT="0" marB="0"/>
                </a:tc>
                <a:tc>
                  <a:txBody>
                    <a:bodyPr/>
                    <a:lstStyle/>
                    <a:p>
                      <a:pPr algn="just">
                        <a:spcAft>
                          <a:spcPts val="0"/>
                        </a:spcAft>
                      </a:pPr>
                      <a:r>
                        <a:rPr lang="es-MX" sz="2400">
                          <a:effectLst/>
                          <a:latin typeface="Arial Narrow" panose="020B0606020202030204" pitchFamily="34" charset="0"/>
                        </a:rPr>
                        <a:t> </a:t>
                      </a:r>
                      <a:endParaRPr lang="es-AR" sz="2400">
                        <a:effectLst/>
                        <a:latin typeface="Arial Narrow" panose="020B0606020202030204" pitchFamily="34" charset="0"/>
                      </a:endParaRPr>
                    </a:p>
                    <a:p>
                      <a:pPr algn="just">
                        <a:spcAft>
                          <a:spcPts val="0"/>
                        </a:spcAft>
                      </a:pPr>
                      <a:r>
                        <a:rPr lang="es-MX" sz="2400">
                          <a:effectLst/>
                          <a:latin typeface="Arial Narrow" panose="020B0606020202030204" pitchFamily="34" charset="0"/>
                        </a:rPr>
                        <a:t>       Pedro</a:t>
                      </a:r>
                      <a:endParaRPr lang="es-AR" sz="2400">
                        <a:effectLst/>
                        <a:latin typeface="Arial Narrow" panose="020B0606020202030204" pitchFamily="34" charset="0"/>
                      </a:endParaRPr>
                    </a:p>
                    <a:p>
                      <a:pPr algn="just">
                        <a:spcAft>
                          <a:spcPts val="0"/>
                        </a:spcAft>
                      </a:pPr>
                      <a:r>
                        <a:rPr lang="es-MX" sz="2400">
                          <a:effectLst/>
                          <a:latin typeface="Arial Narrow" panose="020B0606020202030204" pitchFamily="34" charset="0"/>
                        </a:rPr>
                        <a:t>       Juan</a:t>
                      </a:r>
                      <a:endParaRPr lang="es-AR" sz="2400">
                        <a:effectLst/>
                        <a:latin typeface="Arial Narrow" panose="020B0606020202030204" pitchFamily="34" charset="0"/>
                      </a:endParaRPr>
                    </a:p>
                    <a:p>
                      <a:pPr algn="just">
                        <a:spcAft>
                          <a:spcPts val="0"/>
                        </a:spcAft>
                      </a:pPr>
                      <a:r>
                        <a:rPr lang="es-MX" sz="2400">
                          <a:effectLst/>
                          <a:latin typeface="Arial Narrow" panose="020B0606020202030204" pitchFamily="34" charset="0"/>
                        </a:rPr>
                        <a:t>      Jacobo</a:t>
                      </a:r>
                      <a:endParaRPr lang="es-AR" sz="2400">
                        <a:effectLst/>
                        <a:latin typeface="Arial Narrow" panose="020B0606020202030204" pitchFamily="34" charset="0"/>
                      </a:endParaRPr>
                    </a:p>
                    <a:p>
                      <a:pPr algn="just">
                        <a:spcAft>
                          <a:spcPts val="0"/>
                        </a:spcAft>
                      </a:pPr>
                      <a:r>
                        <a:rPr lang="es-MX" sz="2400">
                          <a:effectLst/>
                          <a:latin typeface="Arial Narrow" panose="020B0606020202030204" pitchFamily="34" charset="0"/>
                        </a:rPr>
                        <a:t>      Andrés</a:t>
                      </a:r>
                      <a:endParaRPr lang="es-AR" sz="2400">
                        <a:effectLst/>
                        <a:latin typeface="Arial Narrow" panose="020B0606020202030204" pitchFamily="34" charset="0"/>
                        <a:ea typeface="Times New Roman"/>
                      </a:endParaRPr>
                    </a:p>
                  </a:txBody>
                  <a:tcPr marL="47532" marR="47532" marT="0" marB="0"/>
                </a:tc>
              </a:tr>
              <a:tr h="1879570">
                <a:tc>
                  <a:txBody>
                    <a:bodyPr/>
                    <a:lstStyle/>
                    <a:p>
                      <a:pPr algn="just">
                        <a:spcAft>
                          <a:spcPts val="0"/>
                        </a:spcAft>
                      </a:pPr>
                      <a:r>
                        <a:rPr lang="es-MX" sz="2400">
                          <a:effectLst/>
                          <a:latin typeface="Arial Narrow" panose="020B0606020202030204" pitchFamily="34" charset="0"/>
                        </a:rPr>
                        <a:t> </a:t>
                      </a:r>
                      <a:endParaRPr lang="es-AR" sz="2400">
                        <a:effectLst/>
                        <a:latin typeface="Arial Narrow" panose="020B0606020202030204" pitchFamily="34" charset="0"/>
                      </a:endParaRPr>
                    </a:p>
                    <a:p>
                      <a:pPr algn="just">
                        <a:spcAft>
                          <a:spcPts val="0"/>
                        </a:spcAft>
                      </a:pPr>
                      <a:r>
                        <a:rPr lang="es-MX" sz="2400">
                          <a:effectLst/>
                          <a:latin typeface="Arial Narrow" panose="020B0606020202030204" pitchFamily="34" charset="0"/>
                        </a:rPr>
                        <a:t>5) Felipe</a:t>
                      </a:r>
                      <a:endParaRPr lang="es-AR" sz="2400">
                        <a:effectLst/>
                        <a:latin typeface="Arial Narrow" panose="020B0606020202030204" pitchFamily="34" charset="0"/>
                      </a:endParaRPr>
                    </a:p>
                    <a:p>
                      <a:pPr algn="just">
                        <a:spcAft>
                          <a:spcPts val="0"/>
                        </a:spcAft>
                      </a:pPr>
                      <a:r>
                        <a:rPr lang="es-MX" sz="2400">
                          <a:effectLst/>
                          <a:latin typeface="Arial Narrow" panose="020B0606020202030204" pitchFamily="34" charset="0"/>
                        </a:rPr>
                        <a:t>6) Bartolomé</a:t>
                      </a:r>
                      <a:endParaRPr lang="es-AR" sz="2400">
                        <a:effectLst/>
                        <a:latin typeface="Arial Narrow" panose="020B0606020202030204" pitchFamily="34" charset="0"/>
                      </a:endParaRPr>
                    </a:p>
                    <a:p>
                      <a:pPr algn="just">
                        <a:spcAft>
                          <a:spcPts val="0"/>
                        </a:spcAft>
                      </a:pPr>
                      <a:r>
                        <a:rPr lang="es-MX" sz="2400">
                          <a:effectLst/>
                          <a:latin typeface="Arial Narrow" panose="020B0606020202030204" pitchFamily="34" charset="0"/>
                        </a:rPr>
                        <a:t>7) Tomás</a:t>
                      </a:r>
                      <a:endParaRPr lang="es-AR" sz="2400">
                        <a:effectLst/>
                        <a:latin typeface="Arial Narrow" panose="020B0606020202030204" pitchFamily="34" charset="0"/>
                      </a:endParaRPr>
                    </a:p>
                    <a:p>
                      <a:pPr algn="just">
                        <a:spcAft>
                          <a:spcPts val="0"/>
                        </a:spcAft>
                      </a:pPr>
                      <a:r>
                        <a:rPr lang="es-MX" sz="2400">
                          <a:effectLst/>
                          <a:latin typeface="Arial Narrow" panose="020B0606020202030204" pitchFamily="34" charset="0"/>
                        </a:rPr>
                        <a:t>8) Mateo</a:t>
                      </a:r>
                      <a:endParaRPr lang="es-AR" sz="2400">
                        <a:effectLst/>
                        <a:latin typeface="Arial Narrow" panose="020B0606020202030204" pitchFamily="34" charset="0"/>
                        <a:ea typeface="Times New Roman"/>
                      </a:endParaRPr>
                    </a:p>
                  </a:txBody>
                  <a:tcPr marL="47532" marR="47532" marT="0" marB="0"/>
                </a:tc>
                <a:tc>
                  <a:txBody>
                    <a:bodyPr/>
                    <a:lstStyle/>
                    <a:p>
                      <a:pPr algn="just">
                        <a:spcAft>
                          <a:spcPts val="0"/>
                        </a:spcAft>
                      </a:pPr>
                      <a:r>
                        <a:rPr lang="es-MX" sz="2400" dirty="0">
                          <a:effectLst/>
                          <a:latin typeface="Arial Narrow" panose="020B0606020202030204" pitchFamily="34" charset="0"/>
                        </a:rPr>
                        <a:t> </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Felipe</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Bartolomé</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Mateo</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Tomás</a:t>
                      </a:r>
                      <a:endParaRPr lang="es-AR" sz="2400" dirty="0">
                        <a:effectLst/>
                        <a:latin typeface="Arial Narrow" panose="020B0606020202030204" pitchFamily="34" charset="0"/>
                        <a:ea typeface="Times New Roman"/>
                      </a:endParaRPr>
                    </a:p>
                  </a:txBody>
                  <a:tcPr marL="47532" marR="47532" marT="0" marB="0"/>
                </a:tc>
                <a:tc>
                  <a:txBody>
                    <a:bodyPr/>
                    <a:lstStyle/>
                    <a:p>
                      <a:pPr algn="just">
                        <a:spcAft>
                          <a:spcPts val="0"/>
                        </a:spcAft>
                      </a:pPr>
                      <a:r>
                        <a:rPr lang="es-MX" sz="2400" dirty="0">
                          <a:effectLst/>
                          <a:latin typeface="Arial Narrow" panose="020B0606020202030204" pitchFamily="34" charset="0"/>
                        </a:rPr>
                        <a:t> </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Felipe</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Bartolomé</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Mateo</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Tomás</a:t>
                      </a:r>
                      <a:endParaRPr lang="es-AR" sz="2400" dirty="0">
                        <a:effectLst/>
                        <a:latin typeface="Arial Narrow" panose="020B0606020202030204" pitchFamily="34" charset="0"/>
                        <a:ea typeface="Times New Roman"/>
                      </a:endParaRPr>
                    </a:p>
                  </a:txBody>
                  <a:tcPr marL="47532" marR="47532" marT="0" marB="0"/>
                </a:tc>
                <a:tc>
                  <a:txBody>
                    <a:bodyPr/>
                    <a:lstStyle/>
                    <a:p>
                      <a:pPr algn="just">
                        <a:spcAft>
                          <a:spcPts val="0"/>
                        </a:spcAft>
                      </a:pPr>
                      <a:r>
                        <a:rPr lang="es-MX" sz="2400" dirty="0">
                          <a:effectLst/>
                          <a:latin typeface="Arial Narrow" panose="020B0606020202030204" pitchFamily="34" charset="0"/>
                        </a:rPr>
                        <a:t> </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Felipe</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Tomás </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Bartolomé</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Mateo</a:t>
                      </a:r>
                      <a:endParaRPr lang="es-AR" sz="2400" dirty="0">
                        <a:effectLst/>
                        <a:latin typeface="Arial Narrow" panose="020B0606020202030204" pitchFamily="34" charset="0"/>
                        <a:ea typeface="Times New Roman"/>
                      </a:endParaRPr>
                    </a:p>
                  </a:txBody>
                  <a:tcPr marL="47532" marR="47532" marT="0" marB="0"/>
                </a:tc>
              </a:tr>
              <a:tr h="2278683">
                <a:tc>
                  <a:txBody>
                    <a:bodyPr/>
                    <a:lstStyle/>
                    <a:p>
                      <a:pPr algn="just">
                        <a:spcAft>
                          <a:spcPts val="0"/>
                        </a:spcAft>
                      </a:pPr>
                      <a:r>
                        <a:rPr lang="es-MX" sz="2400" dirty="0">
                          <a:effectLst/>
                          <a:latin typeface="Arial Narrow" panose="020B0606020202030204" pitchFamily="34" charset="0"/>
                        </a:rPr>
                        <a:t> </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9) Jacobo de Alfeo</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10) Tadeo</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11) Simón el </a:t>
                      </a:r>
                      <a:r>
                        <a:rPr lang="es-MX" sz="2400" dirty="0" err="1">
                          <a:effectLst/>
                          <a:latin typeface="Arial Narrow" panose="020B0606020202030204" pitchFamily="34" charset="0"/>
                        </a:rPr>
                        <a:t>anista</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12) Judas Iscariote</a:t>
                      </a:r>
                      <a:endParaRPr lang="es-AR" sz="2400" dirty="0">
                        <a:effectLst/>
                        <a:latin typeface="Arial Narrow" panose="020B0606020202030204" pitchFamily="34" charset="0"/>
                        <a:ea typeface="Times New Roman"/>
                      </a:endParaRPr>
                    </a:p>
                  </a:txBody>
                  <a:tcPr marL="47532" marR="47532" marT="0" marB="0"/>
                </a:tc>
                <a:tc>
                  <a:txBody>
                    <a:bodyPr/>
                    <a:lstStyle/>
                    <a:p>
                      <a:pPr algn="just">
                        <a:spcAft>
                          <a:spcPts val="0"/>
                        </a:spcAft>
                      </a:pPr>
                      <a:r>
                        <a:rPr lang="es-MX" sz="2400">
                          <a:effectLst/>
                          <a:latin typeface="Arial Narrow" panose="020B0606020202030204" pitchFamily="34" charset="0"/>
                        </a:rPr>
                        <a:t> </a:t>
                      </a:r>
                      <a:endParaRPr lang="es-AR" sz="2400">
                        <a:effectLst/>
                        <a:latin typeface="Arial Narrow" panose="020B0606020202030204" pitchFamily="34" charset="0"/>
                      </a:endParaRPr>
                    </a:p>
                    <a:p>
                      <a:pPr algn="just">
                        <a:spcAft>
                          <a:spcPts val="0"/>
                        </a:spcAft>
                      </a:pPr>
                      <a:r>
                        <a:rPr lang="es-MX" sz="2400">
                          <a:effectLst/>
                          <a:latin typeface="Arial Narrow" panose="020B0606020202030204" pitchFamily="34" charset="0"/>
                        </a:rPr>
                        <a:t>     Jacobo de Alfeo</a:t>
                      </a:r>
                      <a:endParaRPr lang="es-AR" sz="2400">
                        <a:effectLst/>
                        <a:latin typeface="Arial Narrow" panose="020B0606020202030204" pitchFamily="34" charset="0"/>
                      </a:endParaRPr>
                    </a:p>
                    <a:p>
                      <a:pPr algn="just">
                        <a:spcAft>
                          <a:spcPts val="0"/>
                        </a:spcAft>
                      </a:pPr>
                      <a:r>
                        <a:rPr lang="es-MX" sz="2400">
                          <a:effectLst/>
                          <a:latin typeface="Arial Narrow" panose="020B0606020202030204" pitchFamily="34" charset="0"/>
                        </a:rPr>
                        <a:t>     Tadeo</a:t>
                      </a:r>
                      <a:endParaRPr lang="es-AR" sz="2400">
                        <a:effectLst/>
                        <a:latin typeface="Arial Narrow" panose="020B0606020202030204" pitchFamily="34" charset="0"/>
                      </a:endParaRPr>
                    </a:p>
                    <a:p>
                      <a:pPr algn="just">
                        <a:spcAft>
                          <a:spcPts val="0"/>
                        </a:spcAft>
                      </a:pPr>
                      <a:r>
                        <a:rPr lang="es-MX" sz="2400">
                          <a:effectLst/>
                          <a:latin typeface="Arial Narrow" panose="020B0606020202030204" pitchFamily="34" charset="0"/>
                        </a:rPr>
                        <a:t>     Simón el anista</a:t>
                      </a:r>
                      <a:endParaRPr lang="es-AR" sz="2400">
                        <a:effectLst/>
                        <a:latin typeface="Arial Narrow" panose="020B0606020202030204" pitchFamily="34" charset="0"/>
                      </a:endParaRPr>
                    </a:p>
                    <a:p>
                      <a:pPr algn="just">
                        <a:spcAft>
                          <a:spcPts val="0"/>
                        </a:spcAft>
                      </a:pPr>
                      <a:r>
                        <a:rPr lang="es-MX" sz="2400">
                          <a:effectLst/>
                          <a:latin typeface="Arial Narrow" panose="020B0606020202030204" pitchFamily="34" charset="0"/>
                        </a:rPr>
                        <a:t>    Judas Iscariote</a:t>
                      </a:r>
                      <a:endParaRPr lang="es-AR" sz="2400">
                        <a:effectLst/>
                        <a:latin typeface="Arial Narrow" panose="020B0606020202030204" pitchFamily="34" charset="0"/>
                        <a:ea typeface="Times New Roman"/>
                      </a:endParaRPr>
                    </a:p>
                  </a:txBody>
                  <a:tcPr marL="47532" marR="47532" marT="0" marB="0"/>
                </a:tc>
                <a:tc>
                  <a:txBody>
                    <a:bodyPr/>
                    <a:lstStyle/>
                    <a:p>
                      <a:pPr algn="just">
                        <a:spcAft>
                          <a:spcPts val="0"/>
                        </a:spcAft>
                      </a:pPr>
                      <a:r>
                        <a:rPr lang="es-MX" sz="2400" dirty="0">
                          <a:effectLst/>
                          <a:latin typeface="Arial Narrow" panose="020B0606020202030204" pitchFamily="34" charset="0"/>
                        </a:rPr>
                        <a:t> </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Jacobo de Alfeo</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Simón el Zelote</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Judas de Jacobo</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Judas Iscariote</a:t>
                      </a:r>
                      <a:endParaRPr lang="es-AR" sz="2400" dirty="0">
                        <a:effectLst/>
                        <a:latin typeface="Arial Narrow" panose="020B0606020202030204" pitchFamily="34" charset="0"/>
                        <a:ea typeface="Times New Roman"/>
                      </a:endParaRPr>
                    </a:p>
                  </a:txBody>
                  <a:tcPr marL="47532" marR="47532" marT="0" marB="0"/>
                </a:tc>
                <a:tc>
                  <a:txBody>
                    <a:bodyPr/>
                    <a:lstStyle/>
                    <a:p>
                      <a:pPr algn="just">
                        <a:spcAft>
                          <a:spcPts val="0"/>
                        </a:spcAft>
                      </a:pPr>
                      <a:r>
                        <a:rPr lang="es-MX" sz="2400" dirty="0">
                          <a:effectLst/>
                          <a:latin typeface="Arial Narrow" panose="020B0606020202030204" pitchFamily="34" charset="0"/>
                        </a:rPr>
                        <a:t> </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Jacobo de Alfeo</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Simón el Zelote</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Judas de Jacobo</a:t>
                      </a:r>
                      <a:endParaRPr lang="es-AR" sz="2400" dirty="0">
                        <a:effectLst/>
                        <a:latin typeface="Arial Narrow" panose="020B0606020202030204" pitchFamily="34" charset="0"/>
                      </a:endParaRPr>
                    </a:p>
                    <a:p>
                      <a:pPr algn="just">
                        <a:spcAft>
                          <a:spcPts val="0"/>
                        </a:spcAft>
                      </a:pPr>
                      <a:r>
                        <a:rPr lang="es-MX" sz="2400" dirty="0">
                          <a:effectLst/>
                          <a:latin typeface="Arial Narrow" panose="020B0606020202030204" pitchFamily="34" charset="0"/>
                        </a:rPr>
                        <a:t>     __________</a:t>
                      </a:r>
                      <a:endParaRPr lang="es-AR" sz="2400" dirty="0">
                        <a:effectLst/>
                        <a:latin typeface="Arial Narrow" panose="020B0606020202030204" pitchFamily="34" charset="0"/>
                        <a:ea typeface="Times New Roman"/>
                      </a:endParaRPr>
                    </a:p>
                  </a:txBody>
                  <a:tcPr marL="47532" marR="47532" marT="0" marB="0"/>
                </a:tc>
              </a:tr>
            </a:tbl>
          </a:graphicData>
        </a:graphic>
      </p:graphicFrame>
      <p:sp>
        <p:nvSpPr>
          <p:cNvPr id="10" name="9 Rectángulo"/>
          <p:cNvSpPr/>
          <p:nvPr/>
        </p:nvSpPr>
        <p:spPr>
          <a:xfrm>
            <a:off x="0" y="836712"/>
            <a:ext cx="9144000"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19541" y="2687750"/>
            <a:ext cx="9144000"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11 Rectángulo"/>
          <p:cNvSpPr/>
          <p:nvPr/>
        </p:nvSpPr>
        <p:spPr>
          <a:xfrm>
            <a:off x="-25043" y="4559958"/>
            <a:ext cx="9144000" cy="229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16259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00116" y="471200"/>
            <a:ext cx="7315200" cy="2597760"/>
          </a:xfrm>
        </p:spPr>
        <p:txBody>
          <a:bodyPr/>
          <a:lstStyle/>
          <a:p>
            <a:r>
              <a:rPr lang="es-MX" dirty="0" smtClean="0"/>
              <a:t>Según Mateo 4:18-22: Pedro</a:t>
            </a:r>
            <a:r>
              <a:rPr lang="es-MX" dirty="0"/>
              <a:t>, Andrés, Jacobo y Juan eran </a:t>
            </a:r>
            <a:r>
              <a:rPr lang="es-MX" dirty="0" smtClean="0"/>
              <a:t>:</a:t>
            </a:r>
          </a:p>
          <a:p>
            <a:endParaRPr lang="es-MX" dirty="0"/>
          </a:p>
          <a:p>
            <a:endParaRPr lang="es-MX" dirty="0" smtClean="0"/>
          </a:p>
          <a:p>
            <a:r>
              <a:rPr lang="es-MX" dirty="0" smtClean="0"/>
              <a:t>Según </a:t>
            </a:r>
            <a:r>
              <a:rPr lang="es-MX" dirty="0"/>
              <a:t>Mateo </a:t>
            </a:r>
            <a:r>
              <a:rPr lang="es-MX" dirty="0" smtClean="0"/>
              <a:t>10:3, Mateo era:</a:t>
            </a:r>
          </a:p>
          <a:p>
            <a:endParaRPr lang="es-MX" dirty="0"/>
          </a:p>
          <a:p>
            <a:r>
              <a:rPr lang="es-MX" dirty="0"/>
              <a:t>En Hechos </a:t>
            </a:r>
            <a:r>
              <a:rPr lang="es-MX" dirty="0" smtClean="0"/>
              <a:t>4:13 </a:t>
            </a:r>
            <a:r>
              <a:rPr lang="es-MX" dirty="0"/>
              <a:t>son descritos </a:t>
            </a:r>
            <a:r>
              <a:rPr lang="es-MX" dirty="0" smtClean="0"/>
              <a:t>como:</a:t>
            </a:r>
            <a:endParaRPr lang="es-AR" dirty="0"/>
          </a:p>
        </p:txBody>
      </p:sp>
      <p:sp>
        <p:nvSpPr>
          <p:cNvPr id="4" name="2 Marcador de contenido"/>
          <p:cNvSpPr txBox="1">
            <a:spLocks/>
          </p:cNvSpPr>
          <p:nvPr/>
        </p:nvSpPr>
        <p:spPr>
          <a:xfrm>
            <a:off x="2699792" y="822966"/>
            <a:ext cx="5616624" cy="589810"/>
          </a:xfrm>
          <a:prstGeom prst="rect">
            <a:avLst/>
          </a:prstGeom>
        </p:spPr>
        <p:txBody>
          <a:bodyPr vert="horz" lIns="91440" tIns="45720" rIns="91440" bIns="45720" rtlCol="0">
            <a:no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45720" indent="0" algn="r">
              <a:buNone/>
            </a:pPr>
            <a:r>
              <a:rPr lang="es-MX" sz="2400" b="1" dirty="0" smtClean="0">
                <a:solidFill>
                  <a:srgbClr val="FFC000"/>
                </a:solidFill>
              </a:rPr>
              <a:t>Pescadores, (comunes y corrientes)</a:t>
            </a:r>
            <a:endParaRPr lang="es-AR" sz="2400" b="1" dirty="0">
              <a:solidFill>
                <a:srgbClr val="FFC000"/>
              </a:solidFill>
            </a:endParaRPr>
          </a:p>
        </p:txBody>
      </p:sp>
      <p:sp>
        <p:nvSpPr>
          <p:cNvPr id="5" name="2 Marcador de contenido"/>
          <p:cNvSpPr txBox="1">
            <a:spLocks/>
          </p:cNvSpPr>
          <p:nvPr/>
        </p:nvSpPr>
        <p:spPr>
          <a:xfrm>
            <a:off x="4355976" y="1543969"/>
            <a:ext cx="5655212" cy="401496"/>
          </a:xfrm>
          <a:prstGeom prst="rect">
            <a:avLst/>
          </a:prstGeom>
        </p:spPr>
        <p:txBody>
          <a:bodyPr vert="horz" lIns="91440" tIns="45720" rIns="91440" bIns="45720" rtlCol="0">
            <a:no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45720" indent="0">
              <a:buNone/>
            </a:pPr>
            <a:r>
              <a:rPr lang="es-MX" sz="2400" b="1" dirty="0" smtClean="0">
                <a:solidFill>
                  <a:srgbClr val="FFC000"/>
                </a:solidFill>
              </a:rPr>
              <a:t>Un Despreciable Publicano</a:t>
            </a:r>
            <a:endParaRPr lang="es-AR" sz="2400" b="1" dirty="0">
              <a:solidFill>
                <a:srgbClr val="FFC000"/>
              </a:solidFill>
            </a:endParaRPr>
          </a:p>
        </p:txBody>
      </p:sp>
      <p:sp>
        <p:nvSpPr>
          <p:cNvPr id="6" name="2 Marcador de contenido"/>
          <p:cNvSpPr txBox="1">
            <a:spLocks/>
          </p:cNvSpPr>
          <p:nvPr/>
        </p:nvSpPr>
        <p:spPr>
          <a:xfrm>
            <a:off x="4932040" y="2307424"/>
            <a:ext cx="4032448" cy="761536"/>
          </a:xfrm>
          <a:prstGeom prst="rect">
            <a:avLst/>
          </a:prstGeom>
        </p:spPr>
        <p:txBody>
          <a:bodyPr vert="horz" lIns="91440" tIns="45720" rIns="91440" bIns="45720" rtlCol="0">
            <a:no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45720" indent="0">
              <a:buNone/>
            </a:pPr>
            <a:r>
              <a:rPr lang="es-MX" sz="2400" b="1" dirty="0" smtClean="0">
                <a:solidFill>
                  <a:srgbClr val="FFC000"/>
                </a:solidFill>
              </a:rPr>
              <a:t>Hombres sin letras y del vulgo</a:t>
            </a:r>
            <a:endParaRPr lang="es-AR" sz="2400" b="1" dirty="0">
              <a:solidFill>
                <a:srgbClr val="FFC000"/>
              </a:solidFill>
            </a:endParaRPr>
          </a:p>
        </p:txBody>
      </p:sp>
      <p:sp>
        <p:nvSpPr>
          <p:cNvPr id="8" name="2 Marcador de contenido"/>
          <p:cNvSpPr txBox="1">
            <a:spLocks/>
          </p:cNvSpPr>
          <p:nvPr/>
        </p:nvSpPr>
        <p:spPr>
          <a:xfrm>
            <a:off x="539552" y="3356992"/>
            <a:ext cx="7992888" cy="936104"/>
          </a:xfrm>
          <a:prstGeom prst="rect">
            <a:avLst/>
          </a:prstGeom>
        </p:spPr>
        <p:txBody>
          <a:bodyPr vert="horz" lIns="91440" tIns="45720" rIns="91440" bIns="45720" rtlCol="0">
            <a:no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45720" indent="0" algn="ctr">
              <a:buNone/>
            </a:pPr>
            <a:r>
              <a:rPr lang="es-MX" sz="2800" b="1" dirty="0">
                <a:solidFill>
                  <a:schemeClr val="tx2"/>
                </a:solidFill>
              </a:rPr>
              <a:t>¿Por qué escogió Cristo a hombres tan poco impresionantes, tan desconocidos, tan insignificantes</a:t>
            </a:r>
            <a:endParaRPr lang="es-AR" sz="2800" b="1" dirty="0">
              <a:solidFill>
                <a:schemeClr val="tx2"/>
              </a:solidFill>
            </a:endParaRPr>
          </a:p>
        </p:txBody>
      </p:sp>
      <p:sp>
        <p:nvSpPr>
          <p:cNvPr id="9" name="2 Marcador de contenido"/>
          <p:cNvSpPr txBox="1">
            <a:spLocks/>
          </p:cNvSpPr>
          <p:nvPr/>
        </p:nvSpPr>
        <p:spPr>
          <a:xfrm>
            <a:off x="698376" y="4743146"/>
            <a:ext cx="7315200" cy="1206134"/>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s-MX" dirty="0" smtClean="0"/>
              <a:t>Leer 1 Corintios 1:26 ¿Qué clase de Gente ha escogido Dios para sí mismo?</a:t>
            </a:r>
            <a:endParaRPr lang="es-AR" dirty="0"/>
          </a:p>
        </p:txBody>
      </p:sp>
    </p:spTree>
    <p:extLst>
      <p:ext uri="{BB962C8B-B14F-4D97-AF65-F5344CB8AC3E}">
        <p14:creationId xmlns:p14="http://schemas.microsoft.com/office/powerpoint/2010/main" val="290484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260648"/>
            <a:ext cx="7315200" cy="1154097"/>
          </a:xfrm>
        </p:spPr>
        <p:txBody>
          <a:bodyPr/>
          <a:lstStyle/>
          <a:p>
            <a:r>
              <a:rPr lang="es-AR" dirty="0" smtClean="0"/>
              <a:t>Gente especial..</a:t>
            </a:r>
            <a:endParaRPr lang="es-AR" dirty="0"/>
          </a:p>
        </p:txBody>
      </p:sp>
      <p:sp>
        <p:nvSpPr>
          <p:cNvPr id="3" name="2 Marcador de contenido"/>
          <p:cNvSpPr>
            <a:spLocks noGrp="1"/>
          </p:cNvSpPr>
          <p:nvPr>
            <p:ph idx="1"/>
          </p:nvPr>
        </p:nvSpPr>
        <p:spPr>
          <a:xfrm>
            <a:off x="914400" y="1628801"/>
            <a:ext cx="7315200" cy="4680560"/>
          </a:xfrm>
        </p:spPr>
        <p:txBody>
          <a:bodyPr/>
          <a:lstStyle/>
          <a:p>
            <a:r>
              <a:rPr lang="es-MX" dirty="0"/>
              <a:t>Dios escogió a un esclavo adolescente y lo hizo gobernante sobre todo Egipto. </a:t>
            </a:r>
            <a:r>
              <a:rPr lang="es-MX" dirty="0" smtClean="0"/>
              <a:t/>
            </a:r>
            <a:br>
              <a:rPr lang="es-MX" dirty="0" smtClean="0"/>
            </a:br>
            <a:r>
              <a:rPr lang="es-MX" dirty="0" smtClean="0"/>
              <a:t>¿</a:t>
            </a:r>
            <a:r>
              <a:rPr lang="es-MX" dirty="0"/>
              <a:t>Quién era ése? </a:t>
            </a:r>
            <a:r>
              <a:rPr lang="es-MX" dirty="0" smtClean="0"/>
              <a:t>_________</a:t>
            </a:r>
          </a:p>
          <a:p>
            <a:endParaRPr lang="es-MX" dirty="0" smtClean="0"/>
          </a:p>
          <a:p>
            <a:endParaRPr lang="es-MX" dirty="0"/>
          </a:p>
          <a:p>
            <a:r>
              <a:rPr lang="es-MX" dirty="0" smtClean="0"/>
              <a:t>Dios </a:t>
            </a:r>
            <a:r>
              <a:rPr lang="es-MX" dirty="0"/>
              <a:t>escogió a un pequeño niño pastor y lo hizo el rey más importante y piadoso de Israel. </a:t>
            </a:r>
            <a:r>
              <a:rPr lang="es-MX" dirty="0" smtClean="0"/>
              <a:t/>
            </a:r>
            <a:br>
              <a:rPr lang="es-MX" dirty="0" smtClean="0"/>
            </a:br>
            <a:r>
              <a:rPr lang="es-MX" dirty="0" smtClean="0"/>
              <a:t>¿</a:t>
            </a:r>
            <a:r>
              <a:rPr lang="es-MX" dirty="0"/>
              <a:t>Quién era? </a:t>
            </a:r>
            <a:r>
              <a:rPr lang="es-MX" dirty="0" smtClean="0"/>
              <a:t>____________</a:t>
            </a:r>
          </a:p>
          <a:p>
            <a:endParaRPr lang="es-MX" dirty="0" smtClean="0"/>
          </a:p>
          <a:p>
            <a:r>
              <a:rPr lang="es-MX" dirty="0" smtClean="0"/>
              <a:t>Dios </a:t>
            </a:r>
            <a:r>
              <a:rPr lang="es-MX" dirty="0"/>
              <a:t>escogió a un joven cautivo judío y lo hizo el principal consejero y administrador de los imperios de Babilonia y Persia. </a:t>
            </a:r>
            <a:r>
              <a:rPr lang="es-MX" dirty="0" smtClean="0"/>
              <a:t/>
            </a:r>
            <a:br>
              <a:rPr lang="es-MX" dirty="0" smtClean="0"/>
            </a:br>
            <a:r>
              <a:rPr lang="es-MX" dirty="0" smtClean="0"/>
              <a:t>¿</a:t>
            </a:r>
            <a:r>
              <a:rPr lang="es-MX" dirty="0"/>
              <a:t>Quién era? </a:t>
            </a:r>
            <a:r>
              <a:rPr lang="es-MX" dirty="0" smtClean="0"/>
              <a:t>_____________</a:t>
            </a:r>
            <a:endParaRPr lang="es-AR" dirty="0"/>
          </a:p>
        </p:txBody>
      </p:sp>
      <p:sp>
        <p:nvSpPr>
          <p:cNvPr id="4" name="2 Marcador de contenido"/>
          <p:cNvSpPr txBox="1">
            <a:spLocks/>
          </p:cNvSpPr>
          <p:nvPr/>
        </p:nvSpPr>
        <p:spPr>
          <a:xfrm>
            <a:off x="3203848" y="2060848"/>
            <a:ext cx="1224136" cy="589810"/>
          </a:xfrm>
          <a:prstGeom prst="rect">
            <a:avLst/>
          </a:prstGeom>
        </p:spPr>
        <p:txBody>
          <a:bodyPr vert="horz" lIns="91440" tIns="45720" rIns="91440" bIns="45720" rtlCol="0">
            <a:no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45720" indent="0">
              <a:buNone/>
            </a:pPr>
            <a:r>
              <a:rPr lang="es-MX" sz="2400" b="1" dirty="0" smtClean="0">
                <a:solidFill>
                  <a:srgbClr val="FFC000"/>
                </a:solidFill>
              </a:rPr>
              <a:t>José</a:t>
            </a:r>
            <a:endParaRPr lang="es-AR" sz="2400" b="1" dirty="0">
              <a:solidFill>
                <a:srgbClr val="FFC000"/>
              </a:solidFill>
            </a:endParaRPr>
          </a:p>
        </p:txBody>
      </p:sp>
      <p:sp>
        <p:nvSpPr>
          <p:cNvPr id="5" name="2 Marcador de contenido"/>
          <p:cNvSpPr txBox="1">
            <a:spLocks/>
          </p:cNvSpPr>
          <p:nvPr/>
        </p:nvSpPr>
        <p:spPr>
          <a:xfrm>
            <a:off x="3186336" y="3933056"/>
            <a:ext cx="1224136" cy="589810"/>
          </a:xfrm>
          <a:prstGeom prst="rect">
            <a:avLst/>
          </a:prstGeom>
        </p:spPr>
        <p:txBody>
          <a:bodyPr vert="horz" lIns="91440" tIns="45720" rIns="91440" bIns="45720" rtlCol="0">
            <a:no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45720" indent="0">
              <a:buNone/>
            </a:pPr>
            <a:r>
              <a:rPr lang="es-MX" sz="2400" b="1" dirty="0" smtClean="0">
                <a:solidFill>
                  <a:srgbClr val="FFC000"/>
                </a:solidFill>
              </a:rPr>
              <a:t>David</a:t>
            </a:r>
            <a:endParaRPr lang="es-AR" sz="2400" b="1" dirty="0">
              <a:solidFill>
                <a:srgbClr val="FFC000"/>
              </a:solidFill>
            </a:endParaRPr>
          </a:p>
        </p:txBody>
      </p:sp>
      <p:sp>
        <p:nvSpPr>
          <p:cNvPr id="6" name="2 Marcador de contenido"/>
          <p:cNvSpPr txBox="1">
            <a:spLocks/>
          </p:cNvSpPr>
          <p:nvPr/>
        </p:nvSpPr>
        <p:spPr>
          <a:xfrm>
            <a:off x="2769332" y="5373216"/>
            <a:ext cx="1224136" cy="589810"/>
          </a:xfrm>
          <a:prstGeom prst="rect">
            <a:avLst/>
          </a:prstGeom>
        </p:spPr>
        <p:txBody>
          <a:bodyPr vert="horz" lIns="91440" tIns="45720" rIns="91440" bIns="45720" rtlCol="0">
            <a:no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45720" indent="0">
              <a:buNone/>
            </a:pPr>
            <a:r>
              <a:rPr lang="es-MX" sz="2400" b="1" dirty="0" smtClean="0">
                <a:solidFill>
                  <a:srgbClr val="FFC000"/>
                </a:solidFill>
              </a:rPr>
              <a:t>Daniel</a:t>
            </a:r>
            <a:endParaRPr lang="es-AR" sz="2400" b="1" dirty="0">
              <a:solidFill>
                <a:srgbClr val="FFC000"/>
              </a:solidFill>
            </a:endParaRPr>
          </a:p>
        </p:txBody>
      </p:sp>
    </p:spTree>
    <p:extLst>
      <p:ext uri="{BB962C8B-B14F-4D97-AF65-F5344CB8AC3E}">
        <p14:creationId xmlns:p14="http://schemas.microsoft.com/office/powerpoint/2010/main" val="31802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normAutofit/>
          </a:bodyPr>
          <a:lstStyle/>
          <a:p>
            <a:r>
              <a:rPr lang="es-AR" sz="4800" dirty="0" smtClean="0"/>
              <a:t>El Entrenamiento</a:t>
            </a:r>
            <a:endParaRPr lang="es-AR" sz="4800" dirty="0"/>
          </a:p>
        </p:txBody>
      </p:sp>
      <p:sp>
        <p:nvSpPr>
          <p:cNvPr id="7" name="6 Marcador de texto"/>
          <p:cNvSpPr>
            <a:spLocks noGrp="1"/>
          </p:cNvSpPr>
          <p:nvPr>
            <p:ph type="body" idx="1"/>
          </p:nvPr>
        </p:nvSpPr>
        <p:spPr/>
        <p:txBody>
          <a:bodyPr/>
          <a:lstStyle/>
          <a:p>
            <a:endParaRPr lang="es-AR"/>
          </a:p>
        </p:txBody>
      </p:sp>
    </p:spTree>
    <p:extLst>
      <p:ext uri="{BB962C8B-B14F-4D97-AF65-F5344CB8AC3E}">
        <p14:creationId xmlns:p14="http://schemas.microsoft.com/office/powerpoint/2010/main" val="21784201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a">
  <a:themeElements>
    <a:clrScheme name="Perspectiva">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a">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51</TotalTime>
  <Words>585</Words>
  <Application>Microsoft Office PowerPoint</Application>
  <PresentationFormat>Presentación en pantalla (4:3)</PresentationFormat>
  <Paragraphs>102</Paragraphs>
  <Slides>5</Slides>
  <Notes>3</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Perspectiva</vt:lpstr>
      <vt:lpstr>LA VIDA DE JESUS Los discípulos de Cristo</vt:lpstr>
      <vt:lpstr>Presentación de PowerPoint</vt:lpstr>
      <vt:lpstr>Presentación de PowerPoint</vt:lpstr>
      <vt:lpstr>Gente especial..</vt:lpstr>
      <vt:lpstr>El Entrenamiento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dc:creator>
  <cp:lastModifiedBy>Adrian</cp:lastModifiedBy>
  <cp:revision>4</cp:revision>
  <dcterms:created xsi:type="dcterms:W3CDTF">2013-07-28T11:59:44Z</dcterms:created>
  <dcterms:modified xsi:type="dcterms:W3CDTF">2013-07-28T12:51:37Z</dcterms:modified>
</cp:coreProperties>
</file>