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57" r:id="rId3"/>
    <p:sldId id="28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8" r:id="rId27"/>
    <p:sldId id="281" r:id="rId28"/>
    <p:sldId id="282" r:id="rId29"/>
    <p:sldId id="283" r:id="rId30"/>
    <p:sldId id="284" r:id="rId31"/>
    <p:sldId id="285" r:id="rId32"/>
    <p:sldId id="286" r:id="rId33"/>
    <p:sldId id="290" r:id="rId34"/>
  </p:sldIdLst>
  <p:sldSz cx="9144000" cy="6858000" type="screen4x3"/>
  <p:notesSz cx="7086600" cy="9428163"/>
  <p:embeddedFontLst>
    <p:embeddedFont>
      <p:font typeface="Century Gothic" pitchFamily="34" charset="0"/>
      <p:regular r:id="rId37"/>
      <p:bold r:id="rId38"/>
      <p:italic r:id="rId39"/>
      <p:boldItalic r:id="rId40"/>
    </p:embeddedFont>
    <p:embeddedFont>
      <p:font typeface="Lynda Cursive" pitchFamily="2" charset="0"/>
      <p:regular r:id="rId41"/>
      <p:bold r:id="rId42"/>
    </p:embeddedFont>
    <p:embeddedFont>
      <p:font typeface="Arial Narrow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81" autoAdjust="0"/>
    <p:restoredTop sz="94652" autoAdjust="0"/>
  </p:normalViewPr>
  <p:slideViewPr>
    <p:cSldViewPr>
      <p:cViewPr varScale="1">
        <p:scale>
          <a:sx n="80" d="100"/>
          <a:sy n="80" d="100"/>
        </p:scale>
        <p:origin x="-145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03 LA ESTRATEGIA DE JESUS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6675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MINISTERIAL CONVENTION 2007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8956675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F308B16B-11F7-4D92-BDB1-E9735D87B0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03 LA ESTRATEGIA DE JESUS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5863" y="706438"/>
            <a:ext cx="4716462" cy="3536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78338"/>
            <a:ext cx="5197475" cy="424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56675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r>
              <a:rPr lang="en-US"/>
              <a:t>MINISTERIAL CONVENTION 2007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56675"/>
            <a:ext cx="30702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7B0C32A3-3005-4F88-B3CB-3B35D62CF5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65202-3FFE-4CB8-A426-DD31B684E7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0B23-F788-415A-886E-6B1FF6C5184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403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9CCF18-0A8C-40C9-86E3-6FADC7D5F85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506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B74EA-B25E-4341-9713-3251CFB46A2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03397-EF05-43E6-8239-850B3D89E28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8C3E2-0B32-4D65-B598-A02CDC7C970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813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4CCF2-8D0D-44F1-B66C-E1E74C7C2AE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5D30E-F736-4279-88CE-32056BAA8E5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018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03A8F-7887-466B-B054-A3BB18D58F5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120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B9672-BAB2-45ED-A562-C04C257C240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4013A-BC74-42C6-A8D4-73ACC7CAEEF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25D2F-0646-4546-BD9F-E7D434A9E78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D669E-81F2-4464-BBD3-A65589626B4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427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89CC9-076A-4FF8-B651-D2D89B9A329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530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679DB-6817-4C8D-A654-481FD978FAD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632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F658A-258D-415F-A601-D3A38D10588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734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406B3-A5B4-411D-BB7D-5B6DB1D9C65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837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A89E3-D31A-4B6C-B95F-C4052511EED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939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2DF5F-F3E4-42A1-81EA-0EE9F0316B0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042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157FE-F6B8-4B1D-AADF-5358A64BD37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1144C-F561-4F3C-9964-B4228516201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24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2A7FCF-E23B-44F8-9F72-FD83704584D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76B92-9B75-4E9B-89D6-5FDA79AF4E7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0C00C-E5CA-4C4F-9198-9DB9DBBB9AF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45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EA382-F0F5-40C6-86D6-090BBF4E6BD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55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F9C65-7FEA-4AFA-93EB-0F3AAA66A09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65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C8D67-7EAE-41B2-8677-9A8C625E31E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75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1AD1A-767F-4F01-95B8-87D1421E483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789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C3979-C246-419C-ACBB-08738D362D3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D6F25-1358-4C7D-9691-300C1CD3898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4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95C39-5DA1-43C5-8323-C370C3C03A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4A18F-BC0C-4F9C-BA2E-FB93D0E3578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03 LA ESTRATEGIA DE JESUS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MINISTERIAL CONVENTION 2007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5C110-1570-483E-9D66-8B5D5F27FBC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301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9AAA9-947E-4C9A-95AF-CC58E63927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C798E-9ECF-43C0-9F3E-D029C6904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118F-8D04-4D47-A3D6-A264EC6838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1F65A-ADE4-44ED-85B8-ECD6CD8FE10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7CA32-FA8E-41DB-83F1-986A3CC039B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FE93-E542-4C0F-8C6D-FED24BF66BD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9A680-A855-4CDE-BBB7-37A44453E10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1FC78-3B33-400F-A3B2-C9D96928060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4E665-39CE-4815-9AA2-64C40F5C06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65806-38F4-4C94-BFFE-9016218ECE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C7E55-019F-4542-9D4A-87E30BF744A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Sunday, November 21, 2004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4000"/>
            </a:lvl1pPr>
          </a:lstStyle>
          <a:p>
            <a:pPr>
              <a:defRPr/>
            </a:pPr>
            <a:fld id="{6794B727-DD6F-4F8B-A8C8-E2042B2AE9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2" name="Picture 11" descr="La Estrategia De Jesus B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8991600" cy="375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5000" b="1" dirty="0">
                <a:solidFill>
                  <a:srgbClr val="006600"/>
                </a:solidFill>
                <a:latin typeface="Arial Narrow" pitchFamily="34" charset="0"/>
              </a:rPr>
              <a:t>•</a:t>
            </a: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>	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Celebró la Pascua en una casa, 			Mateo 26:18</a:t>
            </a: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Los Apóstoles y Discípulos esperaron 		y recibieron la promesa del Espíritu Santo 	en una casa, Hechos 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1:13-14</a:t>
            </a:r>
            <a:endParaRPr lang="es-MX" sz="3800" b="1" dirty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89916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Century Gothic" pitchFamily="34" charset="0"/>
              </a:rPr>
              <a:t>3. 	</a:t>
            </a:r>
            <a:r>
              <a:rPr lang="es-MX" sz="3800" b="1">
                <a:solidFill>
                  <a:srgbClr val="006600"/>
                </a:solidFill>
                <a:latin typeface="Century Gothic" pitchFamily="34" charset="0"/>
              </a:rPr>
              <a:t>DIOS DESEA QUE SU IGLESIA 	CREZCA EN </a:t>
            </a:r>
            <a:r>
              <a:rPr lang="es-MX" sz="3800" b="1" u="sng">
                <a:solidFill>
                  <a:schemeClr val="accent2"/>
                </a:solidFill>
                <a:latin typeface="Century Gothic" pitchFamily="34" charset="0"/>
              </a:rPr>
              <a:t>CALIDAD</a:t>
            </a:r>
            <a:r>
              <a:rPr lang="es-MX" sz="3800" b="1">
                <a:solidFill>
                  <a:srgbClr val="006600"/>
                </a:solidFill>
                <a:latin typeface="Century Gothic" pitchFamily="34" charset="0"/>
              </a:rPr>
              <a:t> Y </a:t>
            </a:r>
            <a:r>
              <a:rPr lang="es-MX" sz="3800" b="1" u="sng">
                <a:solidFill>
                  <a:schemeClr val="accent2"/>
                </a:solidFill>
                <a:latin typeface="Century Gothic" pitchFamily="34" charset="0"/>
              </a:rPr>
              <a:t>CANTIDAD</a:t>
            </a:r>
            <a:r>
              <a:rPr lang="es-MX" sz="3800" b="1">
                <a:solidFill>
                  <a:srgbClr val="006600"/>
                </a:solidFill>
                <a:latin typeface="Century Gothic" pitchFamily="34" charset="0"/>
              </a:rPr>
              <a:t>.</a:t>
            </a:r>
            <a:endParaRPr lang="en-US" sz="3800" b="1">
              <a:solidFill>
                <a:srgbClr val="006600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LA ESTRATEGIA DE LAS CELULAS INTEGRALES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 es el modelo para compartir el evangelio y discipular que Jesús puso en las manos de la Iglesia, para alcanzar a sus escogidos.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8991600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Nuestro Maestro llamó, sanó, transformó, moldeó, estableció y envió a los que creyeron en ÉL. Llamamos a esto: </a:t>
            </a:r>
            <a:r>
              <a:rPr lang="en-US" sz="3800" b="1" u="sng" dirty="0">
                <a:solidFill>
                  <a:schemeClr val="accent2"/>
                </a:solidFill>
                <a:latin typeface="Arial Narrow" pitchFamily="34" charset="0"/>
              </a:rPr>
              <a:t>LA ESTRATEGIA DE JESUS.</a:t>
            </a:r>
          </a:p>
          <a:p>
            <a:pPr>
              <a:tabLst>
                <a:tab pos="573088" algn="l"/>
              </a:tabLst>
              <a:defRPr/>
            </a:pPr>
            <a:endParaRPr lang="en-US" sz="3800" b="1" u="sng" dirty="0">
              <a:solidFill>
                <a:schemeClr val="accent2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Nuestro Maestro utilizó los hogares como centro para compartir la Buena Noticia, traer a su comunión, adorar, ministrar y 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equipar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. Llamamos a esto: </a:t>
            </a:r>
            <a:r>
              <a:rPr lang="es-MX" sz="3800" b="1" u="sng" dirty="0">
                <a:solidFill>
                  <a:schemeClr val="accent2"/>
                </a:solidFill>
                <a:latin typeface="Arial Narrow" pitchFamily="34" charset="0"/>
              </a:rPr>
              <a:t>LA ESTRATEGIA DE JESUS.</a:t>
            </a:r>
            <a:endParaRPr lang="en-US" sz="3800" b="1" u="sng" dirty="0">
              <a:solidFill>
                <a:schemeClr val="accent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6200" y="1371600"/>
            <a:ext cx="8991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 Jesús enseño que la única manera de alcanzar, bendecir y cuidar a las multitudes es </a:t>
            </a:r>
            <a:r>
              <a:rPr lang="es-MX" sz="3800" b="1" u="sng" dirty="0">
                <a:solidFill>
                  <a:schemeClr val="accent2"/>
                </a:solidFill>
                <a:latin typeface="Arial Narrow" pitchFamily="34" charset="0"/>
              </a:rPr>
              <a:t>por medio de la preparación de más obreros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, Mateo 9:37</a:t>
            </a: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76200" y="-228600"/>
            <a:ext cx="89916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Jesús visualiza, cree y cultiva 			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el valor de cada persona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, Mateo 4:18.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Jesús no sólo les predicaba, 			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les daba instrucciones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, Mateo 10:5.</a:t>
            </a: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J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esús no sólo sanaba, 				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los confirmaba en la fe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, Lucas 10:20.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76200" y="-228600"/>
            <a:ext cx="8991600" cy="646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Jesús no lo hizo sólo, </a:t>
            </a:r>
            <a:br>
              <a:rPr lang="es-MX" sz="3800" b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usted tampoco lo logrará solo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, Lucas 10:1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Jesús oró por su equipo. 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Usted también </a:t>
            </a:r>
            <a:r>
              <a:rPr lang="es-MX" sz="3800" b="1">
                <a:solidFill>
                  <a:schemeClr val="accent2"/>
                </a:solidFill>
                <a:latin typeface="Arial Narrow" pitchFamily="34" charset="0"/>
              </a:rPr>
              <a:t>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ore, llame, y seleccione a su equipo de </a:t>
            </a:r>
            <a:r>
              <a:rPr lang="es-MX" sz="3800" b="1">
                <a:solidFill>
                  <a:schemeClr val="accent2"/>
                </a:solidFill>
                <a:latin typeface="Arial Narrow" pitchFamily="34" charset="0"/>
              </a:rPr>
              <a:t>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obreros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, Lucas 9:1-2.</a:t>
            </a: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Wingdings" charset="2"/>
              <a:buChar char="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Y Jesús envió a 12, 70, 120, (delegó). </a:t>
            </a:r>
            <a:br>
              <a:rPr lang="es-MX" sz="3800" b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	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Usted también necesita delegar, </a:t>
            </a:r>
            <a:b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	Mateo 10:1, Lucas 10;1 y Hechos 1:8.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567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buFont typeface="Wingdings" charset="2"/>
              <a:buNone/>
              <a:tabLst>
                <a:tab pos="573088" algn="l"/>
              </a:tabLst>
              <a:defRPr/>
            </a:pPr>
            <a:r>
              <a:rPr lang="en-US" sz="3800" b="1" dirty="0">
                <a:solidFill>
                  <a:srgbClr val="006600"/>
                </a:solidFill>
                <a:latin typeface="Century Gothic" pitchFamily="34" charset="0"/>
              </a:rPr>
              <a:t>4.	</a:t>
            </a:r>
            <a:r>
              <a:rPr lang="es-MX" sz="3800" b="1" dirty="0">
                <a:solidFill>
                  <a:srgbClr val="006600"/>
                </a:solidFill>
                <a:latin typeface="Century Gothic" pitchFamily="34" charset="0"/>
              </a:rPr>
              <a:t>PASIÓN, PERSISTENCIA 				Y ESTRATEGIA APOSTÓLICA. </a:t>
            </a:r>
            <a:endParaRPr lang="en-US" sz="3800" b="1" dirty="0">
              <a:solidFill>
                <a:srgbClr val="006600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tabLst>
                <a:tab pos="573088" algn="l"/>
              </a:tabLst>
              <a:defRPr/>
            </a:pPr>
            <a:r>
              <a:rPr lang="es-MX" sz="4000" b="1" dirty="0">
                <a:solidFill>
                  <a:srgbClr val="006600"/>
                </a:solidFill>
                <a:latin typeface="Arial Narrow" pitchFamily="34" charset="0"/>
              </a:rPr>
              <a:t>Creemos firmemente que al implementar la estrategia de Jesús en los hogares nuestra Asamblea Apostólica, </a:t>
            </a:r>
            <a:r>
              <a:rPr lang="es-MX" sz="4000" b="1" dirty="0">
                <a:solidFill>
                  <a:srgbClr val="006600"/>
                </a:solidFill>
                <a:latin typeface="Arial Narrow" pitchFamily="34" charset="0"/>
              </a:rPr>
              <a:t>alcanzará </a:t>
            </a:r>
            <a:r>
              <a:rPr lang="es-MX" sz="4000" b="1" dirty="0">
                <a:solidFill>
                  <a:srgbClr val="006600"/>
                </a:solidFill>
                <a:latin typeface="Arial Narrow" pitchFamily="34" charset="0"/>
              </a:rPr>
              <a:t>nuestra comunidad, viviremos un gran avivamiento interno en cada congregación y experimentaremos un crecimiento sin precedente en nuestra historia.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76200" y="850900"/>
            <a:ext cx="8991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11175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Al ministerio de Cristo en esta tierra le caracterizaba:</a:t>
            </a: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11175" algn="l"/>
              </a:tabLst>
              <a:defRPr/>
            </a:pP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11175" algn="l"/>
              </a:tabLst>
              <a:defRPr/>
            </a:pP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>• 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	Pasión</a:t>
            </a:r>
          </a:p>
          <a:p>
            <a:pPr>
              <a:tabLst>
                <a:tab pos="511175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•	Su persistencia. </a:t>
            </a:r>
          </a:p>
          <a:p>
            <a:pPr>
              <a:tabLst>
                <a:tab pos="511175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•	Su 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estrategia en los hogares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.</a:t>
            </a:r>
            <a:endParaRPr lang="es-MX" sz="3800" b="1" dirty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76200" y="850900"/>
            <a:ext cx="8991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i="1" dirty="0">
                <a:solidFill>
                  <a:srgbClr val="006600"/>
                </a:solidFill>
                <a:latin typeface="Arial Narrow" pitchFamily="34" charset="0"/>
              </a:rPr>
              <a:t>Leemos en Mateo 9:35-37 lo siguiente:</a:t>
            </a:r>
          </a:p>
          <a:p>
            <a:pPr>
              <a:tabLst>
                <a:tab pos="573088" algn="l"/>
              </a:tabLst>
              <a:defRPr/>
            </a:pPr>
            <a:endParaRPr lang="es-MX" sz="3800" b="1" i="1" dirty="0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 i="1" dirty="0">
                <a:solidFill>
                  <a:srgbClr val="006600"/>
                </a:solidFill>
                <a:latin typeface="Arial Narrow" pitchFamily="34" charset="0"/>
              </a:rPr>
              <a:t>Recorría Jesús todas las ciudades y aldeas, enseñando en las sinagogas de ellos, predicando el evangelio del reino y sanando toda enfermedad y toda dolencia en el pueblo.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i="1">
                <a:solidFill>
                  <a:srgbClr val="006600"/>
                </a:solidFill>
                <a:latin typeface="Arial Narrow" pitchFamily="34" charset="0"/>
              </a:rPr>
              <a:t>Leemos en Mateo 9:35-37 lo siguiente:</a:t>
            </a:r>
          </a:p>
          <a:p>
            <a:pPr>
              <a:tabLst>
                <a:tab pos="573088" algn="l"/>
              </a:tabLst>
              <a:defRPr/>
            </a:pPr>
            <a:endParaRPr lang="en-US" sz="3800" b="1" i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 i="1">
                <a:solidFill>
                  <a:srgbClr val="006600"/>
                </a:solidFill>
                <a:latin typeface="Arial Narrow" pitchFamily="34" charset="0"/>
              </a:rPr>
              <a:t>Al ver las multitudes tuvo compasión de ellas, porque estaban desamparadas y dispersas como ovejas que no tienen pastor. Entonces dijo a sus discípulos: “A la verdad la mies es mucha, pero los obreros pocos. Rogad, pues, al Señor de la mies, que envié obreros a su mies.”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La Estrategia De Jes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 u="sng">
                <a:solidFill>
                  <a:schemeClr val="accent2"/>
                </a:solidFill>
                <a:latin typeface="Century Gothic" pitchFamily="34" charset="0"/>
              </a:rPr>
              <a:t>PASION</a:t>
            </a:r>
            <a:r>
              <a:rPr lang="en-US" sz="3800" b="1">
                <a:solidFill>
                  <a:schemeClr val="accent2"/>
                </a:solidFill>
                <a:latin typeface="Century Gothic" pitchFamily="34" charset="0"/>
              </a:rPr>
              <a:t>: </a:t>
            </a:r>
            <a:br>
              <a:rPr lang="en-US" sz="3800" b="1">
                <a:solidFill>
                  <a:schemeClr val="accent2"/>
                </a:solidFill>
                <a:latin typeface="Century Gothic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es una emoción intensa o irresistible, es un ardiente deseo que incluso duele por su intensidad, un entusiasmo intenso por algo. Un vivo interés por una persona o una posesión, por una actividad en particular, tal como la pasión de Jesús. 	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 u="sng">
                <a:solidFill>
                  <a:schemeClr val="accent2"/>
                </a:solidFill>
                <a:latin typeface="Century Gothic" pitchFamily="34" charset="0"/>
              </a:rPr>
              <a:t>PASION POR LAS ALMAS: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</a:t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El corazón de Jesús palpita por las almas. Si el líder de un grupo de amistad no tiene pasión, no puede reproducir su vida en otros. Por eso, el pastor y sus líderes deben apasionarse primero. Esa pasión debe desbordarse en una visión más amplia, para contagiar a su equipo e inspirar y despertar a la iglesia para ganar su ciudad y su nación para Cristo.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 u="sng">
                <a:solidFill>
                  <a:schemeClr val="accent2"/>
                </a:solidFill>
                <a:latin typeface="Century Gothic" pitchFamily="34" charset="0"/>
              </a:rPr>
              <a:t>COMPROMISO: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</a:t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La pasión se traduce en el compromiso de la gente para servir a Cristo, a los demás y a la Asamblea Apostólica. El líder debe estar completamente comprometido con la visión de penetrar la ciudad para Jesús a través de la multiplicación de los </a:t>
            </a:r>
            <a:r>
              <a:rPr lang="es-MX" sz="3800" b="1" u="sng">
                <a:solidFill>
                  <a:schemeClr val="accent2"/>
                </a:solidFill>
                <a:latin typeface="Arial Narrow" pitchFamily="34" charset="0"/>
              </a:rPr>
              <a:t>grupos de amistad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 u="sng">
                <a:solidFill>
                  <a:schemeClr val="accent2"/>
                </a:solidFill>
                <a:latin typeface="Century Gothic" pitchFamily="34" charset="0"/>
              </a:rPr>
              <a:t>PERSISTENCIA</a:t>
            </a:r>
            <a:r>
              <a:rPr lang="en-US" sz="3800" b="1">
                <a:solidFill>
                  <a:schemeClr val="accent2"/>
                </a:solidFill>
                <a:latin typeface="Century Gothic" pitchFamily="34" charset="0"/>
              </a:rPr>
              <a:t>: </a:t>
            </a:r>
            <a:br>
              <a:rPr lang="en-US" sz="3800" b="1">
                <a:solidFill>
                  <a:schemeClr val="accent2"/>
                </a:solidFill>
                <a:latin typeface="Century Gothic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es hacer las cosas, con tal tenacidad, terquedad, determinación, obstinación y diligencia, hasta hacer que las cosas funcionen.</a:t>
            </a:r>
          </a:p>
          <a:p>
            <a:pPr>
              <a:tabLst>
                <a:tab pos="573088" algn="l"/>
              </a:tabLst>
              <a:defRPr/>
            </a:pPr>
            <a:endParaRPr lang="es-MX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El trabajo continúo y más allá de lo requerido usualmente es lo que separa al éxito del fracaso.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Cuando le preguntaron a Alan Wurtzel, gerente general de la compañía Circuit City, porque motivo su compañía había tenido mejores resultados que su principal competidor, respondió así: “Hay caballo de exhibición y hay caballo para ara. El fue mas un caballo de exhibición, en tanto que yo fui un caballo de arar.”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76200" y="973138"/>
            <a:ext cx="899160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u="sng" dirty="0">
                <a:solidFill>
                  <a:schemeClr val="accent2"/>
                </a:solidFill>
                <a:latin typeface="Century Gothic" pitchFamily="34" charset="0"/>
              </a:rPr>
              <a:t>LA VISION DE LOS HOGARES</a:t>
            </a: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demanda tu corazón, tu cuerpo y tu mente, para hacer realidad la voluntad de Dios. Solo con pasión, servicio y sacrificio ganaremos nuestra comunidad para Cristo.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0" y="609600"/>
            <a:ext cx="89916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u="sng" dirty="0">
                <a:solidFill>
                  <a:schemeClr val="accent2"/>
                </a:solidFill>
                <a:latin typeface="Century Gothic" pitchFamily="34" charset="0"/>
              </a:rPr>
              <a:t>LA ESTRATEGIA EN LOS HOGARES</a:t>
            </a:r>
            <a: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es un estilo de vida, no un programa más, dentro de la iglesia. Todo gira en torno a los grupos de amistad. En ellos: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lphaLcParenR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Se recibe al nuevo creyente.</a:t>
            </a:r>
          </a:p>
          <a:p>
            <a:pPr marL="457200" indent="-457200">
              <a:lnSpc>
                <a:spcPct val="90000"/>
              </a:lnSpc>
              <a:buFontTx/>
              <a:buAutoNum type="alphaLcParenR"/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lphaLcParenR"/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 	Se le apoya hasta llevarlo a la madurez.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lphaLcParenR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Se le equipa para la obra de su ministerio.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.</a:t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AutoNum type="alphaLcParenR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Y se le da la oportunidad de practicar y ejercitar sus talentos y dones.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76200" y="1141413"/>
            <a:ext cx="89916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Todo en el mismo lugar, su </a:t>
            </a:r>
            <a:r>
              <a:rPr lang="es-MX" sz="3800" b="1" u="sng" dirty="0">
                <a:solidFill>
                  <a:schemeClr val="accent2"/>
                </a:solidFill>
                <a:latin typeface="Arial Narrow" pitchFamily="34" charset="0"/>
              </a:rPr>
              <a:t>grupo de amistad</a:t>
            </a:r>
            <a:r>
              <a:rPr lang="es-MX" sz="3800" b="1" dirty="0">
                <a:solidFill>
                  <a:srgbClr val="006600"/>
                </a:solidFill>
                <a:latin typeface="Arial Narrow" pitchFamily="34" charset="0"/>
              </a:rPr>
              <a:t>, hasta hacer de el un nuevo líder para los otros hogares que se alcanzarán.</a:t>
            </a:r>
            <a:endParaRPr lang="en-US" sz="3800" b="1" dirty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 u="sng">
                <a:solidFill>
                  <a:schemeClr val="accent2"/>
                </a:solidFill>
                <a:latin typeface="Century Gothic" pitchFamily="34" charset="0"/>
              </a:rPr>
              <a:t>EL MODELO DE LOS HOGARES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es el medio para alcanzar todos los rincones de la ciudad, no importando la clase social, cultura, religión, sexo o edad; todos viven en una casa, y pueden ser ganados para Cristo, en un grupo pequeño o grupo familiar.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4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 algn="ctr">
              <a:tabLst>
                <a:tab pos="573088" algn="l"/>
              </a:tabLst>
              <a:defRPr/>
            </a:pPr>
            <a:r>
              <a:rPr lang="es-MX" sz="5400" b="1">
                <a:solidFill>
                  <a:srgbClr val="006600"/>
                </a:solidFill>
                <a:latin typeface="Century Gothic" pitchFamily="34" charset="0"/>
              </a:rPr>
              <a:t>DIOS DESEA QUE SU IGLESIA </a:t>
            </a:r>
            <a:r>
              <a:rPr lang="en-US" sz="7200" b="1">
                <a:solidFill>
                  <a:schemeClr val="accent2"/>
                </a:solidFill>
                <a:latin typeface="Lynda Cursive" pitchFamily="2" charset="0"/>
              </a:rPr>
              <a:t>CREZCA</a:t>
            </a:r>
            <a:endParaRPr lang="es-MX" sz="7200" b="1">
              <a:solidFill>
                <a:schemeClr val="accent2"/>
              </a:solidFill>
              <a:latin typeface="Lynda Cursive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76200" y="250825"/>
            <a:ext cx="89916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Hoy más que nunca la Asamblea Apostólica Internacional, esta determinada a responder a la Gran Comisión. Estamos listos para cumplir nuestro ministerio y hacer obra de evangelismo. Estamos listos para mantener nuestra identidad apostólica, seguir el ejemplo de Jesús y utilizar la estrategia que el estableció como modelo.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6200" y="504825"/>
            <a:ext cx="899160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 algn="ctr">
              <a:tabLst>
                <a:tab pos="573088" algn="l"/>
              </a:tabLst>
              <a:defRPr/>
            </a:pP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“Y perseverando unánimes cada día en el templo, y partiendo el pan </a:t>
            </a:r>
            <a:r>
              <a:rPr lang="es-MX" sz="4200" b="1" i="1" u="sng" dirty="0">
                <a:solidFill>
                  <a:schemeClr val="accent2"/>
                </a:solidFill>
                <a:latin typeface="Arial Narrow" pitchFamily="34" charset="0"/>
              </a:rPr>
              <a:t>en las casas</a:t>
            </a: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, comían juntos con alegría y sencillez </a:t>
            </a:r>
            <a:b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de corazón, alabando a Dios, </a:t>
            </a:r>
            <a:b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y teniendo favor con todo el pueblo. </a:t>
            </a:r>
            <a:b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Y el Señor añadía cada día a la iglesia </a:t>
            </a:r>
            <a:b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4200" b="1" i="1" dirty="0">
                <a:solidFill>
                  <a:srgbClr val="006600"/>
                </a:solidFill>
                <a:latin typeface="Arial Narrow" pitchFamily="34" charset="0"/>
              </a:rPr>
              <a:t>los que habías de ser salvos.”</a:t>
            </a:r>
            <a:endParaRPr lang="en-US" sz="4200" b="1" i="1" dirty="0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76200" y="1143000"/>
            <a:ext cx="89916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 algn="ctr">
              <a:tabLst>
                <a:tab pos="573088" algn="l"/>
              </a:tabLst>
              <a:defRPr/>
            </a:pPr>
            <a:r>
              <a:rPr lang="es-MX" sz="4600" b="1" i="1">
                <a:solidFill>
                  <a:srgbClr val="006600"/>
                </a:solidFill>
                <a:latin typeface="Arial Narrow" pitchFamily="34" charset="0"/>
              </a:rPr>
              <a:t> “Y todos los días, en el templo </a:t>
            </a:r>
            <a:br>
              <a:rPr lang="es-MX" sz="4600" b="1" i="1">
                <a:solidFill>
                  <a:srgbClr val="006600"/>
                </a:solidFill>
                <a:latin typeface="Arial Narrow" pitchFamily="34" charset="0"/>
              </a:rPr>
            </a:br>
            <a:r>
              <a:rPr lang="es-MX" sz="4600" b="1" i="1" u="sng">
                <a:solidFill>
                  <a:schemeClr val="accent2"/>
                </a:solidFill>
                <a:latin typeface="Arial Narrow" pitchFamily="34" charset="0"/>
              </a:rPr>
              <a:t>y por las casas</a:t>
            </a:r>
            <a:r>
              <a:rPr lang="es-MX" sz="4600" b="1" i="1">
                <a:solidFill>
                  <a:srgbClr val="006600"/>
                </a:solidFill>
                <a:latin typeface="Arial Narrow" pitchFamily="34" charset="0"/>
              </a:rPr>
              <a:t>, no cesaban de enseñar y predicar a Jesucristo”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8991600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Century Gothic" pitchFamily="34" charset="0"/>
              </a:rPr>
              <a:t>1. 	</a:t>
            </a:r>
            <a:r>
              <a:rPr lang="es-MX" sz="3800" b="1">
                <a:solidFill>
                  <a:srgbClr val="006600"/>
                </a:solidFill>
                <a:latin typeface="Century Gothic" pitchFamily="34" charset="0"/>
              </a:rPr>
              <a:t>LA VOLUNTAD DEL SEÑOR ES 		</a:t>
            </a:r>
            <a:r>
              <a:rPr lang="es-MX" sz="3800" b="1" u="sng">
                <a:solidFill>
                  <a:schemeClr val="accent2"/>
                </a:solidFill>
                <a:latin typeface="Century Gothic" pitchFamily="34" charset="0"/>
              </a:rPr>
              <a:t>QUE NADIE PEREZCA</a:t>
            </a:r>
            <a:r>
              <a:rPr lang="es-MX" sz="3800" b="1">
                <a:solidFill>
                  <a:schemeClr val="accent2"/>
                </a:solidFill>
                <a:latin typeface="Century Gothic" pitchFamily="34" charset="0"/>
              </a:rPr>
              <a:t>.</a:t>
            </a:r>
            <a:endParaRPr lang="en-US" sz="3800" b="1" i="1">
              <a:solidFill>
                <a:schemeClr val="accent2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endParaRPr lang="en-US" sz="3800" b="1" i="1">
              <a:solidFill>
                <a:schemeClr val="accent2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800" b="1" i="1">
                <a:solidFill>
                  <a:srgbClr val="006600"/>
                </a:solidFill>
                <a:latin typeface="Arial Narrow" pitchFamily="34" charset="0"/>
              </a:rPr>
              <a:t>El Señor vino a buscar y rescatar lo que              </a:t>
            </a:r>
            <a:r>
              <a:rPr lang="es-MX" sz="3800" b="1" i="1" u="sng">
                <a:solidFill>
                  <a:schemeClr val="accent2"/>
                </a:solidFill>
                <a:latin typeface="Arial Narrow" pitchFamily="34" charset="0"/>
              </a:rPr>
              <a:t>se había perdido.</a:t>
            </a:r>
            <a:endParaRPr lang="en-US" sz="3800" b="1" i="1" u="sng">
              <a:solidFill>
                <a:schemeClr val="accent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8991600" cy="62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El corazón de Jesús está en la gran comisión. El anhelo del Señor es que sus discípulos sean llenos del Espíritu Santo y puedan ir y hacer otros discípulos, bautizándoles, enseñándoles y enviándoles a predicar el evangelio a toda criatura.</a:t>
            </a:r>
          </a:p>
          <a:p>
            <a:pPr>
              <a:tabLst>
                <a:tab pos="573088" algn="l"/>
              </a:tabLst>
              <a:defRPr/>
            </a:pPr>
            <a:endParaRPr lang="en-US" sz="3400" b="1" i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500" b="1" i="1">
                <a:solidFill>
                  <a:srgbClr val="006600"/>
                </a:solidFill>
                <a:latin typeface="Arial Narrow" pitchFamily="34" charset="0"/>
              </a:rPr>
              <a:t>“Y que se predicase en su nombre el arrepentimiento y el perdón de pecados, en todas las naciones, comenzando desde Jerusalén.”</a:t>
            </a:r>
            <a:r>
              <a:rPr lang="es-MX" sz="3400" b="1" i="1">
                <a:solidFill>
                  <a:srgbClr val="006600"/>
                </a:solidFill>
                <a:latin typeface="Arial Narrow" pitchFamily="34" charset="0"/>
              </a:rPr>
              <a:t> 								Lucas 24:47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8991600" cy="545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Century Gothic" pitchFamily="34" charset="0"/>
              </a:rPr>
              <a:t>2.	</a:t>
            </a:r>
            <a:r>
              <a:rPr lang="es-MX" sz="3800" b="1">
                <a:solidFill>
                  <a:srgbClr val="006600"/>
                </a:solidFill>
                <a:latin typeface="Century Gothic" pitchFamily="34" charset="0"/>
              </a:rPr>
              <a:t>LA ESTRATEGIA DE JESÚS: 			</a:t>
            </a:r>
            <a:r>
              <a:rPr lang="es-MX" sz="3800" b="1" u="sng">
                <a:solidFill>
                  <a:schemeClr val="accent2"/>
                </a:solidFill>
                <a:latin typeface="Century Gothic" pitchFamily="34" charset="0"/>
              </a:rPr>
              <a:t>LOS HOGARES</a:t>
            </a:r>
            <a:endParaRPr lang="en-US" sz="3800" b="1" u="sng">
              <a:solidFill>
                <a:schemeClr val="accent2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endParaRPr lang="en-US" sz="3800" b="1" u="sng">
              <a:solidFill>
                <a:schemeClr val="accent2"/>
              </a:solidFill>
              <a:latin typeface="Century Gothic" pitchFamily="34" charset="0"/>
            </a:endParaRPr>
          </a:p>
          <a:p>
            <a:pPr>
              <a:tabLst>
                <a:tab pos="573088" algn="l"/>
              </a:tabLst>
              <a:defRPr/>
            </a:pPr>
            <a:r>
              <a:rPr lang="es-MX" sz="3400" b="1">
                <a:solidFill>
                  <a:srgbClr val="006600"/>
                </a:solidFill>
                <a:latin typeface="Arial Narrow" pitchFamily="34" charset="0"/>
              </a:rPr>
              <a:t>En el Nuevo Testamento, la Iglesia tiene como estrategia realizar su ministerio en los hogares. Esta estrategia fue inspirada en la práctica y ejemplo del discipulado de nuestro Señor Jesucristo. El Señor  Jesús extendió el alcance de la Adoración, Enseñanza, Servicio y Ministración más allá de las cuatro paredes del templo.</a:t>
            </a:r>
            <a:endParaRPr lang="en-US" sz="3400" b="1">
              <a:solidFill>
                <a:srgbClr val="0066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1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89916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Algunas de las tareas que Jesús Realizó en los Hogares:</a:t>
            </a: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Confirmó a sus discípulos y sanó 			a la suegra de Pedro, Marcos 1:29.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Enseñó en hogares llenos de personas 		y sanó a un paralítico, Marcos  2:1-12.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76200" y="388938"/>
            <a:ext cx="89916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573088" algn="l"/>
              </a:tabLst>
              <a:defRPr/>
            </a:pPr>
            <a:r>
              <a:rPr lang="en-US" sz="5000" b="1">
                <a:solidFill>
                  <a:srgbClr val="006600"/>
                </a:solidFill>
                <a:latin typeface="Arial Narrow" pitchFamily="34" charset="0"/>
              </a:rPr>
              <a:t>•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Convivió con Mateo y sus amigos, 		Marcos 2:15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Usó el hogar como punto estratégico 	para la misión de los doce, Lucas 9:4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Enseñó la importancia de persistir en 		el hogar como punto estratégico para 		la misión de los 70,  Lucas 10:5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8991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1AB95"/>
            </a:outerShdw>
          </a:effectLst>
        </p:spPr>
        <p:txBody>
          <a:bodyPr>
            <a:spAutoFit/>
          </a:bodyPr>
          <a:lstStyle/>
          <a:p>
            <a:pPr>
              <a:tabLst>
                <a:tab pos="573088" algn="l"/>
              </a:tabLst>
              <a:defRPr/>
            </a:pPr>
            <a:r>
              <a:rPr lang="en-US" sz="5000" b="1">
                <a:solidFill>
                  <a:srgbClr val="006600"/>
                </a:solidFill>
                <a:latin typeface="Arial Narrow" pitchFamily="34" charset="0"/>
              </a:rPr>
              <a:t>•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Afirmó la importancia de perseverar 		en cada hogar, en lugar de brincar de 	una casa a otra, Lucas 10:7.</a:t>
            </a:r>
          </a:p>
          <a:p>
            <a:pPr>
              <a:tabLst>
                <a:tab pos="573088" algn="l"/>
              </a:tabLst>
              <a:defRPr/>
            </a:pP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Llevó el perdón, con su presencia, 			a la casa de Zaqueo, Lucas 19:9</a:t>
            </a: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/>
            </a:r>
            <a:br>
              <a:rPr lang="en-US" sz="3800" b="1">
                <a:solidFill>
                  <a:srgbClr val="006600"/>
                </a:solidFill>
                <a:latin typeface="Arial Narrow" pitchFamily="34" charset="0"/>
              </a:rPr>
            </a:br>
            <a:endParaRPr lang="en-US" sz="3800" b="1">
              <a:solidFill>
                <a:srgbClr val="006600"/>
              </a:solidFill>
              <a:latin typeface="Arial Narrow" pitchFamily="34" charset="0"/>
            </a:endParaRPr>
          </a:p>
          <a:p>
            <a:pPr>
              <a:buFont typeface="Symbol" pitchFamily="18" charset="2"/>
              <a:buChar char=""/>
              <a:tabLst>
                <a:tab pos="573088" algn="l"/>
              </a:tabLst>
              <a:defRPr/>
            </a:pPr>
            <a:r>
              <a:rPr lang="en-US" sz="3800" b="1">
                <a:solidFill>
                  <a:srgbClr val="006600"/>
                </a:solidFill>
                <a:latin typeface="Arial Narrow" pitchFamily="34" charset="0"/>
              </a:rPr>
              <a:t> 	</a:t>
            </a:r>
            <a:r>
              <a:rPr lang="es-MX" sz="3800" b="1">
                <a:solidFill>
                  <a:srgbClr val="006600"/>
                </a:solidFill>
                <a:latin typeface="Arial Narrow" pitchFamily="34" charset="0"/>
              </a:rPr>
              <a:t>Fue adorado en un hogar, Lucas 7:38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7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 autoUpdateAnimBg="0"/>
    </p:bldLst>
  </p:timing>
</p:sld>
</file>

<file path=ppt/theme/theme1.xml><?xml version="1.0" encoding="utf-8"?>
<a:theme xmlns:a="http://schemas.openxmlformats.org/drawingml/2006/main" name="Angel Tree ENG 2 18 07">
  <a:themeElements>
    <a:clrScheme name="Angel Tree ENG 2 18 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ngel Tree ENG 2 18 07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ngel Tree ENG 2 18 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 Tree ENG 2 18 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 Tree ENG 2 18 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 Tree ENG 2 18 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 Tree ENG 2 18 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 Tree ENG 2 18 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 Tree ENG 2 18 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Angel Tree ENG 2 18 07</Template>
  <TotalTime>391</TotalTime>
  <Words>801</Words>
  <Application>Microsoft Office PowerPoint</Application>
  <PresentationFormat>Presentación en pantalla (4:3)</PresentationFormat>
  <Paragraphs>173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Times New Roman</vt:lpstr>
      <vt:lpstr>Arial</vt:lpstr>
      <vt:lpstr>Century Gothic</vt:lpstr>
      <vt:lpstr>Lynda Cursive</vt:lpstr>
      <vt:lpstr>Arial Narrow</vt:lpstr>
      <vt:lpstr>Symbol</vt:lpstr>
      <vt:lpstr>Wingdings</vt:lpstr>
      <vt:lpstr>Angel Tree ENG 2 18 07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Alberto</cp:lastModifiedBy>
  <cp:revision>18</cp:revision>
  <dcterms:created xsi:type="dcterms:W3CDTF">2007-11-20T03:33:33Z</dcterms:created>
  <dcterms:modified xsi:type="dcterms:W3CDTF">2013-09-20T02:46:50Z</dcterms:modified>
</cp:coreProperties>
</file>