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49" r:id="rId2"/>
    <p:sldMasterId id="2147483650" r:id="rId3"/>
  </p:sldMasterIdLst>
  <p:sldIdLst>
    <p:sldId id="278" r:id="rId4"/>
    <p:sldId id="256" r:id="rId5"/>
    <p:sldId id="258" r:id="rId6"/>
    <p:sldId id="259" r:id="rId7"/>
    <p:sldId id="260" r:id="rId8"/>
    <p:sldId id="261" r:id="rId9"/>
    <p:sldId id="262" r:id="rId10"/>
    <p:sldId id="263" r:id="rId11"/>
    <p:sldId id="264" r:id="rId12"/>
    <p:sldId id="265" r:id="rId13"/>
    <p:sldId id="266" r:id="rId14"/>
    <p:sldId id="267" r:id="rId15"/>
    <p:sldId id="276" r:id="rId16"/>
    <p:sldId id="268" r:id="rId17"/>
    <p:sldId id="269" r:id="rId18"/>
    <p:sldId id="277" r:id="rId19"/>
    <p:sldId id="270" r:id="rId20"/>
    <p:sldId id="271" r:id="rId21"/>
    <p:sldId id="272" r:id="rId22"/>
    <p:sldId id="273" r:id="rId23"/>
    <p:sldId id="274" r:id="rId24"/>
    <p:sldId id="275" r:id="rId25"/>
  </p:sldIdLst>
  <p:sldSz cx="9144000" cy="6858000" type="screen4x3"/>
  <p:notesSz cx="6858000" cy="9144000"/>
  <p:embeddedFontLst>
    <p:embeddedFont>
      <p:font typeface="Bangle" pitchFamily="2" charset="0"/>
      <p:regular r:id="rId26"/>
      <p:bold r:id="rId27"/>
      <p:italic r:id="rId28"/>
    </p:embeddedFont>
    <p:embeddedFont>
      <p:font typeface="Calibri" pitchFamily="34" charset="0"/>
      <p:regular r:id="rId29"/>
      <p:bold r:id="rId30"/>
      <p:italic r:id="rId31"/>
      <p:boldItalic r:id="rId32"/>
    </p:embeddedFont>
    <p:embeddedFont>
      <p:font typeface="Futura Bk" charset="0"/>
      <p:regular r:id="rId33"/>
      <p:bold r:id="rId34"/>
      <p:italic r:id="rId35"/>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6666"/>
    <a:srgbClr val="FFFFCC"/>
    <a:srgbClr val="66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624" y="-5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9.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8F07349-31C0-4E02-A96E-A1D0ED9E0D5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B915A8-4A50-47E7-BF71-E9F0257CC62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181D51-C44D-4B8A-932F-B41723735A38}"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B7EAF-ADCC-46EA-AEFF-E8704BBC7C7F}"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F1ECE3B-331A-4F3D-BF90-7D1A8B7995F4}"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85CD5B1-7163-4E25-9D09-02A40542936F}"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FD2A797-09B8-4FED-B865-CD62F935C0FF}"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904BDE2-A18B-4B31-9A29-6237CB9F9F9E}"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E777E8B-1213-4AC9-890E-CAA548B49B2C}"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C875C95-939B-482E-82D1-8A50E622AFB5}"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D045E67-6C64-4723-990D-7B07B94335F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8ED74F5-9747-43D8-A69E-416D4B12F0CC}"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6AF9DED-3591-404B-8C46-9F863FB6BE38}"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33F2BD-E2DB-45F1-9630-FAA5ADF6B236}"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D4BBC54-2452-4615-9754-2435D3EB9F49}"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888669-7CC1-424D-A778-16025F9DA3E5}"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E44A32-B68D-4BE6-B210-C7F303C2B6E5}"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25B9A-431D-40CF-A6DD-B5A7C7157681}" type="slidenum">
              <a:rPr 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827D5AE-8668-4B96-A132-8255A36AD9D5}"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D562FE1-D559-4322-BD1A-C23D70D17F35}" type="slidenum">
              <a:rPr 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2EDDB0D-D4A5-4B96-A45A-3CE817DD4B92}"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8579C2F-B7DA-4F16-B08D-92B62F1E6E5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9F2C012-317D-40D5-BC6F-C1BD2D7492DA}"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FF2BBDD-9600-4232-AC12-59A796135F4A}" type="slidenum">
              <a:rPr 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30652F0-FC1A-47F5-88B7-B864120795C0}" type="slidenum">
              <a:rPr 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7C71100-A454-406F-A6C1-5D331650957F}"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D7CCF03-D510-4E22-8676-3F07D6EBEB4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B26EC6C-DDE5-42D0-8CD3-C341BD0A993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76BDB2F-630D-4BB1-8EF7-3E94A51D3CF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E7F3704-C003-4E78-8755-80D0DABFFEF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DEAA7E7-FC21-42FC-B5C6-2FF533EA8899}" type="slidenum">
              <a:rPr lang="en-US"/>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7EB9BA2-9ACA-4239-807C-E64237E73A1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60BE8F0-EA24-49C2-A6A6-2AD8B43DA93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B8975CF-E965-4671-9393-30152705D032}" type="slidenum">
              <a:rPr lang="en-US"/>
              <a:pPr/>
              <a:t>‹#›</a:t>
            </a:fld>
            <a:endParaRPr lang="en-US"/>
          </a:p>
        </p:txBody>
      </p:sp>
      <p:pic>
        <p:nvPicPr>
          <p:cNvPr id="1154" name="Picture 130" descr="teen bible study_std_t_nt"/>
          <p:cNvPicPr>
            <a:picLocks noChangeAspect="1" noChangeArrowheads="1"/>
          </p:cNvPicPr>
          <p:nvPr userDrawn="1"/>
        </p:nvPicPr>
        <p:blipFill>
          <a:blip r:embed="rId13" cstate="print"/>
          <a:srcRect/>
          <a:stretch>
            <a:fillRect/>
          </a:stretch>
        </p:blipFill>
        <p:spPr bwMode="auto">
          <a:xfrm>
            <a:off x="0" y="0"/>
            <a:ext cx="9144000" cy="6858000"/>
          </a:xfrm>
          <a:prstGeom prst="rect">
            <a:avLst/>
          </a:prstGeom>
          <a:noFill/>
        </p:spPr>
      </p:pic>
      <p:pic>
        <p:nvPicPr>
          <p:cNvPr id="2" name="Picture 2" descr="C:\Documents and Settings\JHerrera\My Documents\Dropbox\Side jobs\President PPTs\SOJ\Graphics\EDJseguimientoAbril2012PPT.jpg"/>
          <p:cNvPicPr>
            <a:picLocks noChangeAspect="1" noChangeArrowheads="1"/>
          </p:cNvPicPr>
          <p:nvPr userDrawn="1"/>
        </p:nvPicPr>
        <p:blipFill>
          <a:blip r:embed="rId14" cstate="print"/>
          <a:srcRect/>
          <a:stretch>
            <a:fillRect/>
          </a:stretch>
        </p:blipFill>
        <p:spPr bwMode="auto">
          <a:xfrm>
            <a:off x="0" y="0"/>
            <a:ext cx="9144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41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96FC2E3-BB93-4294-8131-6961929CF5EB}" type="slidenum">
              <a:rPr lang="en-US"/>
              <a:pPr/>
              <a:t>‹#›</a:t>
            </a:fld>
            <a:endParaRPr lang="en-US"/>
          </a:p>
        </p:txBody>
      </p:sp>
      <p:pic>
        <p:nvPicPr>
          <p:cNvPr id="4230" name="Picture 134" descr="teen bible study_std_c_nt"/>
          <p:cNvPicPr>
            <a:picLocks noChangeAspect="1" noChangeArrowheads="1"/>
          </p:cNvPicPr>
          <p:nvPr userDrawn="1"/>
        </p:nvPicPr>
        <p:blipFill>
          <a:blip r:embed="rId13" cstate="print"/>
          <a:srcRect/>
          <a:stretch>
            <a:fillRect/>
          </a:stretch>
        </p:blipFill>
        <p:spPr bwMode="auto">
          <a:xfrm>
            <a:off x="0" y="0"/>
            <a:ext cx="9144000" cy="6858000"/>
          </a:xfrm>
          <a:prstGeom prst="rect">
            <a:avLst/>
          </a:prstGeom>
          <a:noFill/>
        </p:spPr>
      </p:pic>
      <p:pic>
        <p:nvPicPr>
          <p:cNvPr id="2050" name="Picture 2" descr="C:\Documents and Settings\JHerrera\My Documents\Dropbox\Side jobs\President PPTs\SOJ\Graphics\EDJslides.jpg"/>
          <p:cNvPicPr>
            <a:picLocks noChangeAspect="1" noChangeArrowheads="1"/>
          </p:cNvPicPr>
          <p:nvPr userDrawn="1"/>
        </p:nvPicPr>
        <p:blipFill>
          <a:blip r:embed="rId14" cstate="print"/>
          <a:srcRect/>
          <a:stretch>
            <a:fillRect/>
          </a:stretch>
        </p:blipFill>
        <p:spPr bwMode="auto">
          <a:xfrm>
            <a:off x="0" y="-1"/>
            <a:ext cx="9144000" cy="6863701"/>
          </a:xfrm>
          <a:prstGeom prst="rect">
            <a:avLst/>
          </a:prstGeom>
          <a:noFill/>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53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53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59983AE-97ED-4793-8A99-59BC848EAA89}" type="slidenum">
              <a:rPr lang="en-US"/>
              <a:pPr/>
              <a:t>‹#›</a:t>
            </a:fld>
            <a:endParaRPr lang="en-US"/>
          </a:p>
        </p:txBody>
      </p:sp>
      <p:pic>
        <p:nvPicPr>
          <p:cNvPr id="15440" name="Picture 80" descr="teen bible study_std_cb"/>
          <p:cNvPicPr>
            <a:picLocks noChangeAspect="1" noChangeArrowheads="1"/>
          </p:cNvPicPr>
          <p:nvPr userDrawn="1"/>
        </p:nvPicPr>
        <p:blipFill>
          <a:blip r:embed="rId13" cstate="print"/>
          <a:srcRect/>
          <a:stretch>
            <a:fillRect/>
          </a:stretch>
        </p:blipFill>
        <p:spPr bwMode="auto">
          <a:xfrm>
            <a:off x="0" y="0"/>
            <a:ext cx="9144000" cy="6858000"/>
          </a:xfrm>
          <a:prstGeom prst="rect">
            <a:avLst/>
          </a:prstGeom>
          <a:noFill/>
        </p:spPr>
      </p:pic>
      <p:pic>
        <p:nvPicPr>
          <p:cNvPr id="8" name="Picture 2" descr="C:\Documents and Settings\JHerrera\My Documents\Dropbox\Side jobs\President PPTs\SOJ\Graphics\EDJslides.jpg"/>
          <p:cNvPicPr>
            <a:picLocks noChangeAspect="1" noChangeArrowheads="1"/>
          </p:cNvPicPr>
          <p:nvPr userDrawn="1"/>
        </p:nvPicPr>
        <p:blipFill>
          <a:blip r:embed="rId14" cstate="print"/>
          <a:srcRect/>
          <a:stretch>
            <a:fillRect/>
          </a:stretch>
        </p:blipFill>
        <p:spPr bwMode="auto">
          <a:xfrm>
            <a:off x="0" y="-1"/>
            <a:ext cx="9144000" cy="6863701"/>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381000"/>
            <a:ext cx="8610600" cy="4632037"/>
          </a:xfrm>
          <a:prstGeom prst="rect">
            <a:avLst/>
          </a:prstGeom>
          <a:noFill/>
        </p:spPr>
        <p:txBody>
          <a:bodyPr wrap="square" rtlCol="0">
            <a:spAutoFit/>
          </a:bodyPr>
          <a:lstStyle/>
          <a:p>
            <a:pPr>
              <a:lnSpc>
                <a:spcPts val="4500"/>
              </a:lnSpc>
              <a:tabLst>
                <a:tab pos="571500" algn="l"/>
              </a:tabLst>
            </a:pPr>
            <a:r>
              <a:rPr lang="en-US" sz="4400" b="1" dirty="0" smtClean="0">
                <a:solidFill>
                  <a:srgbClr val="006666"/>
                </a:solidFill>
                <a:latin typeface="Calibri" pitchFamily="34" charset="0"/>
              </a:rPr>
              <a:t>4. 	PREPARACIÓN PARA </a:t>
            </a:r>
            <a:br>
              <a:rPr lang="en-US" sz="4400" b="1" dirty="0" smtClean="0">
                <a:solidFill>
                  <a:srgbClr val="006666"/>
                </a:solidFill>
                <a:latin typeface="Calibri" pitchFamily="34" charset="0"/>
              </a:rPr>
            </a:br>
            <a:r>
              <a:rPr lang="en-US" sz="4400" b="1" dirty="0" smtClean="0">
                <a:solidFill>
                  <a:srgbClr val="006666"/>
                </a:solidFill>
                <a:latin typeface="Calibri" pitchFamily="34" charset="0"/>
              </a:rPr>
              <a:t>	LA REGISTRACIÓN </a:t>
            </a:r>
          </a:p>
          <a:p>
            <a:r>
              <a:rPr lang="es-ES" sz="4000" b="1" dirty="0" smtClean="0">
                <a:solidFill>
                  <a:srgbClr val="000066"/>
                </a:solidFill>
                <a:latin typeface="Calibri" pitchFamily="34" charset="0"/>
              </a:rPr>
              <a:t/>
            </a:r>
            <a:br>
              <a:rPr lang="es-ES" sz="4000" b="1" dirty="0" smtClean="0">
                <a:solidFill>
                  <a:srgbClr val="000066"/>
                </a:solidFill>
                <a:latin typeface="Calibri" pitchFamily="34" charset="0"/>
              </a:rPr>
            </a:br>
            <a:r>
              <a:rPr lang="es-ES" sz="3600" b="1" dirty="0" smtClean="0">
                <a:solidFill>
                  <a:srgbClr val="000066"/>
                </a:solidFill>
                <a:latin typeface="Calibri" pitchFamily="34" charset="0"/>
              </a:rPr>
              <a:t>Algunas iglesias ponen mesas asistidas por los líderes de las células (con los nombres del área, código postal, etc.) para registrar a los amigos para que asistan a sus grupos de amistad.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771942"/>
            <a:ext cx="8610600" cy="2800767"/>
          </a:xfrm>
          <a:prstGeom prst="rect">
            <a:avLst/>
          </a:prstGeom>
          <a:noFill/>
        </p:spPr>
        <p:txBody>
          <a:bodyPr wrap="square" rtlCol="0">
            <a:spAutoFit/>
          </a:bodyPr>
          <a:lstStyle/>
          <a:p>
            <a:pPr>
              <a:tabLst>
                <a:tab pos="571500" algn="l"/>
              </a:tabLst>
            </a:pPr>
            <a:r>
              <a:rPr lang="en-US" sz="4400" b="1" dirty="0" smtClean="0">
                <a:solidFill>
                  <a:srgbClr val="006666"/>
                </a:solidFill>
                <a:latin typeface="Calibri" pitchFamily="34" charset="0"/>
              </a:rPr>
              <a:t>5. 	PREPARACIÓN DEL SERVICIO </a:t>
            </a:r>
          </a:p>
          <a:p>
            <a:endParaRPr lang="en-US" sz="4400" b="1" dirty="0" smtClean="0">
              <a:solidFill>
                <a:srgbClr val="0070C0"/>
              </a:solidFill>
              <a:latin typeface="Calibri" pitchFamily="34" charset="0"/>
            </a:endParaRPr>
          </a:p>
          <a:p>
            <a:r>
              <a:rPr lang="es-ES" sz="4400" b="1" dirty="0" smtClean="0">
                <a:solidFill>
                  <a:srgbClr val="000066"/>
                </a:solidFill>
                <a:latin typeface="Calibri" pitchFamily="34" charset="0"/>
              </a:rPr>
              <a:t>Esto debe hacerse con semanas de anticipación. </a:t>
            </a:r>
            <a:endParaRPr lang="en-US" sz="4400" b="1" dirty="0" smtClean="0">
              <a:solidFill>
                <a:srgbClr val="000066"/>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42395"/>
            <a:ext cx="8610600" cy="1938992"/>
          </a:xfrm>
          <a:prstGeom prst="rect">
            <a:avLst/>
          </a:prstGeom>
          <a:noFill/>
        </p:spPr>
        <p:txBody>
          <a:bodyPr wrap="square" rtlCol="0">
            <a:spAutoFit/>
          </a:bodyPr>
          <a:lstStyle/>
          <a:p>
            <a:pPr>
              <a:tabLst>
                <a:tab pos="457200" algn="l"/>
              </a:tabLst>
            </a:pPr>
            <a:r>
              <a:rPr lang="en-US" sz="4000" b="1" dirty="0" smtClean="0">
                <a:solidFill>
                  <a:srgbClr val="000066"/>
                </a:solidFill>
                <a:latin typeface="Calibri" pitchFamily="34" charset="0"/>
              </a:rPr>
              <a:t>• 	</a:t>
            </a:r>
            <a:r>
              <a:rPr lang="es-ES" sz="4000" b="1" dirty="0" smtClean="0">
                <a:solidFill>
                  <a:srgbClr val="000066"/>
                </a:solidFill>
                <a:latin typeface="Calibri" pitchFamily="34" charset="0"/>
              </a:rPr>
              <a:t>El tiempo del servicio no debe ser 	muy largo; máximo un tiempo 		de dos horas.</a:t>
            </a:r>
            <a:endParaRPr lang="en-US" sz="4000" b="1" dirty="0" smtClean="0">
              <a:solidFill>
                <a:srgbClr val="000066"/>
              </a:solidFill>
              <a:latin typeface="Calibri" pitchFamily="34" charset="0"/>
            </a:endParaRPr>
          </a:p>
        </p:txBody>
      </p:sp>
      <p:sp>
        <p:nvSpPr>
          <p:cNvPr id="3" name="Rectangle 2"/>
          <p:cNvSpPr/>
          <p:nvPr/>
        </p:nvSpPr>
        <p:spPr>
          <a:xfrm>
            <a:off x="0" y="83403"/>
            <a:ext cx="9144000" cy="830997"/>
          </a:xfrm>
          <a:prstGeom prst="rect">
            <a:avLst/>
          </a:prstGeom>
          <a:solidFill>
            <a:schemeClr val="accent2"/>
          </a:solidFill>
        </p:spPr>
        <p:txBody>
          <a:bodyPr wrap="square">
            <a:spAutoFit/>
          </a:bodyPr>
          <a:lstStyle/>
          <a:p>
            <a:pPr lvl="0"/>
            <a:r>
              <a:rPr lang="en-US" sz="4800" b="1" dirty="0" smtClean="0">
                <a:solidFill>
                  <a:srgbClr val="FFFFCC"/>
                </a:solidFill>
                <a:latin typeface="Calibri" pitchFamily="34" charset="0"/>
              </a:rPr>
              <a:t>  </a:t>
            </a:r>
            <a:r>
              <a:rPr lang="en-US" sz="4800" dirty="0" smtClean="0">
                <a:solidFill>
                  <a:srgbClr val="FFFFCC"/>
                </a:solidFill>
                <a:latin typeface="Futura Bk" pitchFamily="34" charset="0"/>
              </a:rPr>
              <a:t>CONSEJOS ÚTILES:</a:t>
            </a:r>
            <a:endParaRPr lang="en-US" sz="4800" dirty="0">
              <a:solidFill>
                <a:srgbClr val="FFFFCC"/>
              </a:solidFill>
              <a:latin typeface="Futura B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To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1000" fill="hold"/>
                                        <p:tgtEl>
                                          <p:spTgt spid="5">
                                            <p:txEl>
                                              <p:pRg st="0" end="0"/>
                                            </p:txEl>
                                          </p:spTgt>
                                        </p:tgtEl>
                                        <p:attrNameLst>
                                          <p:attrName>ppt_w</p:attrName>
                                        </p:attrNameLst>
                                      </p:cBhvr>
                                      <p:tavLst>
                                        <p:tav tm="0">
                                          <p:val>
                                            <p:strVal val="#ppt_w+.3"/>
                                          </p:val>
                                        </p:tav>
                                        <p:tav tm="100000">
                                          <p:val>
                                            <p:strVal val="#ppt_w"/>
                                          </p:val>
                                        </p:tav>
                                      </p:tavLst>
                                    </p:anim>
                                    <p:anim calcmode="lin" valueType="num">
                                      <p:cBhvr>
                                        <p:cTn id="13"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42395"/>
            <a:ext cx="8610600" cy="3170099"/>
          </a:xfrm>
          <a:prstGeom prst="rect">
            <a:avLst/>
          </a:prstGeom>
          <a:noFill/>
        </p:spPr>
        <p:txBody>
          <a:bodyPr wrap="square" rtlCol="0">
            <a:spAutoFit/>
          </a:bodyPr>
          <a:lstStyle/>
          <a:p>
            <a:pPr>
              <a:tabLst>
                <a:tab pos="457200" algn="l"/>
              </a:tabLst>
            </a:pPr>
            <a:r>
              <a:rPr lang="en-US" sz="4000" b="1" dirty="0" smtClean="0">
                <a:solidFill>
                  <a:srgbClr val="000066"/>
                </a:solidFill>
                <a:latin typeface="Calibri" pitchFamily="34" charset="0"/>
              </a:rPr>
              <a:t>•	</a:t>
            </a:r>
            <a:r>
              <a:rPr lang="es-ES" sz="4000" b="1" dirty="0" smtClean="0">
                <a:solidFill>
                  <a:srgbClr val="000066"/>
                </a:solidFill>
                <a:latin typeface="Calibri" pitchFamily="34" charset="0"/>
              </a:rPr>
              <a:t>Evite los arreglos de último momento 	alrededor de la plataforma, las 	pruebas de sonido, etc. antes del 	servicio. Esto eleva la tensión y 	muestra la falta de preparación.</a:t>
            </a:r>
          </a:p>
        </p:txBody>
      </p:sp>
      <p:sp>
        <p:nvSpPr>
          <p:cNvPr id="3" name="Rectangle 2"/>
          <p:cNvSpPr/>
          <p:nvPr/>
        </p:nvSpPr>
        <p:spPr>
          <a:xfrm>
            <a:off x="0" y="83403"/>
            <a:ext cx="9144000" cy="830997"/>
          </a:xfrm>
          <a:prstGeom prst="rect">
            <a:avLst/>
          </a:prstGeom>
          <a:solidFill>
            <a:schemeClr val="accent2"/>
          </a:solidFill>
        </p:spPr>
        <p:txBody>
          <a:bodyPr wrap="square">
            <a:spAutoFit/>
          </a:bodyPr>
          <a:lstStyle/>
          <a:p>
            <a:pPr lvl="0"/>
            <a:r>
              <a:rPr lang="en-US" sz="4800" b="1" dirty="0" smtClean="0">
                <a:solidFill>
                  <a:srgbClr val="FFFFCC"/>
                </a:solidFill>
                <a:latin typeface="Calibri" pitchFamily="34" charset="0"/>
              </a:rPr>
              <a:t>  </a:t>
            </a:r>
            <a:r>
              <a:rPr lang="en-US" sz="4800" dirty="0" smtClean="0">
                <a:solidFill>
                  <a:srgbClr val="FFFFCC"/>
                </a:solidFill>
                <a:latin typeface="Futura Bk" pitchFamily="34" charset="0"/>
              </a:rPr>
              <a:t>CONSEJOS ÚTILES:</a:t>
            </a:r>
            <a:endParaRPr lang="en-US" sz="4800" dirty="0">
              <a:solidFill>
                <a:srgbClr val="FFFFCC"/>
              </a:solidFill>
              <a:latin typeface="Futura B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0"/>
            <a:ext cx="8610600" cy="2554545"/>
          </a:xfrm>
          <a:prstGeom prst="rect">
            <a:avLst/>
          </a:prstGeom>
          <a:noFill/>
        </p:spPr>
        <p:txBody>
          <a:bodyPr wrap="square" rtlCol="0">
            <a:spAutoFit/>
          </a:bodyPr>
          <a:lstStyle/>
          <a:p>
            <a:pPr>
              <a:tabLst>
                <a:tab pos="457200" algn="l"/>
              </a:tabLst>
            </a:pPr>
            <a:r>
              <a:rPr lang="en-US" sz="4000" b="1" dirty="0" smtClean="0">
                <a:solidFill>
                  <a:srgbClr val="000066"/>
                </a:solidFill>
                <a:latin typeface="Calibri" pitchFamily="34" charset="0"/>
              </a:rPr>
              <a:t>•	</a:t>
            </a:r>
            <a:r>
              <a:rPr lang="es-ES" sz="4000" b="1" dirty="0" smtClean="0">
                <a:solidFill>
                  <a:srgbClr val="000066"/>
                </a:solidFill>
                <a:latin typeface="Calibri" pitchFamily="34" charset="0"/>
              </a:rPr>
              <a:t>Comience con una sentida y animada 	adoración, sin abrumar a los 	invitados con la música y el sonido 	demasiado fuerte. </a:t>
            </a:r>
          </a:p>
        </p:txBody>
      </p:sp>
      <p:sp>
        <p:nvSpPr>
          <p:cNvPr id="3" name="Rectangle 2"/>
          <p:cNvSpPr/>
          <p:nvPr/>
        </p:nvSpPr>
        <p:spPr>
          <a:xfrm>
            <a:off x="0" y="83403"/>
            <a:ext cx="9144000" cy="830997"/>
          </a:xfrm>
          <a:prstGeom prst="rect">
            <a:avLst/>
          </a:prstGeom>
          <a:solidFill>
            <a:schemeClr val="accent2"/>
          </a:solidFill>
        </p:spPr>
        <p:txBody>
          <a:bodyPr wrap="square">
            <a:spAutoFit/>
          </a:bodyPr>
          <a:lstStyle/>
          <a:p>
            <a:pPr lvl="0"/>
            <a:r>
              <a:rPr lang="en-US" sz="4800" b="1" dirty="0" smtClean="0">
                <a:solidFill>
                  <a:srgbClr val="FFFFCC"/>
                </a:solidFill>
                <a:latin typeface="Calibri" pitchFamily="34" charset="0"/>
              </a:rPr>
              <a:t>  </a:t>
            </a:r>
            <a:r>
              <a:rPr lang="en-US" sz="4800" dirty="0" smtClean="0">
                <a:solidFill>
                  <a:srgbClr val="FFFFCC"/>
                </a:solidFill>
                <a:latin typeface="Futura Bk" pitchFamily="34" charset="0"/>
              </a:rPr>
              <a:t>CONSEJOS ÚTILES:</a:t>
            </a:r>
            <a:endParaRPr lang="en-US" sz="4800" dirty="0">
              <a:solidFill>
                <a:srgbClr val="FFFFCC"/>
              </a:solidFill>
              <a:latin typeface="Futura B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600736"/>
            <a:ext cx="8610600" cy="4401205"/>
          </a:xfrm>
          <a:prstGeom prst="rect">
            <a:avLst/>
          </a:prstGeom>
          <a:noFill/>
        </p:spPr>
        <p:txBody>
          <a:bodyPr wrap="square" rtlCol="0">
            <a:spAutoFit/>
          </a:bodyPr>
          <a:lstStyle/>
          <a:p>
            <a:pPr>
              <a:tabLst>
                <a:tab pos="457200" algn="l"/>
              </a:tabLst>
            </a:pPr>
            <a:r>
              <a:rPr lang="en-US" sz="4000" b="1" dirty="0" smtClean="0">
                <a:solidFill>
                  <a:srgbClr val="000066"/>
                </a:solidFill>
                <a:latin typeface="Calibri" pitchFamily="34" charset="0"/>
              </a:rPr>
              <a:t>•	</a:t>
            </a:r>
            <a:r>
              <a:rPr lang="es-ES" sz="4000" b="1" dirty="0" smtClean="0">
                <a:solidFill>
                  <a:srgbClr val="000066"/>
                </a:solidFill>
                <a:latin typeface="Calibri" pitchFamily="34" charset="0"/>
              </a:rPr>
              <a:t>Designe a alguien (el Pastor y/o el 	Pastor y su esposa) para dar una 	buena y preparada bienvenida. Ellos 	pueden dar una breve explicación 	sobre la adoración apostólica, guiar a 	los invitados para que participen en 	los cantos, la alabanza y la adoración.</a:t>
            </a:r>
          </a:p>
        </p:txBody>
      </p:sp>
      <p:sp>
        <p:nvSpPr>
          <p:cNvPr id="3" name="Rectangle 2"/>
          <p:cNvSpPr/>
          <p:nvPr/>
        </p:nvSpPr>
        <p:spPr>
          <a:xfrm>
            <a:off x="0" y="83403"/>
            <a:ext cx="9144000" cy="830997"/>
          </a:xfrm>
          <a:prstGeom prst="rect">
            <a:avLst/>
          </a:prstGeom>
          <a:solidFill>
            <a:schemeClr val="accent2"/>
          </a:solidFill>
        </p:spPr>
        <p:txBody>
          <a:bodyPr wrap="square">
            <a:spAutoFit/>
          </a:bodyPr>
          <a:lstStyle/>
          <a:p>
            <a:pPr lvl="0"/>
            <a:r>
              <a:rPr lang="en-US" sz="4800" b="1" dirty="0" smtClean="0">
                <a:solidFill>
                  <a:srgbClr val="FFFFCC"/>
                </a:solidFill>
                <a:latin typeface="Calibri" pitchFamily="34" charset="0"/>
              </a:rPr>
              <a:t>  </a:t>
            </a:r>
            <a:r>
              <a:rPr lang="en-US" sz="4800" dirty="0" smtClean="0">
                <a:solidFill>
                  <a:srgbClr val="FFFFCC"/>
                </a:solidFill>
                <a:latin typeface="Futura Bk" pitchFamily="34" charset="0"/>
              </a:rPr>
              <a:t>CONSEJOS ÚTILES:</a:t>
            </a:r>
            <a:endParaRPr lang="en-US" sz="4800" dirty="0">
              <a:solidFill>
                <a:srgbClr val="FFFFCC"/>
              </a:solidFill>
              <a:latin typeface="Futura B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600736"/>
            <a:ext cx="8610600" cy="1938992"/>
          </a:xfrm>
          <a:prstGeom prst="rect">
            <a:avLst/>
          </a:prstGeom>
          <a:noFill/>
        </p:spPr>
        <p:txBody>
          <a:bodyPr wrap="square" rtlCol="0">
            <a:spAutoFit/>
          </a:bodyPr>
          <a:lstStyle/>
          <a:p>
            <a:pPr>
              <a:tabLst>
                <a:tab pos="457200" algn="l"/>
              </a:tabLst>
            </a:pPr>
            <a:r>
              <a:rPr lang="en-US" sz="4000" b="1" dirty="0" smtClean="0">
                <a:solidFill>
                  <a:srgbClr val="000066"/>
                </a:solidFill>
                <a:latin typeface="Calibri" pitchFamily="34" charset="0"/>
              </a:rPr>
              <a:t>	</a:t>
            </a:r>
            <a:r>
              <a:rPr lang="es-ES" sz="4000" b="1" dirty="0" smtClean="0">
                <a:solidFill>
                  <a:srgbClr val="000066"/>
                </a:solidFill>
                <a:latin typeface="Calibri" pitchFamily="34" charset="0"/>
              </a:rPr>
              <a:t>Tome unos minutos para explicarles 	que ellos van a ver que la gente 	aplaude, levantan sus manos, etc. </a:t>
            </a:r>
          </a:p>
        </p:txBody>
      </p:sp>
      <p:sp>
        <p:nvSpPr>
          <p:cNvPr id="3" name="Rectangle 2"/>
          <p:cNvSpPr/>
          <p:nvPr/>
        </p:nvSpPr>
        <p:spPr>
          <a:xfrm>
            <a:off x="0" y="83403"/>
            <a:ext cx="9144000" cy="830997"/>
          </a:xfrm>
          <a:prstGeom prst="rect">
            <a:avLst/>
          </a:prstGeom>
          <a:solidFill>
            <a:schemeClr val="accent2"/>
          </a:solidFill>
        </p:spPr>
        <p:txBody>
          <a:bodyPr wrap="square">
            <a:spAutoFit/>
          </a:bodyPr>
          <a:lstStyle/>
          <a:p>
            <a:pPr lvl="0"/>
            <a:r>
              <a:rPr lang="en-US" sz="4800" b="1" dirty="0" smtClean="0">
                <a:solidFill>
                  <a:srgbClr val="FFFFCC"/>
                </a:solidFill>
                <a:latin typeface="Calibri" pitchFamily="34" charset="0"/>
              </a:rPr>
              <a:t>  </a:t>
            </a:r>
            <a:r>
              <a:rPr lang="en-US" sz="4800" dirty="0" smtClean="0">
                <a:solidFill>
                  <a:srgbClr val="FFFFCC"/>
                </a:solidFill>
                <a:latin typeface="Futura Bk" pitchFamily="34" charset="0"/>
              </a:rPr>
              <a:t>CONSEJOS ÚTILES:</a:t>
            </a:r>
            <a:endParaRPr lang="en-US" sz="4800" dirty="0">
              <a:solidFill>
                <a:srgbClr val="FFFFCC"/>
              </a:solidFill>
              <a:latin typeface="Futura Bk"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630501"/>
            <a:ext cx="8610600" cy="4401205"/>
          </a:xfrm>
          <a:prstGeom prst="rect">
            <a:avLst/>
          </a:prstGeom>
          <a:noFill/>
        </p:spPr>
        <p:txBody>
          <a:bodyPr wrap="square" rtlCol="0">
            <a:spAutoFit/>
          </a:bodyPr>
          <a:lstStyle/>
          <a:p>
            <a:pPr lvl="0">
              <a:tabLst>
                <a:tab pos="457200" algn="l"/>
              </a:tabLst>
            </a:pPr>
            <a:r>
              <a:rPr lang="en-US" sz="4000" b="1" dirty="0" smtClean="0">
                <a:solidFill>
                  <a:srgbClr val="000066"/>
                </a:solidFill>
                <a:latin typeface="Calibri" pitchFamily="34" charset="0"/>
              </a:rPr>
              <a:t>•	</a:t>
            </a:r>
            <a:r>
              <a:rPr lang="es-ES" sz="4000" b="1" dirty="0" smtClean="0">
                <a:solidFill>
                  <a:srgbClr val="000066"/>
                </a:solidFill>
                <a:latin typeface="Calibri" pitchFamily="34" charset="0"/>
              </a:rPr>
              <a:t>Coordine los temas de los himnos con 	el tema del sermón y / o el tema del 	Día del Amigo (</a:t>
            </a:r>
            <a:r>
              <a:rPr lang="es-ES" sz="4000" b="1" i="1" dirty="0" smtClean="0">
                <a:solidFill>
                  <a:srgbClr val="000066"/>
                </a:solidFill>
                <a:latin typeface="Calibri" pitchFamily="34" charset="0"/>
              </a:rPr>
              <a:t>Ven y ve, </a:t>
            </a:r>
            <a:r>
              <a:rPr lang="es-ES" sz="4000" b="1" dirty="0" smtClean="0">
                <a:solidFill>
                  <a:srgbClr val="000066"/>
                </a:solidFill>
                <a:latin typeface="Calibri" pitchFamily="34" charset="0"/>
              </a:rPr>
              <a:t>etc.) </a:t>
            </a:r>
          </a:p>
          <a:p>
            <a:pPr>
              <a:tabLst>
                <a:tab pos="457200" algn="l"/>
              </a:tabLst>
            </a:pPr>
            <a:endParaRPr lang="en-US" sz="4000" b="1" dirty="0" smtClean="0">
              <a:solidFill>
                <a:srgbClr val="000066"/>
              </a:solidFill>
              <a:latin typeface="Calibri" pitchFamily="34" charset="0"/>
            </a:endParaRPr>
          </a:p>
          <a:p>
            <a:pPr>
              <a:tabLst>
                <a:tab pos="457200" algn="l"/>
              </a:tabLst>
            </a:pPr>
            <a:r>
              <a:rPr lang="en-US" sz="4000" b="1" dirty="0" smtClean="0">
                <a:solidFill>
                  <a:srgbClr val="000066"/>
                </a:solidFill>
                <a:latin typeface="Calibri" pitchFamily="34" charset="0"/>
              </a:rPr>
              <a:t>•	</a:t>
            </a:r>
            <a:r>
              <a:rPr lang="es-ES" sz="4000" b="1" dirty="0" smtClean="0">
                <a:solidFill>
                  <a:srgbClr val="000066"/>
                </a:solidFill>
                <a:latin typeface="Calibri" pitchFamily="34" charset="0"/>
              </a:rPr>
              <a:t>Asegúrese de que los himnos 	especiales sean verdaderamente 	especiales. </a:t>
            </a:r>
          </a:p>
        </p:txBody>
      </p:sp>
      <p:sp>
        <p:nvSpPr>
          <p:cNvPr id="3" name="Rectangle 2"/>
          <p:cNvSpPr/>
          <p:nvPr/>
        </p:nvSpPr>
        <p:spPr>
          <a:xfrm>
            <a:off x="0" y="83403"/>
            <a:ext cx="9144000" cy="830997"/>
          </a:xfrm>
          <a:prstGeom prst="rect">
            <a:avLst/>
          </a:prstGeom>
          <a:solidFill>
            <a:schemeClr val="accent2"/>
          </a:solidFill>
        </p:spPr>
        <p:txBody>
          <a:bodyPr wrap="square">
            <a:spAutoFit/>
          </a:bodyPr>
          <a:lstStyle/>
          <a:p>
            <a:pPr lvl="0"/>
            <a:r>
              <a:rPr lang="en-US" sz="4800" b="1" dirty="0" smtClean="0">
                <a:solidFill>
                  <a:srgbClr val="FFFFCC"/>
                </a:solidFill>
                <a:latin typeface="Calibri" pitchFamily="34" charset="0"/>
              </a:rPr>
              <a:t>  </a:t>
            </a:r>
            <a:r>
              <a:rPr lang="en-US" sz="4800" dirty="0" smtClean="0">
                <a:solidFill>
                  <a:srgbClr val="FFFFCC"/>
                </a:solidFill>
                <a:latin typeface="Futura Bk" pitchFamily="34" charset="0"/>
              </a:rPr>
              <a:t>CONSEJOS ÚTILES:</a:t>
            </a:r>
            <a:endParaRPr lang="en-US" sz="4800" dirty="0">
              <a:solidFill>
                <a:srgbClr val="FFFFCC"/>
              </a:solidFill>
              <a:latin typeface="Futura B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 calcmode="lin" valueType="num">
                                      <p:cBhvr>
                                        <p:cTn id="14" dur="1000" fill="hold"/>
                                        <p:tgtEl>
                                          <p:spTgt spid="5">
                                            <p:txEl>
                                              <p:pRg st="2" end="2"/>
                                            </p:txEl>
                                          </p:spTgt>
                                        </p:tgtEl>
                                        <p:attrNameLst>
                                          <p:attrName>ppt_w</p:attrName>
                                        </p:attrNameLst>
                                      </p:cBhvr>
                                      <p:tavLst>
                                        <p:tav tm="0">
                                          <p:val>
                                            <p:strVal val="#ppt_w+.3"/>
                                          </p:val>
                                        </p:tav>
                                        <p:tav tm="100000">
                                          <p:val>
                                            <p:strVal val="#ppt_w"/>
                                          </p:val>
                                        </p:tav>
                                      </p:tavLst>
                                    </p:anim>
                                    <p:anim calcmode="lin" valueType="num">
                                      <p:cBhvr>
                                        <p:cTn id="15"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0"/>
            <a:ext cx="8610600" cy="5016758"/>
          </a:xfrm>
          <a:prstGeom prst="rect">
            <a:avLst/>
          </a:prstGeom>
          <a:noFill/>
        </p:spPr>
        <p:txBody>
          <a:bodyPr wrap="square" rtlCol="0">
            <a:spAutoFit/>
          </a:bodyPr>
          <a:lstStyle/>
          <a:p>
            <a:pPr lvl="0">
              <a:tabLst>
                <a:tab pos="457200" algn="l"/>
              </a:tabLst>
            </a:pPr>
            <a:r>
              <a:rPr lang="en-US" sz="4000" b="1" dirty="0" smtClean="0">
                <a:solidFill>
                  <a:srgbClr val="000066"/>
                </a:solidFill>
                <a:latin typeface="Calibri" pitchFamily="34" charset="0"/>
              </a:rPr>
              <a:t>•	</a:t>
            </a:r>
            <a:r>
              <a:rPr lang="es-ES" sz="4000" b="1" dirty="0" smtClean="0">
                <a:solidFill>
                  <a:srgbClr val="000066"/>
                </a:solidFill>
                <a:latin typeface="Calibri" pitchFamily="34" charset="0"/>
              </a:rPr>
              <a:t>Los testimonios son un instrumento 	muy poderoso; estos provienen de 	personas reales que cuentan sus 	historias vivas. Asegúrese de que 	ellos estén ungidos, preparados en 	cuanto al contenido, la cantidad de 	tiempo que ellos tienen, etc.  </a:t>
            </a:r>
          </a:p>
          <a:p>
            <a:pPr lvl="0">
              <a:tabLst>
                <a:tab pos="457200" algn="l"/>
              </a:tabLst>
            </a:pPr>
            <a:endParaRPr lang="en-US" sz="4000" b="1" dirty="0" smtClean="0">
              <a:solidFill>
                <a:srgbClr val="000066"/>
              </a:solidFill>
              <a:latin typeface="Calibri" pitchFamily="34" charset="0"/>
            </a:endParaRPr>
          </a:p>
        </p:txBody>
      </p:sp>
      <p:sp>
        <p:nvSpPr>
          <p:cNvPr id="3" name="Rectangle 2"/>
          <p:cNvSpPr/>
          <p:nvPr/>
        </p:nvSpPr>
        <p:spPr>
          <a:xfrm>
            <a:off x="0" y="83403"/>
            <a:ext cx="9144000" cy="830997"/>
          </a:xfrm>
          <a:prstGeom prst="rect">
            <a:avLst/>
          </a:prstGeom>
          <a:solidFill>
            <a:schemeClr val="accent2"/>
          </a:solidFill>
        </p:spPr>
        <p:txBody>
          <a:bodyPr wrap="square">
            <a:spAutoFit/>
          </a:bodyPr>
          <a:lstStyle/>
          <a:p>
            <a:pPr lvl="0"/>
            <a:r>
              <a:rPr lang="en-US" sz="4800" b="1" dirty="0" smtClean="0">
                <a:solidFill>
                  <a:srgbClr val="FFFFCC"/>
                </a:solidFill>
                <a:latin typeface="Calibri" pitchFamily="34" charset="0"/>
              </a:rPr>
              <a:t>  </a:t>
            </a:r>
            <a:r>
              <a:rPr lang="en-US" sz="4800" dirty="0" smtClean="0">
                <a:solidFill>
                  <a:srgbClr val="FFFFCC"/>
                </a:solidFill>
                <a:latin typeface="Futura Bk" pitchFamily="34" charset="0"/>
              </a:rPr>
              <a:t>CONSEJOS ÚTILES:</a:t>
            </a:r>
            <a:endParaRPr lang="en-US" sz="4800" dirty="0">
              <a:solidFill>
                <a:srgbClr val="FFFFCC"/>
              </a:solidFill>
              <a:latin typeface="Futura B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630501"/>
            <a:ext cx="8610600" cy="4401205"/>
          </a:xfrm>
          <a:prstGeom prst="rect">
            <a:avLst/>
          </a:prstGeom>
          <a:noFill/>
        </p:spPr>
        <p:txBody>
          <a:bodyPr wrap="square" rtlCol="0">
            <a:spAutoFit/>
          </a:bodyPr>
          <a:lstStyle/>
          <a:p>
            <a:pPr>
              <a:tabLst>
                <a:tab pos="457200" algn="l"/>
              </a:tabLst>
            </a:pPr>
            <a:r>
              <a:rPr lang="en-US" sz="4000" b="1" dirty="0" smtClean="0">
                <a:solidFill>
                  <a:srgbClr val="000066"/>
                </a:solidFill>
                <a:latin typeface="Calibri" pitchFamily="34" charset="0"/>
              </a:rPr>
              <a:t>•	</a:t>
            </a:r>
            <a:r>
              <a:rPr lang="es-ES" sz="4000" b="1" dirty="0" smtClean="0">
                <a:solidFill>
                  <a:srgbClr val="000066"/>
                </a:solidFill>
                <a:latin typeface="Calibri" pitchFamily="34" charset="0"/>
              </a:rPr>
              <a:t>El tiempo de la ofrenda no debe ser 	incómodo para los visitantes. </a:t>
            </a:r>
          </a:p>
          <a:p>
            <a:pPr>
              <a:tabLst>
                <a:tab pos="457200" algn="l"/>
              </a:tabLst>
            </a:pPr>
            <a:endParaRPr lang="es-ES" sz="4000" b="1" dirty="0" smtClean="0">
              <a:solidFill>
                <a:srgbClr val="000066"/>
              </a:solidFill>
              <a:latin typeface="Calibri" pitchFamily="34" charset="0"/>
            </a:endParaRPr>
          </a:p>
          <a:p>
            <a:pPr>
              <a:tabLst>
                <a:tab pos="457200" algn="l"/>
              </a:tabLst>
            </a:pPr>
            <a:r>
              <a:rPr lang="es-ES" sz="4000" b="1" i="1" dirty="0" smtClean="0">
                <a:solidFill>
                  <a:srgbClr val="000066"/>
                </a:solidFill>
                <a:latin typeface="Calibri" pitchFamily="34" charset="0"/>
              </a:rPr>
              <a:t>“Este es un ejercicio de adoración para la iglesia. Nuestros invitados por favor no se sientan obligados a dar, pero si usted gusta lo puede hacer.”</a:t>
            </a:r>
          </a:p>
        </p:txBody>
      </p:sp>
      <p:sp>
        <p:nvSpPr>
          <p:cNvPr id="3" name="Rectangle 2"/>
          <p:cNvSpPr/>
          <p:nvPr/>
        </p:nvSpPr>
        <p:spPr>
          <a:xfrm>
            <a:off x="0" y="83403"/>
            <a:ext cx="9144000" cy="830997"/>
          </a:xfrm>
          <a:prstGeom prst="rect">
            <a:avLst/>
          </a:prstGeom>
          <a:solidFill>
            <a:schemeClr val="accent2"/>
          </a:solidFill>
        </p:spPr>
        <p:txBody>
          <a:bodyPr wrap="square">
            <a:spAutoFit/>
          </a:bodyPr>
          <a:lstStyle/>
          <a:p>
            <a:pPr lvl="0"/>
            <a:r>
              <a:rPr lang="en-US" sz="4800" b="1" dirty="0" smtClean="0">
                <a:solidFill>
                  <a:srgbClr val="FFFFCC"/>
                </a:solidFill>
                <a:latin typeface="Calibri" pitchFamily="34" charset="0"/>
              </a:rPr>
              <a:t>  </a:t>
            </a:r>
            <a:r>
              <a:rPr lang="en-US" sz="4800" dirty="0" smtClean="0">
                <a:solidFill>
                  <a:srgbClr val="FFFFCC"/>
                </a:solidFill>
                <a:latin typeface="Futura Bk" pitchFamily="34" charset="0"/>
              </a:rPr>
              <a:t>CONSEJOS ÚTILES:</a:t>
            </a:r>
            <a:endParaRPr lang="en-US" sz="4800" dirty="0">
              <a:solidFill>
                <a:srgbClr val="FFFFCC"/>
              </a:solidFill>
              <a:latin typeface="Futura B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 calcmode="lin" valueType="num">
                                      <p:cBhvr>
                                        <p:cTn id="14" dur="1000" fill="hold"/>
                                        <p:tgtEl>
                                          <p:spTgt spid="5">
                                            <p:txEl>
                                              <p:pRg st="2" end="2"/>
                                            </p:txEl>
                                          </p:spTgt>
                                        </p:tgtEl>
                                        <p:attrNameLst>
                                          <p:attrName>ppt_w</p:attrName>
                                        </p:attrNameLst>
                                      </p:cBhvr>
                                      <p:tavLst>
                                        <p:tav tm="0">
                                          <p:val>
                                            <p:strVal val="#ppt_w+.3"/>
                                          </p:val>
                                        </p:tav>
                                        <p:tav tm="100000">
                                          <p:val>
                                            <p:strVal val="#ppt_w"/>
                                          </p:val>
                                        </p:tav>
                                      </p:tavLst>
                                    </p:anim>
                                    <p:anim calcmode="lin" valueType="num">
                                      <p:cBhvr>
                                        <p:cTn id="15"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0" y="4301706"/>
            <a:ext cx="9144000" cy="861774"/>
          </a:xfrm>
          <a:prstGeom prst="rect">
            <a:avLst/>
          </a:prstGeom>
          <a:solidFill>
            <a:srgbClr val="000066"/>
          </a:solid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s-MX" sz="5000" dirty="0" smtClean="0">
                <a:solidFill>
                  <a:srgbClr val="FFC000"/>
                </a:solidFill>
                <a:effectLst/>
                <a:latin typeface="Bangle" pitchFamily="2" charset="0"/>
              </a:rPr>
              <a:t>DIA DEL AMIGO</a:t>
            </a:r>
            <a:endParaRPr lang="en-US" sz="5000" dirty="0">
              <a:solidFill>
                <a:srgbClr val="FFC000"/>
              </a:solidFill>
              <a:effectLst/>
              <a:latin typeface="Bangle" pitchFamily="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618595"/>
            <a:ext cx="8610600" cy="4401205"/>
          </a:xfrm>
          <a:prstGeom prst="rect">
            <a:avLst/>
          </a:prstGeom>
          <a:noFill/>
        </p:spPr>
        <p:txBody>
          <a:bodyPr wrap="square" rtlCol="0">
            <a:spAutoFit/>
          </a:bodyPr>
          <a:lstStyle/>
          <a:p>
            <a:pPr>
              <a:tabLst>
                <a:tab pos="457200" algn="l"/>
              </a:tabLst>
            </a:pPr>
            <a:r>
              <a:rPr lang="en-US" sz="4000" b="1" dirty="0" smtClean="0">
                <a:solidFill>
                  <a:srgbClr val="000066"/>
                </a:solidFill>
                <a:latin typeface="Calibri" pitchFamily="34" charset="0"/>
              </a:rPr>
              <a:t>•	</a:t>
            </a:r>
            <a:r>
              <a:rPr lang="es-ES" sz="4000" b="1" dirty="0" smtClean="0">
                <a:solidFill>
                  <a:srgbClr val="000066"/>
                </a:solidFill>
                <a:latin typeface="Calibri" pitchFamily="34" charset="0"/>
              </a:rPr>
              <a:t>Limite los anuncios a las actividades 	de ese día o a algún evento planeado 	para ellos en esa semana. Evite el 	vocabulario que ellos no entenderán 	y evite abrumarlos con otras 	actividades sobre las que ellos no 	tienen ningún conocimiento.</a:t>
            </a:r>
          </a:p>
        </p:txBody>
      </p:sp>
      <p:sp>
        <p:nvSpPr>
          <p:cNvPr id="3" name="Rectangle 2"/>
          <p:cNvSpPr/>
          <p:nvPr/>
        </p:nvSpPr>
        <p:spPr>
          <a:xfrm>
            <a:off x="0" y="83403"/>
            <a:ext cx="9144000" cy="830997"/>
          </a:xfrm>
          <a:prstGeom prst="rect">
            <a:avLst/>
          </a:prstGeom>
          <a:solidFill>
            <a:schemeClr val="accent2"/>
          </a:solidFill>
        </p:spPr>
        <p:txBody>
          <a:bodyPr wrap="square">
            <a:spAutoFit/>
          </a:bodyPr>
          <a:lstStyle/>
          <a:p>
            <a:pPr lvl="0"/>
            <a:r>
              <a:rPr lang="en-US" sz="4800" b="1" dirty="0" smtClean="0">
                <a:solidFill>
                  <a:srgbClr val="FFFFCC"/>
                </a:solidFill>
                <a:latin typeface="Calibri" pitchFamily="34" charset="0"/>
              </a:rPr>
              <a:t>  </a:t>
            </a:r>
            <a:r>
              <a:rPr lang="en-US" sz="4800" dirty="0" smtClean="0">
                <a:solidFill>
                  <a:srgbClr val="FFFFCC"/>
                </a:solidFill>
                <a:latin typeface="Futura Bk" pitchFamily="34" charset="0"/>
              </a:rPr>
              <a:t>CONSEJOS ÚTILES:</a:t>
            </a:r>
            <a:endParaRPr lang="en-US" sz="4800" dirty="0">
              <a:solidFill>
                <a:srgbClr val="FFFFCC"/>
              </a:solidFill>
              <a:latin typeface="Futura B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600200"/>
            <a:ext cx="8610600" cy="3785652"/>
          </a:xfrm>
          <a:prstGeom prst="rect">
            <a:avLst/>
          </a:prstGeom>
          <a:noFill/>
        </p:spPr>
        <p:txBody>
          <a:bodyPr wrap="square" rtlCol="0">
            <a:spAutoFit/>
          </a:bodyPr>
          <a:lstStyle/>
          <a:p>
            <a:pPr lvl="0">
              <a:tabLst>
                <a:tab pos="457200" algn="l"/>
              </a:tabLst>
            </a:pPr>
            <a:r>
              <a:rPr lang="en-US" sz="4000" b="1" dirty="0" smtClean="0">
                <a:solidFill>
                  <a:srgbClr val="000066"/>
                </a:solidFill>
                <a:latin typeface="Calibri" pitchFamily="34" charset="0"/>
              </a:rPr>
              <a:t>•	</a:t>
            </a:r>
            <a:r>
              <a:rPr lang="es-ES" sz="4000" b="1" dirty="0" smtClean="0">
                <a:solidFill>
                  <a:srgbClr val="000066"/>
                </a:solidFill>
                <a:latin typeface="Calibri" pitchFamily="34" charset="0"/>
              </a:rPr>
              <a:t>El mensaje debe captar su atención, 	formular y responder preguntas 	importantes y motivarlos a buscar a 	Dios, comenzando en el altar. Un 	breve y conciso mensaje puede ser 	muy eficaz. </a:t>
            </a:r>
            <a:endParaRPr lang="en-US" sz="4000" b="1" dirty="0" smtClean="0">
              <a:solidFill>
                <a:srgbClr val="000066"/>
              </a:solidFill>
              <a:latin typeface="Calibri" pitchFamily="34" charset="0"/>
            </a:endParaRPr>
          </a:p>
        </p:txBody>
      </p:sp>
      <p:sp>
        <p:nvSpPr>
          <p:cNvPr id="3" name="Rectangle 2"/>
          <p:cNvSpPr/>
          <p:nvPr/>
        </p:nvSpPr>
        <p:spPr>
          <a:xfrm>
            <a:off x="0" y="83403"/>
            <a:ext cx="9144000" cy="830997"/>
          </a:xfrm>
          <a:prstGeom prst="rect">
            <a:avLst/>
          </a:prstGeom>
          <a:solidFill>
            <a:schemeClr val="accent2"/>
          </a:solidFill>
        </p:spPr>
        <p:txBody>
          <a:bodyPr wrap="square">
            <a:spAutoFit/>
          </a:bodyPr>
          <a:lstStyle/>
          <a:p>
            <a:pPr lvl="0"/>
            <a:r>
              <a:rPr lang="en-US" sz="4800" b="1" dirty="0" smtClean="0">
                <a:solidFill>
                  <a:srgbClr val="FFFFCC"/>
                </a:solidFill>
                <a:latin typeface="Calibri" pitchFamily="34" charset="0"/>
              </a:rPr>
              <a:t>  </a:t>
            </a:r>
            <a:r>
              <a:rPr lang="en-US" sz="4800" dirty="0" smtClean="0">
                <a:solidFill>
                  <a:srgbClr val="FFFFCC"/>
                </a:solidFill>
                <a:latin typeface="Futura Bk" pitchFamily="34" charset="0"/>
              </a:rPr>
              <a:t>CONSEJOS ÚTILES:</a:t>
            </a:r>
            <a:endParaRPr lang="en-US" sz="4800" dirty="0">
              <a:solidFill>
                <a:srgbClr val="FFFFCC"/>
              </a:solidFill>
              <a:latin typeface="Futura B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617345"/>
            <a:ext cx="8610600" cy="2154436"/>
          </a:xfrm>
          <a:prstGeom prst="rect">
            <a:avLst/>
          </a:prstGeom>
          <a:noFill/>
        </p:spPr>
        <p:txBody>
          <a:bodyPr wrap="square" rtlCol="0">
            <a:spAutoFit/>
          </a:bodyPr>
          <a:lstStyle/>
          <a:p>
            <a:pPr>
              <a:tabLst>
                <a:tab pos="457200" algn="l"/>
              </a:tabLst>
            </a:pPr>
            <a:r>
              <a:rPr lang="en-US" sz="4000" b="1" dirty="0" smtClean="0">
                <a:solidFill>
                  <a:srgbClr val="000066"/>
                </a:solidFill>
                <a:latin typeface="Calibri" pitchFamily="34" charset="0"/>
              </a:rPr>
              <a:t>•	</a:t>
            </a:r>
            <a:r>
              <a:rPr lang="es-ES" sz="4000" b="1" dirty="0" smtClean="0">
                <a:solidFill>
                  <a:srgbClr val="000066"/>
                </a:solidFill>
                <a:latin typeface="Calibri" pitchFamily="34" charset="0"/>
              </a:rPr>
              <a:t>Llamado al altar: </a:t>
            </a:r>
            <a:r>
              <a:rPr lang="en-US" sz="4000" b="1" dirty="0" smtClean="0">
                <a:solidFill>
                  <a:srgbClr val="000066"/>
                </a:solidFill>
                <a:latin typeface="Calibri" pitchFamily="34" charset="0"/>
              </a:rPr>
              <a:t/>
            </a:r>
            <a:br>
              <a:rPr lang="en-US" sz="4000" b="1" dirty="0" smtClean="0">
                <a:solidFill>
                  <a:srgbClr val="000066"/>
                </a:solidFill>
                <a:latin typeface="Calibri" pitchFamily="34" charset="0"/>
              </a:rPr>
            </a:br>
            <a:endParaRPr lang="en-US" sz="4000" b="1" dirty="0" smtClean="0">
              <a:solidFill>
                <a:srgbClr val="000066"/>
              </a:solidFill>
              <a:latin typeface="Calibri" pitchFamily="34" charset="0"/>
            </a:endParaRPr>
          </a:p>
          <a:p>
            <a:pPr>
              <a:tabLst>
                <a:tab pos="457200" algn="l"/>
              </a:tabLst>
            </a:pPr>
            <a:r>
              <a:rPr lang="en-US" sz="4000" b="1" dirty="0" smtClean="0">
                <a:solidFill>
                  <a:srgbClr val="000066"/>
                </a:solidFill>
                <a:latin typeface="Calibri" pitchFamily="34" charset="0"/>
              </a:rPr>
              <a:t>	</a:t>
            </a:r>
            <a:r>
              <a:rPr lang="es-ES" sz="4000" b="1" dirty="0" smtClean="0">
                <a:solidFill>
                  <a:srgbClr val="000066"/>
                </a:solidFill>
                <a:latin typeface="Calibri" pitchFamily="34" charset="0"/>
              </a:rPr>
              <a:t> Esto nos lleva a </a:t>
            </a:r>
            <a:r>
              <a:rPr lang="en-US" sz="4000" b="1" smtClean="0">
                <a:solidFill>
                  <a:srgbClr val="000066"/>
                </a:solidFill>
                <a:latin typeface="Calibri" pitchFamily="34" charset="0"/>
              </a:rPr>
              <a:t>… </a:t>
            </a:r>
            <a:r>
              <a:rPr lang="en-US" sz="5400" b="1" smtClean="0">
                <a:solidFill>
                  <a:srgbClr val="000066"/>
                </a:solidFill>
                <a:latin typeface="Calibri" pitchFamily="34" charset="0"/>
              </a:rPr>
              <a:t>EL PUENTE</a:t>
            </a:r>
            <a:endParaRPr lang="en-US" sz="4400" b="1" dirty="0" smtClean="0">
              <a:solidFill>
                <a:srgbClr val="000066"/>
              </a:solidFill>
              <a:latin typeface="Calibri" pitchFamily="34" charset="0"/>
            </a:endParaRPr>
          </a:p>
        </p:txBody>
      </p:sp>
      <p:sp>
        <p:nvSpPr>
          <p:cNvPr id="3" name="Rectangle 2"/>
          <p:cNvSpPr/>
          <p:nvPr/>
        </p:nvSpPr>
        <p:spPr>
          <a:xfrm>
            <a:off x="0" y="83403"/>
            <a:ext cx="9144000" cy="830997"/>
          </a:xfrm>
          <a:prstGeom prst="rect">
            <a:avLst/>
          </a:prstGeom>
          <a:solidFill>
            <a:schemeClr val="accent2"/>
          </a:solidFill>
        </p:spPr>
        <p:txBody>
          <a:bodyPr wrap="square">
            <a:spAutoFit/>
          </a:bodyPr>
          <a:lstStyle/>
          <a:p>
            <a:pPr lvl="0"/>
            <a:r>
              <a:rPr lang="en-US" sz="4800" b="1" dirty="0" smtClean="0">
                <a:solidFill>
                  <a:srgbClr val="FFFFCC"/>
                </a:solidFill>
                <a:latin typeface="Calibri" pitchFamily="34" charset="0"/>
              </a:rPr>
              <a:t>  </a:t>
            </a:r>
            <a:r>
              <a:rPr lang="en-US" sz="4800" dirty="0" smtClean="0">
                <a:solidFill>
                  <a:srgbClr val="FFFFCC"/>
                </a:solidFill>
                <a:latin typeface="Futura Bk" pitchFamily="34" charset="0"/>
              </a:rPr>
              <a:t>CONSEJOS ÚTILES:</a:t>
            </a:r>
            <a:endParaRPr lang="en-US" sz="4800" dirty="0">
              <a:solidFill>
                <a:srgbClr val="FFFFCC"/>
              </a:solidFill>
              <a:latin typeface="Futura B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1000" fill="hold"/>
                                        <p:tgtEl>
                                          <p:spTgt spid="5">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60016"/>
            <a:ext cx="8458200" cy="4154984"/>
          </a:xfrm>
          <a:prstGeom prst="rect">
            <a:avLst/>
          </a:prstGeom>
          <a:noFill/>
        </p:spPr>
        <p:txBody>
          <a:bodyPr wrap="square" rtlCol="0">
            <a:spAutoFit/>
          </a:bodyPr>
          <a:lstStyle/>
          <a:p>
            <a:pPr algn="ctr"/>
            <a:r>
              <a:rPr lang="es-ES" sz="4400" b="1" i="1" dirty="0" smtClean="0">
                <a:solidFill>
                  <a:srgbClr val="000066"/>
                </a:solidFill>
                <a:latin typeface="Calibri" pitchFamily="34" charset="0"/>
              </a:rPr>
              <a:t>“Dijo el señor al siervo: </a:t>
            </a:r>
            <a:br>
              <a:rPr lang="es-ES" sz="4400" b="1" i="1" dirty="0" smtClean="0">
                <a:solidFill>
                  <a:srgbClr val="000066"/>
                </a:solidFill>
                <a:latin typeface="Calibri" pitchFamily="34" charset="0"/>
              </a:rPr>
            </a:br>
            <a:r>
              <a:rPr lang="es-ES" sz="4400" b="1" i="1" dirty="0" smtClean="0">
                <a:solidFill>
                  <a:srgbClr val="000066"/>
                </a:solidFill>
                <a:latin typeface="Calibri" pitchFamily="34" charset="0"/>
              </a:rPr>
              <a:t>Ve por los caminos y por los vallados, y fuérzalos a entrar, </a:t>
            </a:r>
            <a:br>
              <a:rPr lang="es-ES" sz="4400" b="1" i="1" dirty="0" smtClean="0">
                <a:solidFill>
                  <a:srgbClr val="000066"/>
                </a:solidFill>
                <a:latin typeface="Calibri" pitchFamily="34" charset="0"/>
              </a:rPr>
            </a:br>
            <a:r>
              <a:rPr lang="es-ES" sz="4400" b="1" i="1" u="sng" dirty="0" smtClean="0">
                <a:solidFill>
                  <a:srgbClr val="000066"/>
                </a:solidFill>
                <a:latin typeface="Calibri" pitchFamily="34" charset="0"/>
              </a:rPr>
              <a:t>para que se llene mi casa</a:t>
            </a:r>
            <a:r>
              <a:rPr lang="es-ES" sz="4400" b="1" i="1" dirty="0" smtClean="0">
                <a:solidFill>
                  <a:srgbClr val="000066"/>
                </a:solidFill>
                <a:latin typeface="Calibri" pitchFamily="34" charset="0"/>
              </a:rPr>
              <a:t>.”  </a:t>
            </a:r>
            <a:br>
              <a:rPr lang="es-ES" sz="4400" b="1" i="1" dirty="0" smtClean="0">
                <a:solidFill>
                  <a:srgbClr val="000066"/>
                </a:solidFill>
                <a:latin typeface="Calibri" pitchFamily="34" charset="0"/>
              </a:rPr>
            </a:br>
            <a:r>
              <a:rPr lang="es-ES" sz="4400" b="1" i="1" dirty="0" smtClean="0">
                <a:solidFill>
                  <a:srgbClr val="000066"/>
                </a:solidFill>
                <a:latin typeface="Calibri" pitchFamily="34" charset="0"/>
              </a:rPr>
              <a:t>Lucas 14:23</a:t>
            </a:r>
          </a:p>
          <a:p>
            <a:pPr algn="ctr"/>
            <a:endParaRPr lang="en-US" sz="4400" b="1" dirty="0">
              <a:solidFill>
                <a:srgbClr val="000066"/>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712887"/>
            <a:ext cx="8610600" cy="4708981"/>
          </a:xfrm>
          <a:prstGeom prst="rect">
            <a:avLst/>
          </a:prstGeom>
          <a:noFill/>
        </p:spPr>
        <p:txBody>
          <a:bodyPr wrap="square" rtlCol="0">
            <a:spAutoFit/>
          </a:bodyPr>
          <a:lstStyle/>
          <a:p>
            <a:r>
              <a:rPr lang="en-US" sz="5400" b="1" dirty="0" smtClean="0">
                <a:solidFill>
                  <a:srgbClr val="006666"/>
                </a:solidFill>
                <a:latin typeface="Calibri" pitchFamily="34" charset="0"/>
              </a:rPr>
              <a:t>EL DIA DEL AMIGO</a:t>
            </a:r>
            <a:r>
              <a:rPr lang="en-US" sz="6000" b="1" dirty="0" smtClean="0">
                <a:solidFill>
                  <a:srgbClr val="006666"/>
                </a:solidFill>
                <a:latin typeface="Calibri" pitchFamily="34" charset="0"/>
              </a:rPr>
              <a:t> </a:t>
            </a:r>
            <a:r>
              <a:rPr lang="es-ES" sz="4000" b="1" dirty="0" smtClean="0">
                <a:solidFill>
                  <a:srgbClr val="000066"/>
                </a:solidFill>
                <a:latin typeface="Calibri" pitchFamily="34" charset="0"/>
              </a:rPr>
              <a:t>es una oportunidad para que cada iglesia cumpla con uno de los deseos expresados ​​en la parábola de Cristo: “que se llene mi casa”. Sin embargo, debemos preparar la casa para recibir lo mejor posible a nuestros invitados. </a:t>
            </a:r>
            <a:endParaRPr lang="en-US" sz="4400" b="1" dirty="0" smtClean="0">
              <a:solidFill>
                <a:srgbClr val="000066"/>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723543"/>
            <a:ext cx="8610600" cy="2400657"/>
          </a:xfrm>
          <a:prstGeom prst="rect">
            <a:avLst/>
          </a:prstGeom>
          <a:noFill/>
        </p:spPr>
        <p:txBody>
          <a:bodyPr wrap="square" rtlCol="0">
            <a:spAutoFit/>
          </a:bodyPr>
          <a:lstStyle/>
          <a:p>
            <a:r>
              <a:rPr lang="en-US" sz="5400" b="1" dirty="0" smtClean="0">
                <a:solidFill>
                  <a:srgbClr val="000066"/>
                </a:solidFill>
                <a:latin typeface="Calibri" pitchFamily="34" charset="0"/>
              </a:rPr>
              <a:t>La </a:t>
            </a:r>
            <a:r>
              <a:rPr lang="en-US" sz="5400" b="1" dirty="0" err="1" smtClean="0">
                <a:solidFill>
                  <a:srgbClr val="000066"/>
                </a:solidFill>
                <a:latin typeface="Calibri" pitchFamily="34" charset="0"/>
              </a:rPr>
              <a:t>palabra</a:t>
            </a:r>
            <a:r>
              <a:rPr lang="en-US" sz="5400" b="1" dirty="0" smtClean="0">
                <a:solidFill>
                  <a:srgbClr val="000066"/>
                </a:solidFill>
                <a:latin typeface="Calibri" pitchFamily="34" charset="0"/>
              </a:rPr>
              <a:t> clave </a:t>
            </a:r>
            <a:r>
              <a:rPr lang="en-US" sz="5400" b="1" dirty="0" err="1" smtClean="0">
                <a:solidFill>
                  <a:srgbClr val="000066"/>
                </a:solidFill>
                <a:latin typeface="Calibri" pitchFamily="34" charset="0"/>
              </a:rPr>
              <a:t>es</a:t>
            </a:r>
            <a:r>
              <a:rPr lang="en-US" sz="5400" b="1" dirty="0" smtClean="0">
                <a:solidFill>
                  <a:srgbClr val="000066"/>
                </a:solidFill>
                <a:latin typeface="Calibri" pitchFamily="34" charset="0"/>
              </a:rPr>
              <a:t> </a:t>
            </a:r>
            <a:r>
              <a:rPr lang="en-US" sz="5400" b="1" dirty="0" smtClean="0">
                <a:solidFill>
                  <a:srgbClr val="0070C0"/>
                </a:solidFill>
                <a:latin typeface="Calibri" pitchFamily="34" charset="0"/>
              </a:rPr>
              <a:t/>
            </a:r>
            <a:br>
              <a:rPr lang="en-US" sz="5400" b="1" dirty="0" smtClean="0">
                <a:solidFill>
                  <a:srgbClr val="0070C0"/>
                </a:solidFill>
                <a:latin typeface="Calibri" pitchFamily="34" charset="0"/>
              </a:rPr>
            </a:br>
            <a:r>
              <a:rPr lang="en-US" sz="9600" b="1" dirty="0" err="1" smtClean="0">
                <a:solidFill>
                  <a:srgbClr val="006666"/>
                </a:solidFill>
                <a:latin typeface="Calibri" pitchFamily="34" charset="0"/>
              </a:rPr>
              <a:t>Preparación</a:t>
            </a:r>
            <a:r>
              <a:rPr lang="en-US" sz="9600" b="1" dirty="0" smtClean="0">
                <a:solidFill>
                  <a:srgbClr val="000066"/>
                </a:solidFill>
                <a:latin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726043"/>
            <a:ext cx="8610600" cy="5293757"/>
          </a:xfrm>
          <a:prstGeom prst="rect">
            <a:avLst/>
          </a:prstGeom>
          <a:noFill/>
        </p:spPr>
        <p:txBody>
          <a:bodyPr wrap="square" rtlCol="0">
            <a:spAutoFit/>
          </a:bodyPr>
          <a:lstStyle/>
          <a:p>
            <a:r>
              <a:rPr lang="en-US" sz="4400" b="1" dirty="0" smtClean="0">
                <a:solidFill>
                  <a:srgbClr val="006666"/>
                </a:solidFill>
                <a:latin typeface="Calibri" pitchFamily="34" charset="0"/>
              </a:rPr>
              <a:t>1. PREPARACIÓN ESPIRITUAL </a:t>
            </a:r>
          </a:p>
          <a:p>
            <a:endParaRPr lang="en-US" sz="1400" b="1" dirty="0" smtClean="0">
              <a:solidFill>
                <a:srgbClr val="0070C0"/>
              </a:solidFill>
              <a:latin typeface="Calibri" pitchFamily="34" charset="0"/>
            </a:endParaRPr>
          </a:p>
          <a:p>
            <a:r>
              <a:rPr lang="es-ES" sz="4000" b="1" dirty="0" smtClean="0">
                <a:solidFill>
                  <a:srgbClr val="000066"/>
                </a:solidFill>
                <a:latin typeface="Calibri" pitchFamily="34" charset="0"/>
              </a:rPr>
              <a:t>La iglesia ha ayunado y orado durante todo el CE. Sin embargo, una vigilia de oración de 4 u 8 horas el viernes antes del Día del Amigo, garantizará la unción que es necesaria. Ore en el mismo altar en el cual sus amigos estarán de pie en tan solo unos pocos días. </a:t>
            </a:r>
            <a:endParaRPr lang="en-US" sz="4000" b="1" dirty="0" smtClean="0">
              <a:solidFill>
                <a:srgbClr val="000066"/>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762000"/>
            <a:ext cx="8610600" cy="5016758"/>
          </a:xfrm>
          <a:prstGeom prst="rect">
            <a:avLst/>
          </a:prstGeom>
          <a:noFill/>
        </p:spPr>
        <p:txBody>
          <a:bodyPr wrap="square" rtlCol="0">
            <a:spAutoFit/>
          </a:bodyPr>
          <a:lstStyle/>
          <a:p>
            <a:r>
              <a:rPr lang="en-US" sz="4400" b="1" dirty="0" smtClean="0">
                <a:solidFill>
                  <a:srgbClr val="006666"/>
                </a:solidFill>
                <a:latin typeface="Calibri" pitchFamily="34" charset="0"/>
              </a:rPr>
              <a:t>2. PREPARACIÓN DE LA PROPIEDAD</a:t>
            </a:r>
          </a:p>
          <a:p>
            <a:endParaRPr lang="en-US" sz="2400" b="1" dirty="0">
              <a:solidFill>
                <a:srgbClr val="0070C0"/>
              </a:solidFill>
              <a:latin typeface="Calibri" pitchFamily="34" charset="0"/>
            </a:endParaRPr>
          </a:p>
          <a:p>
            <a:r>
              <a:rPr lang="es-ES" sz="3600" b="1" dirty="0" smtClean="0">
                <a:solidFill>
                  <a:srgbClr val="000066"/>
                </a:solidFill>
                <a:latin typeface="Calibri" pitchFamily="34" charset="0"/>
              </a:rPr>
              <a:t>La semana anterior al Día del Amigo, tenga a alguien para que sea el encargado de revisar la propiedad y para que haga las reparaciones necesarias, jardinería, etc., prestando especial atención a los baños, el comedor y el santuario. Observe el edificio a través de los ojos de sus visitantes. </a:t>
            </a:r>
            <a:endParaRPr lang="en-US" sz="3600" b="1" dirty="0" smtClean="0">
              <a:solidFill>
                <a:srgbClr val="000066"/>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434400"/>
            <a:ext cx="8610600" cy="5509200"/>
          </a:xfrm>
          <a:prstGeom prst="rect">
            <a:avLst/>
          </a:prstGeom>
          <a:noFill/>
        </p:spPr>
        <p:txBody>
          <a:bodyPr wrap="square" rtlCol="0">
            <a:spAutoFit/>
          </a:bodyPr>
          <a:lstStyle/>
          <a:p>
            <a:pPr>
              <a:lnSpc>
                <a:spcPts val="4500"/>
              </a:lnSpc>
              <a:tabLst>
                <a:tab pos="571500" algn="l"/>
              </a:tabLst>
            </a:pPr>
            <a:r>
              <a:rPr lang="en-US" sz="4400" b="1" dirty="0" smtClean="0">
                <a:solidFill>
                  <a:srgbClr val="006666"/>
                </a:solidFill>
                <a:latin typeface="Calibri" pitchFamily="34" charset="0"/>
              </a:rPr>
              <a:t>3. 	</a:t>
            </a:r>
            <a:r>
              <a:rPr lang="es-ES" sz="4400" b="1" dirty="0" smtClean="0">
                <a:solidFill>
                  <a:srgbClr val="006666"/>
                </a:solidFill>
                <a:latin typeface="Calibri" pitchFamily="34" charset="0"/>
              </a:rPr>
              <a:t>PREPARACIÓN DEL EQUIPO 		DE RECEPCIÓN</a:t>
            </a:r>
            <a:endParaRPr lang="en-US" sz="4400" b="1" dirty="0" smtClean="0">
              <a:solidFill>
                <a:srgbClr val="006666"/>
              </a:solidFill>
              <a:latin typeface="Calibri" pitchFamily="34" charset="0"/>
            </a:endParaRPr>
          </a:p>
          <a:p>
            <a:pPr>
              <a:tabLst>
                <a:tab pos="571500" algn="l"/>
              </a:tabLst>
            </a:pPr>
            <a:endParaRPr lang="es-ES" sz="2400" b="1" dirty="0" smtClean="0">
              <a:solidFill>
                <a:srgbClr val="000066"/>
              </a:solidFill>
              <a:latin typeface="Calibri" pitchFamily="34" charset="0"/>
            </a:endParaRPr>
          </a:p>
          <a:p>
            <a:pPr>
              <a:tabLst>
                <a:tab pos="571500" algn="l"/>
              </a:tabLst>
            </a:pPr>
            <a:r>
              <a:rPr lang="es-ES" sz="4000" b="1" dirty="0" smtClean="0">
                <a:solidFill>
                  <a:srgbClr val="000066"/>
                </a:solidFill>
                <a:latin typeface="Calibri" pitchFamily="34" charset="0"/>
              </a:rPr>
              <a:t>Reúnase con los encargados del estacionamiento, ujieres, acomodadores y todos los que trabajan en las líneas del frente. Ubique a las personas indicadas para que reciban a los amigos con su mejor sonrisa.</a:t>
            </a:r>
            <a:endParaRPr lang="en-US" sz="4000" b="1" dirty="0" smtClean="0">
              <a:solidFill>
                <a:srgbClr val="000066"/>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381000"/>
            <a:ext cx="8915400" cy="5863144"/>
          </a:xfrm>
          <a:prstGeom prst="rect">
            <a:avLst/>
          </a:prstGeom>
          <a:noFill/>
        </p:spPr>
        <p:txBody>
          <a:bodyPr wrap="square" rtlCol="0">
            <a:spAutoFit/>
          </a:bodyPr>
          <a:lstStyle/>
          <a:p>
            <a:pPr>
              <a:lnSpc>
                <a:spcPts val="4500"/>
              </a:lnSpc>
              <a:tabLst>
                <a:tab pos="571500" algn="l"/>
              </a:tabLst>
            </a:pPr>
            <a:r>
              <a:rPr lang="en-US" sz="4400" b="1" dirty="0" smtClean="0">
                <a:solidFill>
                  <a:srgbClr val="006666"/>
                </a:solidFill>
                <a:latin typeface="Calibri" pitchFamily="34" charset="0"/>
              </a:rPr>
              <a:t>4. 	PREPARACIÓN PARA </a:t>
            </a:r>
            <a:br>
              <a:rPr lang="en-US" sz="4400" b="1" dirty="0" smtClean="0">
                <a:solidFill>
                  <a:srgbClr val="006666"/>
                </a:solidFill>
                <a:latin typeface="Calibri" pitchFamily="34" charset="0"/>
              </a:rPr>
            </a:br>
            <a:r>
              <a:rPr lang="en-US" sz="4400" b="1" dirty="0" smtClean="0">
                <a:solidFill>
                  <a:srgbClr val="006666"/>
                </a:solidFill>
                <a:latin typeface="Calibri" pitchFamily="34" charset="0"/>
              </a:rPr>
              <a:t>	LA REGISTRACIÓN </a:t>
            </a:r>
          </a:p>
          <a:p>
            <a:pPr>
              <a:lnSpc>
                <a:spcPts val="4500"/>
              </a:lnSpc>
              <a:tabLst>
                <a:tab pos="571500" algn="l"/>
              </a:tabLst>
            </a:pPr>
            <a:endParaRPr lang="es-ES" sz="3900" b="1" dirty="0" smtClean="0">
              <a:solidFill>
                <a:srgbClr val="000066"/>
              </a:solidFill>
              <a:latin typeface="Calibri" pitchFamily="34" charset="0"/>
            </a:endParaRPr>
          </a:p>
          <a:p>
            <a:pPr>
              <a:lnSpc>
                <a:spcPts val="4500"/>
              </a:lnSpc>
              <a:tabLst>
                <a:tab pos="571500" algn="l"/>
              </a:tabLst>
            </a:pPr>
            <a:r>
              <a:rPr lang="es-ES" sz="3600" b="1" dirty="0" smtClean="0">
                <a:solidFill>
                  <a:srgbClr val="000066"/>
                </a:solidFill>
                <a:latin typeface="Calibri" pitchFamily="34" charset="0"/>
              </a:rPr>
              <a:t>Planee lo que trabaje mejor para su iglesia en lo que tiene que ver con distribuir y recoger las tarjetas de los invitados. Asegúrese de </a:t>
            </a:r>
            <a:br>
              <a:rPr lang="es-ES" sz="3600" b="1" dirty="0" smtClean="0">
                <a:solidFill>
                  <a:srgbClr val="000066"/>
                </a:solidFill>
                <a:latin typeface="Calibri" pitchFamily="34" charset="0"/>
              </a:rPr>
            </a:br>
            <a:r>
              <a:rPr lang="es-ES" sz="3600" b="1" dirty="0" smtClean="0">
                <a:solidFill>
                  <a:srgbClr val="000066"/>
                </a:solidFill>
                <a:latin typeface="Calibri" pitchFamily="34" charset="0"/>
              </a:rPr>
              <a:t>que todo el mundo sepa y trabaja el mismo plan, para evitar duplicidad y la repetición en la solicitud de la información; esto es importante para el seguimiento.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2881</TotalTime>
  <Words>219</Words>
  <Application>Microsoft Office PowerPoint</Application>
  <PresentationFormat>On-screen Show (4:3)</PresentationFormat>
  <Paragraphs>48</Paragraphs>
  <Slides>22</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22</vt:i4>
      </vt:variant>
    </vt:vector>
  </HeadingPairs>
  <TitlesOfParts>
    <vt:vector size="29" baseType="lpstr">
      <vt:lpstr>Arial</vt:lpstr>
      <vt:lpstr>Bangle</vt:lpstr>
      <vt:lpstr>Calibri</vt:lpstr>
      <vt:lpstr>Futura Bk</vt:lpstr>
      <vt:lpstr>Default Design</vt:lpstr>
      <vt:lpstr>Custom Design</vt:lpstr>
      <vt:lpstr>1_Custom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sundaysource.org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Jonathan R. Bailey</dc:creator>
  <cp:lastModifiedBy>JHerrera</cp:lastModifiedBy>
  <cp:revision>151</cp:revision>
  <dcterms:created xsi:type="dcterms:W3CDTF">2005-04-15T19:25:47Z</dcterms:created>
  <dcterms:modified xsi:type="dcterms:W3CDTF">2012-04-04T19:53:01Z</dcterms:modified>
</cp:coreProperties>
</file>