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8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4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1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C4D57-A960-48D3-87B5-64E2988CF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033" y="2207731"/>
            <a:ext cx="5323471" cy="2138400"/>
          </a:xfrm>
        </p:spPr>
        <p:txBody>
          <a:bodyPr>
            <a:normAutofit fontScale="90000"/>
          </a:bodyPr>
          <a:lstStyle/>
          <a:p>
            <a:r>
              <a:rPr lang="en-CA" dirty="0"/>
              <a:t>Modeling the Deacclimation Phase of Grapevine Cold Hardiness in the Okanagan Valley, BC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99303-0B46-478F-9EA0-FAB080EFA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5001390"/>
            <a:ext cx="4078800" cy="1655762"/>
          </a:xfrm>
        </p:spPr>
        <p:txBody>
          <a:bodyPr>
            <a:normAutofit/>
          </a:bodyPr>
          <a:lstStyle/>
          <a:p>
            <a:r>
              <a:rPr lang="en-CA" dirty="0"/>
              <a:t>FRST 507C: Final Project</a:t>
            </a:r>
          </a:p>
          <a:p>
            <a:r>
              <a:rPr lang="en-CA" dirty="0"/>
              <a:t>By Adam Fong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DD9A3D52-54A6-434B-EDCA-27C418C41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6" r="14086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0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3FF31-BF32-468E-9901-7346CDA7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EE21-FED4-4824-B209-A7A0C19A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>
            <a:normAutofit/>
          </a:bodyPr>
          <a:lstStyle/>
          <a:p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89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" name="Rectangle 98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2D79F-849A-4781-9B39-2527192B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/>
              <a:t>Introduction</a:t>
            </a:r>
            <a:endParaRPr lang="en-CA" dirty="0"/>
          </a:p>
        </p:txBody>
      </p:sp>
      <p:sp>
        <p:nvSpPr>
          <p:cNvPr id="258" name="Content Placeholder 2">
            <a:extLst>
              <a:ext uri="{FF2B5EF4-FFF2-40B4-BE49-F238E27FC236}">
                <a16:creationId xmlns:a16="http://schemas.microsoft.com/office/drawing/2014/main" id="{61E7B579-B3E4-4304-877E-6480274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>
            <a:normAutofit/>
          </a:bodyPr>
          <a:lstStyle/>
          <a:p>
            <a:r>
              <a:rPr lang="en-CA" dirty="0"/>
              <a:t>Hardiness is measured by the lowest temperature which can be tolerated before death</a:t>
            </a:r>
          </a:p>
          <a:p>
            <a:r>
              <a:rPr lang="en-CA" dirty="0"/>
              <a:t>A </a:t>
            </a:r>
            <a:r>
              <a:rPr lang="en-CA" i="1" dirty="0"/>
              <a:t>decrease</a:t>
            </a:r>
            <a:r>
              <a:rPr lang="en-CA" dirty="0"/>
              <a:t> in hardiness is an </a:t>
            </a:r>
            <a:r>
              <a:rPr lang="en-CA" i="1" dirty="0"/>
              <a:t>increase</a:t>
            </a:r>
            <a:r>
              <a:rPr lang="en-CA" dirty="0"/>
              <a:t> in the lethal temperature threshold</a:t>
            </a:r>
          </a:p>
          <a:p>
            <a:r>
              <a:rPr lang="en-CA" dirty="0"/>
              <a:t>Growing Degree Days (GDD): </a:t>
            </a:r>
          </a:p>
          <a:p>
            <a:pPr lvl="1"/>
            <a:r>
              <a:rPr lang="en-CA" dirty="0"/>
              <a:t>	GDD_5 = mean daily temperature – 5 C</a:t>
            </a:r>
          </a:p>
        </p:txBody>
      </p:sp>
      <p:grpSp>
        <p:nvGrpSpPr>
          <p:cNvPr id="259" name="Group 100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96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E1FD-DED9-40E2-9B8F-AF37B17B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5A2CF1A9-EEE1-481E-9BB5-B399CE57F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65" y="314910"/>
            <a:ext cx="9342269" cy="6228179"/>
          </a:xfrm>
        </p:spPr>
      </p:pic>
    </p:spTree>
    <p:extLst>
      <p:ext uri="{BB962C8B-B14F-4D97-AF65-F5344CB8AC3E}">
        <p14:creationId xmlns:p14="http://schemas.microsoft.com/office/powerpoint/2010/main" val="192615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717AF-38F5-4A7C-A96C-6C832442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69DD5-EF63-4E2F-9BC8-F545AE477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5824" y="648973"/>
                <a:ext cx="8177275" cy="572833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x-IV_mathan"/>
                      <m:t>𝑦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~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𝑁𝑜𝑟𝑚𝑎𝑙</m:t>
                    </m:r>
                    <m:d>
                      <m:dPr>
                        <m:ctrlPr>
                          <a:rPr lang="x-IV_mathan" i="1"/>
                        </m:ctrlPr>
                      </m:dPr>
                      <m:e>
                        <m:r>
                          <a:rPr lang="x-IV_mathan"/>
                          <m:t>𝜇</m:t>
                        </m:r>
                        <m:r>
                          <a:rPr lang="x-IV_mathan"/>
                          <m:t>,</m:t>
                        </m:r>
                        <m:r>
                          <a:rPr lang="x-IV_mathan" i="1"/>
                          <m:t> </m:t>
                        </m:r>
                        <m:sSub>
                          <m:sSubPr>
                            <m:ctrlPr>
                              <a:rPr lang="x-IV_mathan" i="1"/>
                            </m:ctrlPr>
                          </m:sSubPr>
                          <m:e>
                            <m:r>
                              <a:rPr lang="x-IV_mathan"/>
                              <m:t>𝜎</m:t>
                            </m:r>
                          </m:e>
                          <m:sub>
                            <m:r>
                              <a:rPr lang="x-IV_mathan"/>
                              <m:t>𝑔𝑟𝑎𝑛𝑑</m:t>
                            </m:r>
                          </m:sub>
                        </m:sSub>
                      </m:e>
                    </m:d>
                  </m:oMath>
                </a14:m>
                <a:endParaRPr lang="x-IV_matha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a:rPr lang="x-IV_mathan"/>
                          <m:t>𝜇</m:t>
                        </m:r>
                      </m:e>
                      <m:sub>
                        <m:r>
                          <a:rPr lang="x-IV_mathan"/>
                          <m:t>𝑖</m:t>
                        </m:r>
                      </m:sub>
                    </m:sSub>
                    <m:r>
                      <a:rPr lang="x-IV_mathan" i="1"/>
                      <m:t> </m:t>
                    </m:r>
                    <m:r>
                      <a:rPr lang="x-IV_mathan"/>
                      <m:t>~</m:t>
                    </m:r>
                    <m:r>
                      <a:rPr lang="x-IV_mathan" i="1"/>
                      <m:t> </m:t>
                    </m:r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a:rPr lang="x-IV_mathan"/>
                          <m:t>𝛼</m:t>
                        </m:r>
                      </m:e>
                      <m:sub>
                        <m:r>
                          <a:rPr lang="x-IV_mathan"/>
                          <m:t>𝑔𝑟𝑎𝑛𝑑</m:t>
                        </m:r>
                      </m:sub>
                    </m:sSub>
                    <m:r>
                      <a:rPr lang="x-IV_mathan"/>
                      <m:t>+</m:t>
                    </m:r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a:rPr lang="x-IV_mathan"/>
                          <m:t>𝛼</m:t>
                        </m:r>
                      </m:e>
                      <m:sub>
                        <m:r>
                          <a:rPr lang="x-IV_mathan"/>
                          <m:t>𝑠𝑖𝑡𝑒</m:t>
                        </m:r>
                        <m:r>
                          <a:rPr lang="x-IV_mathan"/>
                          <m:t>,</m:t>
                        </m:r>
                        <m:r>
                          <a:rPr lang="x-IV_mathan" i="1"/>
                          <m:t>   </m:t>
                        </m:r>
                        <m:r>
                          <a:rPr lang="x-IV_mathan"/>
                          <m:t>𝑖</m:t>
                        </m:r>
                      </m:sub>
                    </m:sSub>
                    <m:r>
                      <a:rPr lang="x-IV_mathan"/>
                      <m:t>+</m:t>
                    </m:r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/>
                          <m:t>α</m:t>
                        </m:r>
                      </m:e>
                      <m:sub>
                        <m:r>
                          <a:rPr lang="x-IV_mathan"/>
                          <m:t>𝑣𝑎𝑟𝑖𝑒𝑡𝑦</m:t>
                        </m:r>
                        <m:r>
                          <a:rPr lang="x-IV_mathan"/>
                          <m:t>,</m:t>
                        </m:r>
                        <m:r>
                          <a:rPr lang="x-IV_mathan" i="1"/>
                          <m:t>   </m:t>
                        </m:r>
                        <m:r>
                          <a:rPr lang="x-IV_mathan"/>
                          <m:t>𝑖</m:t>
                        </m:r>
                      </m:sub>
                    </m:sSub>
                    <m:r>
                      <a:rPr lang="x-IV_mathan"/>
                      <m:t>+</m:t>
                    </m:r>
                    <m:r>
                      <m:rPr>
                        <m:sty m:val="p"/>
                      </m:rPr>
                      <a:rPr lang="x-IV_mathan"/>
                      <m:t>β</m:t>
                    </m:r>
                    <m:r>
                      <a:rPr lang="x-IV_mathan"/>
                      <m:t>∗</m:t>
                    </m:r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/>
                          <m:t>x</m:t>
                        </m:r>
                      </m:e>
                      <m:sub>
                        <m:r>
                          <a:rPr lang="x-IV_mathan"/>
                          <m:t>𝑖</m:t>
                        </m:r>
                      </m:sub>
                    </m:sSub>
                  </m:oMath>
                </a14:m>
                <a:endParaRPr lang="x-IV_matha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a:rPr lang="x-IV_mathan"/>
                          <m:t>𝛼</m:t>
                        </m:r>
                      </m:e>
                      <m:sub>
                        <m:r>
                          <a:rPr lang="x-IV_mathan"/>
                          <m:t>𝑠𝑖𝑡𝑒</m:t>
                        </m:r>
                      </m:sub>
                    </m:sSub>
                    <m:r>
                      <a:rPr lang="x-IV_mathan" i="1"/>
                      <m:t> </m:t>
                    </m:r>
                    <m:r>
                      <a:rPr lang="x-IV_mathan"/>
                      <m:t>~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𝑁𝑜𝑟𝑚𝑎𝑙</m:t>
                    </m:r>
                    <m:d>
                      <m:dPr>
                        <m:ctrlPr>
                          <a:rPr lang="x-IV_mathan" i="1"/>
                        </m:ctrlPr>
                      </m:dPr>
                      <m:e>
                        <m:r>
                          <a:rPr lang="x-IV_mathan"/>
                          <m:t>0,</m:t>
                        </m:r>
                        <m:r>
                          <a:rPr lang="x-IV_mathan" i="1"/>
                          <m:t> </m:t>
                        </m:r>
                        <m:sSub>
                          <m:sSubPr>
                            <m:ctrlPr>
                              <a:rPr lang="x-IV_mathan" i="1"/>
                            </m:ctrlPr>
                          </m:sSubPr>
                          <m:e>
                            <m:r>
                              <a:rPr lang="x-IV_mathan"/>
                              <m:t>𝜎</m:t>
                            </m:r>
                          </m:e>
                          <m:sub>
                            <m:r>
                              <a:rPr lang="x-IV_mathan"/>
                              <m:t>𝑠𝑖𝑡𝑒</m:t>
                            </m:r>
                          </m:sub>
                        </m:sSub>
                      </m:e>
                    </m:d>
                  </m:oMath>
                </a14:m>
                <a:endParaRPr lang="x-IV_matha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/>
                          <m:t>α</m:t>
                        </m:r>
                      </m:e>
                      <m:sub>
                        <m:r>
                          <a:rPr lang="x-IV_mathan"/>
                          <m:t>𝑣𝑎𝑟𝑖𝑒𝑡𝑦</m:t>
                        </m:r>
                      </m:sub>
                    </m:sSub>
                    <m:r>
                      <a:rPr lang="x-IV_mathan"/>
                      <m:t>~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𝑁𝑜𝑟𝑚𝑎𝑙</m:t>
                    </m:r>
                    <m:r>
                      <a:rPr lang="x-IV_mathan" i="1"/>
                      <m:t> </m:t>
                    </m:r>
                    <m:d>
                      <m:dPr>
                        <m:ctrlPr>
                          <a:rPr lang="x-IV_mathan" i="1"/>
                        </m:ctrlPr>
                      </m:dPr>
                      <m:e>
                        <m:r>
                          <a:rPr lang="x-IV_mathan"/>
                          <m:t>0,</m:t>
                        </m:r>
                        <m:r>
                          <a:rPr lang="x-IV_mathan" i="1"/>
                          <m:t> </m:t>
                        </m:r>
                        <m:sSub>
                          <m:sSubPr>
                            <m:ctrlPr>
                              <a:rPr lang="x-IV_mathan" i="1"/>
                            </m:ctrlPr>
                          </m:sSubPr>
                          <m:e>
                            <m:r>
                              <a:rPr lang="x-IV_mathan"/>
                              <m:t>𝜎</m:t>
                            </m:r>
                          </m:e>
                          <m:sub>
                            <m:r>
                              <a:rPr lang="x-IV_mathan"/>
                              <m:t>𝑣𝑎𝑟𝑖𝑒𝑡𝑦</m:t>
                            </m:r>
                          </m:sub>
                        </m:sSub>
                      </m:e>
                    </m:d>
                  </m:oMath>
                </a14:m>
                <a:endParaRPr lang="x-IV_mathan" dirty="0"/>
              </a:p>
              <a:p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Priors: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a:rPr lang="x-IV_mathan"/>
                          <m:t>𝛼</m:t>
                        </m:r>
                      </m:e>
                      <m:sub>
                        <m:r>
                          <a:rPr lang="x-IV_mathan"/>
                          <m:t>𝑔𝑟𝑎𝑛𝑑</m:t>
                        </m:r>
                      </m:sub>
                    </m:sSub>
                    <m:r>
                      <a:rPr lang="x-IV_mathan" i="1"/>
                      <m:t> </m:t>
                    </m:r>
                    <m:r>
                      <a:rPr lang="x-IV_mathan"/>
                      <m:t>~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𝑁𝑜𝑟𝑚𝑎𝑙</m:t>
                    </m:r>
                    <m:d>
                      <m:dPr>
                        <m:ctrlPr>
                          <a:rPr lang="x-IV_mathan" i="1"/>
                        </m:ctrlPr>
                      </m:dPr>
                      <m:e>
                        <m:r>
                          <a:rPr lang="x-IV_mathan"/>
                          <m:t>2,</m:t>
                        </m:r>
                        <m:r>
                          <a:rPr lang="x-IV_mathan" i="1"/>
                          <m:t> </m:t>
                        </m:r>
                        <m:r>
                          <a:rPr lang="x-IV_mathan"/>
                          <m:t>1.5</m:t>
                        </m:r>
                      </m:e>
                    </m:d>
                  </m:oMath>
                </a14:m>
                <a:endParaRPr lang="x-IV_mathan" dirty="0"/>
              </a:p>
              <a:p>
                <a14:m>
                  <m:oMath xmlns:m="http://schemas.openxmlformats.org/officeDocument/2006/math">
                    <m:r>
                      <a:rPr lang="x-IV_mathan"/>
                      <m:t>𝛽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~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𝑁𝑜𝑟𝑚𝑎𝑙</m:t>
                    </m:r>
                    <m:d>
                      <m:dPr>
                        <m:ctrlPr>
                          <a:rPr lang="x-IV_mathan" i="1"/>
                        </m:ctrlPr>
                      </m:dPr>
                      <m:e>
                        <m:r>
                          <a:rPr lang="x-IV_mathan"/>
                          <m:t>0.2,</m:t>
                        </m:r>
                        <m:r>
                          <a:rPr lang="x-IV_mathan" i="1"/>
                          <m:t> </m:t>
                        </m:r>
                        <m:r>
                          <a:rPr lang="x-IV_mathan"/>
                          <m:t>0.2</m:t>
                        </m:r>
                      </m:e>
                    </m:d>
                  </m:oMath>
                </a14:m>
                <a:endParaRPr lang="x-IV_matha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a:rPr lang="x-IV_mathan"/>
                          <m:t>𝜎</m:t>
                        </m:r>
                      </m:e>
                      <m:sub>
                        <m:r>
                          <a:rPr lang="x-IV_mathan"/>
                          <m:t>𝑔𝑟𝑎𝑛𝑑</m:t>
                        </m:r>
                      </m:sub>
                    </m:sSub>
                    <m:r>
                      <a:rPr lang="x-IV_mathan" i="1"/>
                      <m:t> </m:t>
                    </m:r>
                    <m:r>
                      <a:rPr lang="x-IV_mathan"/>
                      <m:t>~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𝐸𝑥𝑝𝑜𝑛𝑒𝑛𝑡𝑖𝑎𝑙</m:t>
                    </m:r>
                    <m:d>
                      <m:dPr>
                        <m:ctrlPr>
                          <a:rPr lang="x-IV_mathan" i="1"/>
                        </m:ctrlPr>
                      </m:dPr>
                      <m:e>
                        <m:r>
                          <a:rPr lang="x-IV_mathan"/>
                          <m:t>1</m:t>
                        </m:r>
                      </m:e>
                    </m:d>
                  </m:oMath>
                </a14:m>
                <a:endParaRPr lang="x-IV_matha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a:rPr lang="x-IV_mathan"/>
                          <m:t>𝛼</m:t>
                        </m:r>
                      </m:e>
                      <m:sub>
                        <m:r>
                          <a:rPr lang="x-IV_mathan"/>
                          <m:t>𝑠𝑖𝑡𝑒</m:t>
                        </m:r>
                      </m:sub>
                    </m:sSub>
                    <m:r>
                      <a:rPr lang="x-IV_mathan"/>
                      <m:t>~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𝑈𝑛𝑖𝑓𝑜𝑟𝑚</m:t>
                    </m:r>
                    <m:d>
                      <m:dPr>
                        <m:ctrlPr>
                          <a:rPr lang="x-IV_mathan" i="1"/>
                        </m:ctrlPr>
                      </m:dPr>
                      <m:e>
                        <m:r>
                          <a:rPr lang="x-IV_mathan"/>
                          <m:t>−2,</m:t>
                        </m:r>
                        <m:r>
                          <a:rPr lang="x-IV_mathan" i="1"/>
                          <m:t> </m:t>
                        </m:r>
                        <m:r>
                          <a:rPr lang="x-IV_mathan"/>
                          <m:t>2</m:t>
                        </m:r>
                      </m:e>
                    </m:d>
                  </m:oMath>
                </a14:m>
                <a:endParaRPr lang="x-IV_matha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IV_mathan" i="1"/>
                        </m:ctrlPr>
                      </m:sSubPr>
                      <m:e>
                        <m:r>
                          <a:rPr lang="x-IV_mathan"/>
                          <m:t>𝛼</m:t>
                        </m:r>
                      </m:e>
                      <m:sub>
                        <m:r>
                          <a:rPr lang="x-IV_mathan"/>
                          <m:t>𝑣𝑎𝑟𝑖𝑒𝑡𝑦</m:t>
                        </m:r>
                      </m:sub>
                    </m:sSub>
                    <m:r>
                      <a:rPr lang="x-IV_mathan"/>
                      <m:t>~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𝑈𝑛𝑖𝑓𝑜𝑟𝑚</m:t>
                    </m:r>
                    <m:r>
                      <a:rPr lang="x-IV_mathan"/>
                      <m:t>(−2,</m:t>
                    </m:r>
                    <m:r>
                      <a:rPr lang="x-IV_mathan" i="1"/>
                      <m:t> </m:t>
                    </m:r>
                    <m:r>
                      <a:rPr lang="x-IV_mathan"/>
                      <m:t>2)</m:t>
                    </m:r>
                  </m:oMath>
                </a14:m>
                <a:endParaRPr lang="x-IV_mathan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69DD5-EF63-4E2F-9BC8-F545AE477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5824" y="648973"/>
                <a:ext cx="8177275" cy="5728334"/>
              </a:xfrm>
              <a:blipFill>
                <a:blip r:embed="rId2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9A07157C-1176-441C-8BC7-51814CCDA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21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C732-7C30-4BD0-9023-13EFB50D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945926"/>
            <a:ext cx="3297521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Model Fit of Simulated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BC765AD-88E3-4D3D-88ED-04518A0D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40" y="88188"/>
            <a:ext cx="6681623" cy="66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4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B5BFE-726E-47AA-8769-8A57A081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Model fit of Real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1" name="Content Placeholder 3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CEABB9D-81C8-49E6-9325-51A2EB71C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49" y="139174"/>
            <a:ext cx="6238133" cy="6238133"/>
          </a:xfrm>
        </p:spPr>
      </p:pic>
    </p:spTree>
    <p:extLst>
      <p:ext uri="{BB962C8B-B14F-4D97-AF65-F5344CB8AC3E}">
        <p14:creationId xmlns:p14="http://schemas.microsoft.com/office/powerpoint/2010/main" val="413980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8CF10-6235-4109-8BC4-E8386090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Model Fit to Real Data with Posterior Draws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Content Placeholder 22" descr="Diagram&#10;&#10;Description automatically generated">
            <a:extLst>
              <a:ext uri="{FF2B5EF4-FFF2-40B4-BE49-F238E27FC236}">
                <a16:creationId xmlns:a16="http://schemas.microsoft.com/office/drawing/2014/main" id="{160ED827-C261-45EB-AC31-DEA805895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92" y="33194"/>
            <a:ext cx="6833091" cy="6833091"/>
          </a:xfrm>
        </p:spPr>
      </p:pic>
    </p:spTree>
    <p:extLst>
      <p:ext uri="{BB962C8B-B14F-4D97-AF65-F5344CB8AC3E}">
        <p14:creationId xmlns:p14="http://schemas.microsoft.com/office/powerpoint/2010/main" val="121878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538B-547E-48B7-ACE1-C927207A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Posterior Predictive Checks</a:t>
            </a:r>
          </a:p>
        </p:txBody>
      </p:sp>
      <p:pic>
        <p:nvPicPr>
          <p:cNvPr id="6" name="Content Placeholder 5" descr="A close-up of a bone&#10;&#10;Description automatically generated with low confidence">
            <a:extLst>
              <a:ext uri="{FF2B5EF4-FFF2-40B4-BE49-F238E27FC236}">
                <a16:creationId xmlns:a16="http://schemas.microsoft.com/office/drawing/2014/main" id="{7F3444D6-C7D3-44A5-9AB2-8F29CCAD25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30361"/>
            <a:ext cx="4832350" cy="4832350"/>
          </a:xfrm>
        </p:spPr>
      </p:pic>
      <p:pic>
        <p:nvPicPr>
          <p:cNvPr id="9" name="Picture 8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039F0F34-8F8A-4CC0-8272-BC32283DB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03" y="118222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E2EFD-0F2B-4AA4-8107-3119D961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CA" dirty="0"/>
              <a:t>Findings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Content Placeholder 2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F3D3E1-EA96-414B-8927-7D568E458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9" y="2821300"/>
            <a:ext cx="6400813" cy="3657607"/>
          </a:xfr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3F7531-C398-46A8-B26E-541751C5D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56" y="2819109"/>
            <a:ext cx="640081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619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Goudy Old Style</vt:lpstr>
      <vt:lpstr>Wingdings</vt:lpstr>
      <vt:lpstr>FrostyVTI</vt:lpstr>
      <vt:lpstr>Modeling the Deacclimation Phase of Grapevine Cold Hardiness in the Okanagan Valley, BC </vt:lpstr>
      <vt:lpstr>Introduction</vt:lpstr>
      <vt:lpstr>PowerPoint Presentation</vt:lpstr>
      <vt:lpstr>Model</vt:lpstr>
      <vt:lpstr>Model Fit of Simulated Data</vt:lpstr>
      <vt:lpstr>Model fit of Real Data</vt:lpstr>
      <vt:lpstr>Model Fit to Real Data with Posterior Draws</vt:lpstr>
      <vt:lpstr>Posterior Predictive Checks</vt:lpstr>
      <vt:lpstr>Findings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Deacclimation Phase of Grapevine Cold Hardiness in the Okanagan Valley, BC </dc:title>
  <dc:creator>Adam Fong</dc:creator>
  <cp:lastModifiedBy>Adam Fong</cp:lastModifiedBy>
  <cp:revision>1</cp:revision>
  <dcterms:created xsi:type="dcterms:W3CDTF">2022-03-29T01:58:57Z</dcterms:created>
  <dcterms:modified xsi:type="dcterms:W3CDTF">2022-03-29T06:25:12Z</dcterms:modified>
</cp:coreProperties>
</file>