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74" r:id="rId12"/>
    <p:sldId id="269" r:id="rId13"/>
    <p:sldId id="270" r:id="rId14"/>
    <p:sldId id="271" r:id="rId15"/>
    <p:sldId id="272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DB30D-22E4-EBBD-DCBF-D3921577D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570162"/>
          </a:xfrm>
        </p:spPr>
        <p:txBody>
          <a:bodyPr anchor="b">
            <a:normAutofit/>
          </a:bodyPr>
          <a:lstStyle/>
          <a:p>
            <a:r>
              <a:rPr lang="pt-PT"/>
              <a:t>Time Sync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8F271-5EAB-23EF-B062-E72F6353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/>
          </a:bodyPr>
          <a:lstStyle/>
          <a:p>
            <a:r>
              <a:rPr lang="pt-PT"/>
              <a:t>Transforme tarefas em conquistas</a:t>
            </a:r>
          </a:p>
        </p:txBody>
      </p:sp>
      <p:pic>
        <p:nvPicPr>
          <p:cNvPr id="6" name="Imagem 5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B8C14B44-071F-9180-AD20-7DE798878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r="6546" b="-3"/>
          <a:stretch/>
        </p:blipFill>
        <p:spPr>
          <a:xfrm>
            <a:off x="6544370" y="13722"/>
            <a:ext cx="4833901" cy="5696169"/>
          </a:xfrm>
          <a:prstGeom prst="rect">
            <a:avLst/>
          </a:prstGeom>
          <a:ln w="28575">
            <a:noFill/>
          </a:ln>
        </p:spPr>
      </p:pic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5BCECB-9AC1-8286-D127-AC32066AEEE3}"/>
              </a:ext>
            </a:extLst>
          </p:cNvPr>
          <p:cNvSpPr txBox="1"/>
          <p:nvPr/>
        </p:nvSpPr>
        <p:spPr>
          <a:xfrm>
            <a:off x="8143912" y="4279748"/>
            <a:ext cx="3616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b="1" dirty="0">
                <a:latin typeface="Avenir Next LT Pro" panose="020B0504020202020204" pitchFamily="34" charset="0"/>
                <a:cs typeface="Aharoni" panose="02010803020104030203" pitchFamily="2" charset="-79"/>
              </a:rPr>
              <a:t>CEO´s :</a:t>
            </a:r>
          </a:p>
          <a:p>
            <a:pPr algn="r"/>
            <a:r>
              <a:rPr lang="pt-PT" sz="3600" dirty="0">
                <a:latin typeface="Avenir Next LT Pro" panose="020B0504020202020204" pitchFamily="34" charset="0"/>
                <a:cs typeface="Aharoni" panose="02010803020104030203" pitchFamily="2" charset="-79"/>
              </a:rPr>
              <a:t>Afonso Sá</a:t>
            </a:r>
          </a:p>
          <a:p>
            <a:pPr algn="r"/>
            <a:r>
              <a:rPr lang="pt-PT" sz="3600" dirty="0">
                <a:latin typeface="Avenir Next LT Pro" panose="020B0504020202020204" pitchFamily="34" charset="0"/>
                <a:cs typeface="Aharoni" panose="02010803020104030203" pitchFamily="2" charset="-79"/>
              </a:rPr>
              <a:t>Duarte Silva</a:t>
            </a:r>
          </a:p>
          <a:p>
            <a:pPr algn="r"/>
            <a:r>
              <a:rPr lang="pt-PT" sz="3600" dirty="0">
                <a:latin typeface="Avenir Next LT Pro" panose="020B0504020202020204" pitchFamily="34" charset="0"/>
                <a:cs typeface="Aharoni" panose="02010803020104030203" pitchFamily="2" charset="-79"/>
              </a:rPr>
              <a:t>Marcelo Ferreira</a:t>
            </a:r>
          </a:p>
        </p:txBody>
      </p:sp>
    </p:spTree>
    <p:extLst>
      <p:ext uri="{BB962C8B-B14F-4D97-AF65-F5344CB8AC3E}">
        <p14:creationId xmlns:p14="http://schemas.microsoft.com/office/powerpoint/2010/main" val="2131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8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09AA8-5426-4CD8-4C31-6A271011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1710361"/>
            <a:ext cx="4974771" cy="638702"/>
          </a:xfrm>
        </p:spPr>
        <p:txBody>
          <a:bodyPr anchor="b">
            <a:normAutofit/>
          </a:bodyPr>
          <a:lstStyle/>
          <a:p>
            <a:r>
              <a:rPr lang="pt-PT" sz="3600" dirty="0"/>
              <a:t>Monetização (Ganhos)</a:t>
            </a:r>
          </a:p>
        </p:txBody>
      </p:sp>
      <p:grpSp>
        <p:nvGrpSpPr>
          <p:cNvPr id="3098" name="Group 3082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3269" name="Oval 3268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0" name="Oval 3269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1" name="Group 3086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Oval 3271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73" name="Oval 327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E000AA-40B0-D5E3-F630-6E4E4844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169" y="698186"/>
            <a:ext cx="2113201" cy="21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97" name="Oval 309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uro EUR Icon | Cryptocurrency Flat Iconpack | Christopher Downer">
            <a:extLst>
              <a:ext uri="{FF2B5EF4-FFF2-40B4-BE49-F238E27FC236}">
                <a16:creationId xmlns:a16="http://schemas.microsoft.com/office/drawing/2014/main" id="{E226FB0A-4E86-31B8-545F-764CEC44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048" y="3904608"/>
            <a:ext cx="1895767" cy="18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9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0" name="Freeform: Shape 3109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7" name="Freeform: Shape 3116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8" name="Freeform: Shape 3117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9" name="Freeform: Shape 3118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0" name="Freeform: Shape 3119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1" name="Freeform: Shape 3120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2" name="Freeform: Shape 3121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3" name="Freeform: Shape 3122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4" name="Freeform: Shape 3123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5" name="Freeform: Shape 3124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6" name="Freeform: Shape 3125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7" name="Freeform: Shape 3126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8" name="Freeform: Shape 3127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9" name="Freeform: Shape 3128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0" name="Freeform: Shape 3129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1" name="Freeform: Shape 3130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3" name="Freeform: Shape 3132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4" name="Freeform: Shape 3133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5" name="Freeform: Shape 3134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Freeform: Shape 3138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Freeform: Shape 3139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3" name="Freeform: Shape 3142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1" name="Freeform: Shape 3150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2" name="Freeform: Shape 3151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3" name="Freeform: Shape 3152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5" name="Freeform: Shape 3154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7" name="Freeform: Shape 3156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8" name="Freeform: Shape 3157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9" name="Freeform: Shape 3158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0" name="Freeform: Shape 3159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1" name="Freeform: Shape 3160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2" name="Freeform: Shape 3161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3" name="Freeform: Shape 3162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4" name="Freeform: Shape 3163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5" name="Freeform: Shape 3164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6" name="Freeform: Shape 3165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7" name="Freeform: Shape 3166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8" name="Freeform: Shape 3167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9" name="Freeform: Shape 3168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0" name="Freeform: Shape 3169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1" name="Freeform: Shape 3170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2" name="Freeform: Shape 3171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3" name="Freeform: Shape 3172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4" name="Freeform: Shape 3173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5" name="Freeform: Shape 3174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6" name="Freeform: Shape 3175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7" name="Freeform: Shape 3176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8" name="Freeform: Shape 3177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9" name="Freeform: Shape 3178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0" name="Freeform: Shape 3179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1" name="Freeform: Shape 3180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2" name="Freeform: Shape 3181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3" name="Freeform: Shape 3182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4" name="Freeform: Shape 3183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5" name="Freeform: Shape 3184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6" name="Freeform: Shape 3185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7" name="Freeform: Shape 3186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8" name="Freeform: Shape 3187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9" name="Freeform: Shape 3188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0" name="Freeform: Shape 3189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1" name="Freeform: Shape 3190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2" name="Freeform: Shape 3191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3" name="Freeform: Shape 3192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4" name="Freeform: Shape 3193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5" name="Freeform: Shape 3194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6" name="Freeform: Shape 3195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7" name="Freeform: Shape 3196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8" name="Freeform: Shape 3197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0" name="Freeform: Shape 3199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1" name="Freeform: Shape 3200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2" name="Freeform: Shape 3201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202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4" name="Freeform: Shape 3203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5" name="Freeform: Shape 3204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6" name="Freeform: Shape 3205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7" name="Freeform: Shape 3206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8" name="Freeform: Shape 3207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9" name="Freeform: Shape 3208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0" name="Freeform: Shape 3209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1" name="Freeform: Shape 3210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2" name="Freeform: Shape 3211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3" name="Freeform: Shape 3212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4" name="Freeform: Shape 3213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5" name="Freeform: Shape 3214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6" name="Freeform: Shape 3215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7" name="Freeform: Shape 3216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8" name="Freeform: Shape 3217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9" name="Freeform: Shape 3218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0" name="Freeform: Shape 3219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1" name="Freeform: Shape 3220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2" name="Freeform: Shape 3221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3" name="Freeform: Shape 3222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4" name="Freeform: Shape 3223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5" name="Freeform: Shape 3224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6" name="Freeform: Shape 3225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7" name="Freeform: Shape 3226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8" name="Freeform: Shape 3227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9" name="Freeform: Shape 3228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0" name="Freeform: Shape 3229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1" name="Freeform: Shape 3230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2" name="Freeform: Shape 3231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3" name="Freeform: Shape 3232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4" name="Freeform: Shape 3233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5" name="Freeform: Shape 3234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6" name="Freeform: Shape 3235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7" name="Freeform: Shape 3236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8" name="Freeform: Shape 3237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9" name="Freeform: Shape 3238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0" name="Freeform: Shape 3239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1" name="Freeform: Shape 3240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2" name="Freeform: Shape 3241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3" name="Freeform: Shape 3242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4" name="Freeform: Shape 3243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5" name="Freeform: Shape 3244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6" name="Freeform: Shape 3245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7" name="Freeform: Shape 3246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9" name="Freeform: Shape 3248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0" name="Freeform: Shape 3249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1" name="Freeform: Shape 3250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2" name="Freeform: Shape 3251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3" name="Freeform: Shape 3252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4" name="Freeform: Shape 3253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5" name="Freeform: Shape 3254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6" name="Freeform: Shape 3255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7" name="Freeform: Shape 3256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8" name="Freeform: Shape 3257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9" name="Freeform: Shape 3258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0" name="Freeform: Shape 3259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1" name="Freeform: Shape 3260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2" name="Freeform: Shape 3261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3" name="Freeform: Shape 3262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4" name="Freeform: Shape 3263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5" name="Freeform: Shape 3264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6" name="Freeform: Shape 3265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7" name="Freeform: Shape 3266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8" name="Freeform: Shape 3267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F42DD7-CB74-46FE-CF47-A07A7671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2535490"/>
            <a:ext cx="4974771" cy="3810301"/>
          </a:xfrm>
        </p:spPr>
        <p:txBody>
          <a:bodyPr anchor="t">
            <a:normAutofit/>
          </a:bodyPr>
          <a:lstStyle/>
          <a:p>
            <a:r>
              <a:rPr lang="pt-PT" dirty="0"/>
              <a:t>Rendimento mensal das subscrições na app.</a:t>
            </a:r>
          </a:p>
          <a:p>
            <a:r>
              <a:rPr lang="pt-PT" dirty="0"/>
              <a:t>Através de publicidades conseguimos causar um aumento na aderência à subscrição da app.</a:t>
            </a:r>
          </a:p>
        </p:txBody>
      </p:sp>
      <p:pic>
        <p:nvPicPr>
          <p:cNvPr id="5" name="Imagem 4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39A200E1-884B-BB84-786A-59F63AEB3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170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145124-FC43-9F74-3CD1-8A6218A2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pt-PT" sz="3600"/>
              <a:t>Monetização (Despesas)</a:t>
            </a:r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8204" name="Oval 8203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Oval 8204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11" name="Oval 821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14" name="Freeform: Shape 821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5" name="Freeform: Shape 821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196" name="Picture 4" descr="Imagens de grupo png - Gifs.eco.br">
            <a:extLst>
              <a:ext uri="{FF2B5EF4-FFF2-40B4-BE49-F238E27FC236}">
                <a16:creationId xmlns:a16="http://schemas.microsoft.com/office/drawing/2014/main" id="{0957830D-5D0D-5974-44A8-EE3E9171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5373" y="785489"/>
            <a:ext cx="2584794" cy="193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17" name="Oval 821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Uma imagem com símbolo, Gráficos, logótipo, clipart&#10;&#10;Descrição gerada automaticamente">
            <a:extLst>
              <a:ext uri="{FF2B5EF4-FFF2-40B4-BE49-F238E27FC236}">
                <a16:creationId xmlns:a16="http://schemas.microsoft.com/office/drawing/2014/main" id="{6E810E27-FFA0-A4FD-97CE-C7ED4E50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048" y="3904608"/>
            <a:ext cx="1895767" cy="18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19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220" name="Freeform: Shape 8219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1" name="Freeform: Shape 8220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2" name="Freeform: Shape 8221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3" name="Freeform: Shape 8222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4" name="Freeform: Shape 8223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5" name="Freeform: Shape 8224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6" name="Freeform: Shape 8225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7" name="Freeform: Shape 8226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8" name="Freeform: Shape 8227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9" name="Freeform: Shape 8228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0" name="Freeform: Shape 8229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1" name="Freeform: Shape 8230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2" name="Freeform: Shape 8231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3" name="Freeform: Shape 8232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4" name="Freeform: Shape 8233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5" name="Freeform: Shape 8234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6" name="Freeform: Shape 8235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7" name="Freeform: Shape 8236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8" name="Freeform: Shape 8237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9" name="Freeform: Shape 8238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0" name="Freeform: Shape 8239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1" name="Freeform: Shape 8240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2" name="Freeform: Shape 8241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3" name="Freeform: Shape 8242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4" name="Freeform: Shape 8243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5" name="Freeform: Shape 8244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6" name="Freeform: Shape 8245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7" name="Freeform: Shape 8246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8" name="Freeform: Shape 8247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9" name="Freeform: Shape 8248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0" name="Freeform: Shape 8249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1" name="Freeform: Shape 8250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2" name="Freeform: Shape 8251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3" name="Freeform: Shape 8252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4" name="Freeform: Shape 8253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5" name="Freeform: Shape 8254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6" name="Freeform: Shape 8255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7" name="Freeform: Shape 8256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8" name="Freeform: Shape 8257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9" name="Freeform: Shape 8258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0" name="Freeform: Shape 8259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1" name="Freeform: Shape 8260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2" name="Freeform: Shape 8261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3" name="Freeform: Shape 8262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4" name="Freeform: Shape 8263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5" name="Freeform: Shape 8264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6" name="Freeform: Shape 8265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7" name="Freeform: Shape 8266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8" name="Freeform: Shape 8267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9" name="Freeform: Shape 8268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0" name="Freeform: Shape 8269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1" name="Freeform: Shape 8270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2" name="Freeform: Shape 8271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3" name="Freeform: Shape 8272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4" name="Freeform: Shape 8273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5" name="Freeform: Shape 8274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6" name="Freeform: Shape 8275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7" name="Freeform: Shape 8276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8" name="Freeform: Shape 8277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9" name="Freeform: Shape 8278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0" name="Freeform: Shape 8279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1" name="Freeform: Shape 8280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2" name="Freeform: Shape 8281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3" name="Freeform: Shape 8282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4" name="Freeform: Shape 8283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5" name="Freeform: Shape 8284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6" name="Freeform: Shape 8285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7" name="Freeform: Shape 8286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8" name="Freeform: Shape 8287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9" name="Freeform: Shape 8288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0" name="Freeform: Shape 8289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1" name="Freeform: Shape 8290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2" name="Freeform: Shape 8291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3" name="Freeform: Shape 8292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4" name="Freeform: Shape 8293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5" name="Freeform: Shape 8294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6" name="Freeform: Shape 8295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7" name="Freeform: Shape 8296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8" name="Freeform: Shape 8297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9" name="Freeform: Shape 8298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0" name="Freeform: Shape 8299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1" name="Freeform: Shape 8300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2" name="Freeform: Shape 8301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3" name="Freeform: Shape 8302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4" name="Freeform: Shape 8303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5" name="Freeform: Shape 8304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6" name="Freeform: Shape 8305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7" name="Freeform: Shape 8306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8" name="Freeform: Shape 8307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9" name="Freeform: Shape 8308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0" name="Freeform: Shape 8309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1" name="Freeform: Shape 8310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2" name="Freeform: Shape 8311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3" name="Freeform: Shape 8312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4" name="Freeform: Shape 8313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5" name="Freeform: Shape 8314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6" name="Freeform: Shape 8315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7" name="Freeform: Shape 8316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8" name="Freeform: Shape 8317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9" name="Freeform: Shape 8318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0" name="Freeform: Shape 8319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1" name="Freeform: Shape 8320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2" name="Freeform: Shape 8321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3" name="Freeform: Shape 8322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4" name="Freeform: Shape 8323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5" name="Freeform: Shape 8324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6" name="Freeform: Shape 8325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7" name="Freeform: Shape 8326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8" name="Freeform: Shape 8327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9" name="Freeform: Shape 8328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0" name="Freeform: Shape 8329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1" name="Freeform: Shape 8330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2" name="Freeform: Shape 8331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3" name="Freeform: Shape 8332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4" name="Freeform: Shape 8333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5" name="Freeform: Shape 8334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6" name="Freeform: Shape 8335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7" name="Freeform: Shape 8336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8" name="Freeform: Shape 8337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9" name="Freeform: Shape 8338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0" name="Freeform: Shape 8339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1" name="Freeform: Shape 8340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2" name="Freeform: Shape 8341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3" name="Freeform: Shape 8342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4" name="Freeform: Shape 8343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5" name="Freeform: Shape 8344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6" name="Freeform: Shape 8345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7" name="Freeform: Shape 8346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8" name="Freeform: Shape 8347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9" name="Freeform: Shape 8348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0" name="Freeform: Shape 8349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1" name="Freeform: Shape 8350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2" name="Freeform: Shape 8351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3" name="Freeform: Shape 8352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4" name="Freeform: Shape 8353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5" name="Freeform: Shape 8354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6" name="Freeform: Shape 8355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7" name="Freeform: Shape 8356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8" name="Freeform: Shape 8357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9" name="Freeform: Shape 8358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0" name="Freeform: Shape 8359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1" name="Freeform: Shape 8360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2" name="Freeform: Shape 8361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3" name="Freeform: Shape 8362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4" name="Freeform: Shape 8363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5" name="Freeform: Shape 8364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6" name="Freeform: Shape 8365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7" name="Freeform: Shape 8366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8" name="Freeform: Shape 8367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9" name="Freeform: Shape 8368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0" name="Freeform: Shape 8369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1" name="Freeform: Shape 8370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2" name="Freeform: Shape 8371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3" name="Freeform: Shape 8372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4" name="Freeform: Shape 8373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5" name="Freeform: Shape 8374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6" name="Freeform: Shape 8375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7" name="Freeform: Shape 8376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8" name="Freeform: Shape 8377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9" name="Freeform: Shape 8378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0" name="Freeform: Shape 8379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1" name="Freeform: Shape 8380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2" name="Freeform: Shape 8381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3" name="Freeform: Shape 8382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4" name="Freeform: Shape 8383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5" name="Freeform: Shape 8384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6" name="Freeform: Shape 8385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7" name="Freeform: Shape 8386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8" name="Freeform: Shape 8387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E30145-63C4-BAB6-8C86-0F15AC34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anchor="t">
            <a:normAutofit/>
          </a:bodyPr>
          <a:lstStyle/>
          <a:p>
            <a:r>
              <a:rPr lang="pt-PT" dirty="0"/>
              <a:t>Despesa salarial da nossa equipa.</a:t>
            </a:r>
          </a:p>
          <a:p>
            <a:r>
              <a:rPr lang="pt-PT" dirty="0"/>
              <a:t>Despesa da publicidade à nossa app em várias plataformas (sites, redes socais, etc.)</a:t>
            </a:r>
          </a:p>
        </p:txBody>
      </p:sp>
      <p:pic>
        <p:nvPicPr>
          <p:cNvPr id="5" name="Imagem 4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5D403AB5-D4BD-F9D4-C335-9FF49D99C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547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C78EC-1EB5-2A7D-DA9F-9A55D61A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Time Sync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1371C7-5B72-7840-B000-2A78D721C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Equipa de Gerenciamento de Projeto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1C61E46-163B-828C-6425-53D8DA4EC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por coordenar todas as atividades do projeto, estabelecer prazos, gerenciar o orçamento. 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4ADC7296-C5F0-29AF-51C9-2D3CF4132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Equipa de Pesquisa e Analise de Mercado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7A77FF2-5348-2E97-3BAC-322C079C06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por analisar aplicativos concorrentes e identificar oportunidades de diferenciação, e coletar e analisar feedback dos usuários para melhorias.</a:t>
            </a:r>
          </a:p>
        </p:txBody>
      </p:sp>
      <p:pic>
        <p:nvPicPr>
          <p:cNvPr id="4098" name="Picture 2" descr="Conheça 5 ferramentas imbatíveis para gestão de projetos e equipe.">
            <a:extLst>
              <a:ext uri="{FF2B5EF4-FFF2-40B4-BE49-F238E27FC236}">
                <a16:creationId xmlns:a16="http://schemas.microsoft.com/office/drawing/2014/main" id="{01A08F93-3E12-0B47-3893-EECA761F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00" y="4249398"/>
            <a:ext cx="3012962" cy="23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rcado pesquisa e análise vetor ilustração com equipe gestão e analytics  para fazer dados Estatisticas dentro plano desenho animado mão desenhado  modelos 24277920 Vetor no Vecteezy">
            <a:extLst>
              <a:ext uri="{FF2B5EF4-FFF2-40B4-BE49-F238E27FC236}">
                <a16:creationId xmlns:a16="http://schemas.microsoft.com/office/drawing/2014/main" id="{BA847A73-9D92-68DF-952D-27F98EAD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33" y="4938907"/>
            <a:ext cx="2579121" cy="181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C14B5013-199E-3B5A-1B46-E870C3FFE2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670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E69A9-D021-AB57-B9E4-C35C9FE7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Time Sync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3353E2-CA1D-568E-1A2F-5692600E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Equipa de Desenvolvimento de Software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2BF6402-1A2C-88B4-D9CF-F347D888D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pelo desenvolvimento da parte informática da app, e garantir a melhor otimização em todas as plataformas.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203C4A0-B5CF-6447-0677-25B28FFEA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Equipa de Qualidade e Testes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688905B-9702-76CF-C0E6-E2149DEDD3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por realizar testes de software e garantir que a app funciona corretamente e sem bugs.</a:t>
            </a:r>
          </a:p>
        </p:txBody>
      </p:sp>
      <p:pic>
        <p:nvPicPr>
          <p:cNvPr id="5122" name="Picture 2" descr="Pessoa No Computador, Linguagens De Programação Dos Usos Ilustração do  Vetor - Ilustração de computador, usos: 88372604">
            <a:extLst>
              <a:ext uri="{FF2B5EF4-FFF2-40B4-BE49-F238E27FC236}">
                <a16:creationId xmlns:a16="http://schemas.microsoft.com/office/drawing/2014/main" id="{197B4365-32DC-1385-5A4E-F220589B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27" y="4586563"/>
            <a:ext cx="2072730" cy="20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A, seja bem-vindo(a) ao princípio das coisas | by Rafael Albuquerque |  Revista eQAlizando (antiga Revista TSPI) | Medium">
            <a:extLst>
              <a:ext uri="{FF2B5EF4-FFF2-40B4-BE49-F238E27FC236}">
                <a16:creationId xmlns:a16="http://schemas.microsoft.com/office/drawing/2014/main" id="{F4C62735-B25A-1B6B-B80C-5824F8DF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83" y="3987725"/>
            <a:ext cx="2505150" cy="25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73B282BB-7384-CAA7-440D-BA02C50622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216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D256-3661-BCC8-5F22-E4842C01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Time Sync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97FA85-34AB-CCD4-8126-CF436B21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Equipa de Segurança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04917D-5779-4D99-2FC7-A25931E61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Garantir que o aplicativo esteja seguro contra ameaças informáticas e implementar práticas de segurança de dados.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A79DE8-C73D-F0C3-2F00-C166CEA1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PT" dirty="0"/>
              <a:t>Equipa de Publicidade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30C05B-BE5F-75A4-8AF2-A9AADFEA3B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por toda a parte publicitária da empresa e exposição da marca.</a:t>
            </a:r>
          </a:p>
        </p:txBody>
      </p:sp>
      <p:pic>
        <p:nvPicPr>
          <p:cNvPr id="6146" name="Picture 2" descr="Segurança informática | Rigormind - software de gestão">
            <a:extLst>
              <a:ext uri="{FF2B5EF4-FFF2-40B4-BE49-F238E27FC236}">
                <a16:creationId xmlns:a16="http://schemas.microsoft.com/office/drawing/2014/main" id="{BCD5B812-B349-7FE7-D556-5863B0A6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61" y="4347369"/>
            <a:ext cx="2614839" cy="22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 Importância da Fonte para sua Propaganda de Marketing - Marketing Júnior  USP">
            <a:extLst>
              <a:ext uri="{FF2B5EF4-FFF2-40B4-BE49-F238E27FC236}">
                <a16:creationId xmlns:a16="http://schemas.microsoft.com/office/drawing/2014/main" id="{A4839AA9-2AC1-4967-2977-2D9E7E8E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08" y="3969067"/>
            <a:ext cx="3450772" cy="24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5B358701-757C-A2A8-9AEE-83BD5765E6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422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FBA3-F053-CF31-5814-8BC5F51F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Time Sync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C26609-6683-F4DD-FC40-646097C44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Departamento Financeiro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A09FF1-0FD2-061B-745E-B71C0F41A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solidFill>
                  <a:srgbClr val="191919"/>
                </a:solidFill>
              </a:rPr>
              <a:t>Responsáveis pela direção financeira da empresa dirigidos pelo CFO da empresa que seria o nosso braço direito.</a:t>
            </a:r>
            <a:endParaRPr lang="en-US" sz="2400" dirty="0">
              <a:solidFill>
                <a:srgbClr val="191919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615B6CC-5AEF-3E1D-0BF3-14C1417B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Equipa de Designers Gráficos e de Interfaces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BDB232F-CF40-63F4-A430-293E819751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Responsáveis pelo design dos menus e por todas as interfaces da aplicação.</a:t>
            </a:r>
          </a:p>
        </p:txBody>
      </p:sp>
      <p:pic>
        <p:nvPicPr>
          <p:cNvPr id="7176" name="Picture 8" descr="Setor Financeiro: dicas para fazer Planejamento Financeiro de qualidade! -">
            <a:extLst>
              <a:ext uri="{FF2B5EF4-FFF2-40B4-BE49-F238E27FC236}">
                <a16:creationId xmlns:a16="http://schemas.microsoft.com/office/drawing/2014/main" id="{AA0F5BD9-73A9-2051-C1FB-C3AA9BF7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97" y="4033789"/>
            <a:ext cx="3271167" cy="22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What Is a UI/UX Designer? - IoT Worlds">
            <a:extLst>
              <a:ext uri="{FF2B5EF4-FFF2-40B4-BE49-F238E27FC236}">
                <a16:creationId xmlns:a16="http://schemas.microsoft.com/office/drawing/2014/main" id="{1535764A-7959-7F83-4EFF-4166DE76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3912602"/>
            <a:ext cx="3875315" cy="21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F2B3DC8E-FDFF-538F-D462-D652B388A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226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A184-476B-2133-E1AB-F1654925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Feedback do trabalho dado pelos colegas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5929A1-508F-F8A6-3068-FA2EE048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Strengths</a:t>
            </a:r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  <a:endParaRPr lang="pt-PT" dirty="0">
              <a:latin typeface="+mj-lt"/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29D35BD-C87C-109E-78B0-D24449D8A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Diversas funcionalidades adaptáveis ao utilizador.</a:t>
            </a:r>
          </a:p>
          <a:p>
            <a:pPr algn="l"/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Habit Tracking que promove a adoção de hábitos de gestão de tempo saudáveis e eficientes.</a:t>
            </a:r>
          </a:p>
          <a:p>
            <a:pPr algn="l"/>
            <a:r>
              <a:rPr lang="pt-PT" dirty="0">
                <a:solidFill>
                  <a:srgbClr val="222222"/>
                </a:solidFill>
                <a:highlight>
                  <a:srgbClr val="FFFFFF"/>
                </a:highlight>
              </a:rPr>
              <a:t>Ajudar as pessoas com o problema do planejamento de tempo.</a:t>
            </a:r>
            <a:endParaRPr lang="pt-PT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endParaRPr lang="pt-PT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9C9F5456-4D62-DDB0-57F7-A5EECE52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Weaknesses</a:t>
            </a:r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6092DB8F-85CC-1E0B-39BF-ADE04326C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Depende do uso regular (pelo utilizador) de forma a gerar resultados precisos.</a:t>
            </a:r>
          </a:p>
          <a:p>
            <a:r>
              <a:rPr lang="pt-PT" dirty="0">
                <a:solidFill>
                  <a:srgbClr val="222222"/>
                </a:solidFill>
                <a:highlight>
                  <a:srgbClr val="FFFFFF"/>
                </a:highlight>
              </a:rPr>
              <a:t>Muitas aplicações fazem algo similar</a:t>
            </a:r>
            <a:r>
              <a:rPr lang="pt-PT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pt-PT" dirty="0"/>
          </a:p>
        </p:txBody>
      </p:sp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1058807A-3709-E6F7-44D4-DD2F89F4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9" name="Imagem 8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D00B532B-803A-3F90-28B5-3484802F9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1026" name="Picture 2" descr="Imagens de Strength Icon – Explore Fotografias do Stock, Vetores e Vídeos  de 467,141 | Adobe Stock">
            <a:extLst>
              <a:ext uri="{FF2B5EF4-FFF2-40B4-BE49-F238E27FC236}">
                <a16:creationId xmlns:a16="http://schemas.microsoft.com/office/drawing/2014/main" id="{5AA6329A-7561-E055-B75C-CCD152C6B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8" y="2013637"/>
            <a:ext cx="535506" cy="5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akness Icon Images – Browse 7,851 Stock Photos, Vectors, and Video |  Adobe Stock">
            <a:extLst>
              <a:ext uri="{FF2B5EF4-FFF2-40B4-BE49-F238E27FC236}">
                <a16:creationId xmlns:a16="http://schemas.microsoft.com/office/drawing/2014/main" id="{B07AA3F9-AB2D-6B88-A672-B9770013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35" y="2082102"/>
            <a:ext cx="502892" cy="3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92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A184-476B-2133-E1AB-F1654925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Feedback do trabalho dado pelos colegas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5929A1-508F-F8A6-3068-FA2EE048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Opportunities</a:t>
            </a:r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29D35BD-C87C-109E-78B0-D24449D8A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O facto de cada vez mais as pessoas se preocuparem com gerir o seu tempo</a:t>
            </a:r>
          </a:p>
          <a:p>
            <a:pPr algn="l"/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Possível acordo com empresas de forma a utilizarem a app para gestão de tempo dos seus funcionários.</a:t>
            </a:r>
          </a:p>
          <a:p>
            <a:pPr algn="l"/>
            <a:r>
              <a:rPr lang="pt-PT" dirty="0">
                <a:solidFill>
                  <a:srgbClr val="222222"/>
                </a:solidFill>
                <a:highlight>
                  <a:srgbClr val="FFFFFF"/>
                </a:highlight>
              </a:rPr>
              <a:t>Alto</a:t>
            </a:r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publico alvo (estudantes, idosos, profissionais autónomos e freelancers).</a:t>
            </a:r>
          </a:p>
          <a:p>
            <a:endParaRPr lang="pt-PT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9C9F5456-4D62-DDB0-57F7-A5EECE52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Threats</a:t>
            </a:r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6092DB8F-85CC-1E0B-39BF-ADE04326C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 existência de muitas apps que fazem algo semelhante de forma eficaz. Aumentando a necessidade de se destacarem no mercado.</a:t>
            </a:r>
          </a:p>
          <a:p>
            <a:endParaRPr lang="pt-PT" dirty="0"/>
          </a:p>
        </p:txBody>
      </p:sp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1058807A-3709-E6F7-44D4-DD2F89F4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9" name="Imagem 8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D00B532B-803A-3F90-28B5-3484802F9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2050" name="Picture 2" descr="ícone de linha para oportunidade 3419074 Vetor no Vecteezy">
            <a:extLst>
              <a:ext uri="{FF2B5EF4-FFF2-40B4-BE49-F238E27FC236}">
                <a16:creationId xmlns:a16="http://schemas.microsoft.com/office/drawing/2014/main" id="{78099AB0-53B4-4A03-3178-33D69E03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489" y="2071218"/>
            <a:ext cx="278292" cy="37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reat Icons - Free SVG &amp; PNG Threat Images - Noun Project">
            <a:extLst>
              <a:ext uri="{FF2B5EF4-FFF2-40B4-BE49-F238E27FC236}">
                <a16:creationId xmlns:a16="http://schemas.microsoft.com/office/drawing/2014/main" id="{F42E1EEF-13E6-C6EC-362C-C30F621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49" y="2071218"/>
            <a:ext cx="355371" cy="3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558E3CFE-9755-3F3E-AD2B-A64962D9B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1" b="2798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10BC51-CA68-4DED-AB6D-13004787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3" name="Oval 32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078D5F-9D06-BDCD-77D2-C268D726FBA5}"/>
              </a:ext>
            </a:extLst>
          </p:cNvPr>
          <p:cNvSpPr txBox="1"/>
          <p:nvPr/>
        </p:nvSpPr>
        <p:spPr>
          <a:xfrm>
            <a:off x="687573" y="1647321"/>
            <a:ext cx="4610923" cy="3020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cap="all" spc="600">
                <a:latin typeface="+mj-lt"/>
                <a:ea typeface="Source Sans Pro SemiBold" panose="020B0603030403020204" pitchFamily="34" charset="0"/>
                <a:cs typeface="+mj-cs"/>
              </a:rPr>
              <a:t>JUNTEM-SE A NÓS E TRANSFORMEM AS VOSSAS TAREFAS EM CONQUISTAS</a:t>
            </a:r>
            <a:endParaRPr lang="en-US" sz="3500" b="1" cap="all" spc="600" dirty="0"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D24C9710-EA2A-970F-114C-3544D7256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1030" name="Picture 6" descr="App Store Stock Illustrations – 96,232 App Store Stock Illustrations,  Vectors &amp; Clipart - Dreamstime">
            <a:extLst>
              <a:ext uri="{FF2B5EF4-FFF2-40B4-BE49-F238E27FC236}">
                <a16:creationId xmlns:a16="http://schemas.microsoft.com/office/drawing/2014/main" id="{6561CB9F-45AA-81E2-3916-47A8984B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28" y="2035514"/>
            <a:ext cx="2805947" cy="21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B3CAA-52F2-77B3-F4AD-367FA784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anchor="b">
            <a:normAutofit/>
          </a:bodyPr>
          <a:lstStyle/>
          <a:p>
            <a:r>
              <a:rPr lang="pt-PT" sz="3600"/>
              <a:t>Sobre Nós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70BCADEF-983A-BE0B-FE7F-C7D99627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88" y="635607"/>
            <a:ext cx="2430216" cy="2430216"/>
          </a:xfrm>
          <a:prstGeom prst="rect">
            <a:avLst/>
          </a:prstGeom>
        </p:spPr>
      </p:pic>
      <p:grpSp>
        <p:nvGrpSpPr>
          <p:cNvPr id="103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Gestão do Tempo: Conheça as melhores dicas para aumentar sua produtividade  - Blog do Acelerato">
            <a:extLst>
              <a:ext uri="{FF2B5EF4-FFF2-40B4-BE49-F238E27FC236}">
                <a16:creationId xmlns:a16="http://schemas.microsoft.com/office/drawing/2014/main" id="{0E881D25-06E6-BE40-2387-EB139A4D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231" y="3507478"/>
            <a:ext cx="4012941" cy="20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691E37-54F5-35A6-B689-CD4BFAA4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 fontScale="92500" lnSpcReduction="10000"/>
          </a:bodyPr>
          <a:lstStyle/>
          <a:p>
            <a:r>
              <a:rPr lang="pt-PT" dirty="0"/>
              <a:t>Somos uma empresa de tecnologia dedicada a ajudar os nossos utilizadores a fazer uma melhor gestão do seu tempo e alcançar as suas metas e objetivos.</a:t>
            </a:r>
          </a:p>
          <a:p>
            <a:r>
              <a:rPr lang="pt-PT" dirty="0"/>
              <a:t>A nossa app permite uma melhor organização no seu dia-a-dia tornando-o o mais produtivo possível.</a:t>
            </a:r>
          </a:p>
        </p:txBody>
      </p:sp>
    </p:spTree>
    <p:extLst>
      <p:ext uri="{BB962C8B-B14F-4D97-AF65-F5344CB8AC3E}">
        <p14:creationId xmlns:p14="http://schemas.microsoft.com/office/powerpoint/2010/main" val="12395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083A0C-7680-1C7E-8C8D-6924F97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85" y="633046"/>
            <a:ext cx="4593817" cy="1314996"/>
          </a:xfrm>
        </p:spPr>
        <p:txBody>
          <a:bodyPr anchor="b">
            <a:normAutofit/>
          </a:bodyPr>
          <a:lstStyle/>
          <a:p>
            <a:r>
              <a:rPr lang="pt-PT" dirty="0"/>
              <a:t>Problema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D7D08D-6F7B-A565-29B2-E6FD61A8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85" y="2125737"/>
            <a:ext cx="4593817" cy="4044463"/>
          </a:xfrm>
        </p:spPr>
        <p:txBody>
          <a:bodyPr>
            <a:normAutofit/>
          </a:bodyPr>
          <a:lstStyle/>
          <a:p>
            <a:r>
              <a:rPr lang="pt-PT" dirty="0"/>
              <a:t>Muitas pessoas adiam tarefas importantes em favor de atividades menos prioritárias. Oque resulta em aumento do stress e redução da qualidade de trabalho.</a:t>
            </a:r>
          </a:p>
          <a:p>
            <a:endParaRPr lang="pt-PT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Como gerir o stress no trabalho? 8 Dicas práticas - Edenred Portugal">
            <a:extLst>
              <a:ext uri="{FF2B5EF4-FFF2-40B4-BE49-F238E27FC236}">
                <a16:creationId xmlns:a16="http://schemas.microsoft.com/office/drawing/2014/main" id="{0A720926-9C5D-05E0-51C3-5894E8EE9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7" r="26572" b="-2"/>
          <a:stretch/>
        </p:blipFill>
        <p:spPr bwMode="auto">
          <a:xfrm>
            <a:off x="6854073" y="2923953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7F5DDD4B-C075-2084-2F06-B640144D6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06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2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082" name="Oval 3081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Oval 3082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85" name="Oval 308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3BFFC-6537-D004-2EA5-E362B9C1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PT" dirty="0"/>
              <a:t>Problema</a:t>
            </a:r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 descr="Vetores e ilustrações de Cansado para download gratuito | Freepik">
            <a:extLst>
              <a:ext uri="{FF2B5EF4-FFF2-40B4-BE49-F238E27FC236}">
                <a16:creationId xmlns:a16="http://schemas.microsoft.com/office/drawing/2014/main" id="{3CF8072D-0E68-C213-60E6-1E7090B6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077" y="1864214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BC584A-0EA6-3D5B-33D8-DF304BCC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pt-PT" dirty="0"/>
              <a:t>Dificuldade em alcançar certas metas (diárias, semanais, etc.) devido a uma má organização e gestão do seu tempo. </a:t>
            </a:r>
          </a:p>
        </p:txBody>
      </p:sp>
      <p:pic>
        <p:nvPicPr>
          <p:cNvPr id="5" name="Imagem 4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BB2D6046-50E3-C290-C172-08F4AC17F5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28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3F67-2E54-2CEA-1023-9A29E7F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Nossa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9E40DC-EDE2-A567-07FC-41DB0904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46" y="3806825"/>
            <a:ext cx="5085354" cy="3051175"/>
          </a:xfrm>
        </p:spPr>
        <p:txBody>
          <a:bodyPr>
            <a:normAutofit/>
          </a:bodyPr>
          <a:lstStyle/>
          <a:p>
            <a:r>
              <a:rPr lang="pt-PT" dirty="0"/>
              <a:t>Habit Tracker: A nossa app tem como objetivo ser um habit tracker exclusivo para organização do dia-a-dia e estabelecimento de metas do utilizador.</a:t>
            </a:r>
          </a:p>
        </p:txBody>
      </p:sp>
      <p:pic>
        <p:nvPicPr>
          <p:cNvPr id="4098" name="Picture 2" descr="Calendário e relógio 634221 Vetor no Vecteezy">
            <a:extLst>
              <a:ext uri="{FF2B5EF4-FFF2-40B4-BE49-F238E27FC236}">
                <a16:creationId xmlns:a16="http://schemas.microsoft.com/office/drawing/2014/main" id="{0483EC75-A2A7-7B6D-7080-2D4C99E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79" y="1690348"/>
            <a:ext cx="2625442" cy="21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ráfico De Design De Sucesso Gráfico Vetor PNG , Sucesso, Projeto, Gráfico  Imagem PNG e Vetor Para Download Gratuito">
            <a:extLst>
              <a:ext uri="{FF2B5EF4-FFF2-40B4-BE49-F238E27FC236}">
                <a16:creationId xmlns:a16="http://schemas.microsoft.com/office/drawing/2014/main" id="{43F8BC89-483E-8218-6CA7-341B750A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97" y="2253343"/>
            <a:ext cx="1331513" cy="125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7FFC624-7082-F199-A87D-6F9D909983F4}"/>
              </a:ext>
            </a:extLst>
          </p:cNvPr>
          <p:cNvSpPr txBox="1">
            <a:spLocks/>
          </p:cNvSpPr>
          <p:nvPr/>
        </p:nvSpPr>
        <p:spPr>
          <a:xfrm>
            <a:off x="6761754" y="3806825"/>
            <a:ext cx="5257800" cy="28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No final de cada mês o utilizador recebe gráficos e relatórios que permitem ver o seu progresso e onde melhorar. </a:t>
            </a:r>
          </a:p>
          <a:p>
            <a:endParaRPr lang="pt-PT" dirty="0"/>
          </a:p>
        </p:txBody>
      </p:sp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4DCC57B5-D808-9EA9-EE79-642605E12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79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3F67-2E54-2CEA-1023-9A29E7F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Nossa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9E40DC-EDE2-A567-07FC-41DB0904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46" y="3806825"/>
            <a:ext cx="5085354" cy="3051175"/>
          </a:xfrm>
        </p:spPr>
        <p:txBody>
          <a:bodyPr>
            <a:normAutofit/>
          </a:bodyPr>
          <a:lstStyle/>
          <a:p>
            <a:r>
              <a:rPr lang="pt-PT" dirty="0"/>
              <a:t>A app envia notificações e lembretes personalizados para ajudar os utilizadores a manterem-se focados nas suas tarefas.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7FFC624-7082-F199-A87D-6F9D909983F4}"/>
              </a:ext>
            </a:extLst>
          </p:cNvPr>
          <p:cNvSpPr txBox="1">
            <a:spLocks/>
          </p:cNvSpPr>
          <p:nvPr/>
        </p:nvSpPr>
        <p:spPr>
          <a:xfrm>
            <a:off x="6761754" y="3806825"/>
            <a:ext cx="5257800" cy="2861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Além de definir metas, os utilizadores também têm a opção de atribuir um tempo estimado para cada atividade, onde a app depois sugere o melhor horário para a sua realização.</a:t>
            </a:r>
          </a:p>
        </p:txBody>
      </p:sp>
      <p:pic>
        <p:nvPicPr>
          <p:cNvPr id="8" name="Imagem 7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4DCC57B5-D808-9EA9-EE79-642605E12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308463" y="1893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pic>
        <p:nvPicPr>
          <p:cNvPr id="5122" name="Picture 2" descr="Como desativar a notificação de sites no Chrome e Firefox pelo computador -  Olhar Digital">
            <a:extLst>
              <a:ext uri="{FF2B5EF4-FFF2-40B4-BE49-F238E27FC236}">
                <a16:creationId xmlns:a16="http://schemas.microsoft.com/office/drawing/2014/main" id="{1B9E6953-A842-CAEA-DD43-4002A949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75" y="2179636"/>
            <a:ext cx="2083029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endário Ícone De - Imagens grátis no Pixabay - Pixabay">
            <a:extLst>
              <a:ext uri="{FF2B5EF4-FFF2-40B4-BE49-F238E27FC236}">
                <a16:creationId xmlns:a16="http://schemas.microsoft.com/office/drawing/2014/main" id="{2AA17A28-4C9F-EF7A-5697-74C0ECCB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8727872" y="2179636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5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320A36-A4A8-938F-A90B-496BC627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PT" dirty="0"/>
              <a:t>A nossa aplicação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BC2D07D7-6D1D-0F5D-694B-DDF19D0C9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19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B1CB02-8F06-FADA-AA1A-7B408461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Tem um custo de 2,99€/mês onde o utilizador poderá instalar na sua app store, seja esta IOS ou android.</a:t>
            </a:r>
          </a:p>
          <a:p>
            <a:r>
              <a:rPr lang="pt-PT" dirty="0"/>
              <a:t>A cada 10 pessoas convidadas por um utilizador que comprem a app, esse utilizador receberá 1 mês a custo 0€.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6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5" name="Rectangle 72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7" name="Freeform: Shape 7206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209" name="Freeform: Shape 7208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211" name="Freeform: Shape 721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213" name="Freeform: Shape 721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79D99E-E34B-EB83-B72C-F36A06E8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pt-PT"/>
              <a:t>Funcionamento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C0F74C-6BB4-6AA8-4688-64A0440C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PT" sz="2000" dirty="0"/>
              <a:t>A nossa app adota uma abordagem simplificada, ao invés de sobrecarregar os utilizadores com várias funcionalidades. </a:t>
            </a:r>
          </a:p>
          <a:p>
            <a:pPr>
              <a:lnSpc>
                <a:spcPct val="100000"/>
              </a:lnSpc>
            </a:pPr>
            <a:r>
              <a:rPr lang="pt-PT" sz="2000" dirty="0"/>
              <a:t>No caso de tarefas com horário definido o Time Sync lançará um lembrete 30 minutos antes da hora (ou o tempo que o utilizador definir).</a:t>
            </a:r>
          </a:p>
          <a:p>
            <a:pPr>
              <a:lnSpc>
                <a:spcPct val="100000"/>
              </a:lnSpc>
            </a:pPr>
            <a:r>
              <a:rPr lang="pt-PT" sz="2000" dirty="0"/>
              <a:t>Nas metas postas pelo utilizador o Time Sync irá relembra-lo quando achar que for necessário. (Estas podem ser semanais, mensais, anuais, etc.)</a:t>
            </a:r>
          </a:p>
          <a:p>
            <a:pPr>
              <a:lnSpc>
                <a:spcPct val="100000"/>
              </a:lnSpc>
            </a:pPr>
            <a:endParaRPr lang="pt-PT" sz="2000" dirty="0"/>
          </a:p>
        </p:txBody>
      </p:sp>
      <p:pic>
        <p:nvPicPr>
          <p:cNvPr id="7184" name="Picture 16" descr="Smartphone - Free technology icons">
            <a:extLst>
              <a:ext uri="{FF2B5EF4-FFF2-40B4-BE49-F238E27FC236}">
                <a16:creationId xmlns:a16="http://schemas.microsoft.com/office/drawing/2014/main" id="{3B32C979-AEB0-EACA-7964-73CB793F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963" y="732391"/>
            <a:ext cx="5069948" cy="50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216" name="Freeform: Shape 721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7" name="Freeform: Shape 721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8" name="Freeform: Shape 721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9" name="Freeform: Shape 721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0" name="Freeform: Shape 721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176" name="Imagem 7175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18D02DDC-7D2A-F87E-6720-14B90D9AD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83" y="1663460"/>
            <a:ext cx="2484508" cy="2484508"/>
          </a:xfrm>
          <a:prstGeom prst="rect">
            <a:avLst/>
          </a:prstGeom>
        </p:spPr>
      </p:pic>
      <p:sp>
        <p:nvSpPr>
          <p:cNvPr id="7177" name="CaixaDeTexto 7176">
            <a:extLst>
              <a:ext uri="{FF2B5EF4-FFF2-40B4-BE49-F238E27FC236}">
                <a16:creationId xmlns:a16="http://schemas.microsoft.com/office/drawing/2014/main" id="{F6320906-313F-7B33-8A22-37E34F89EC60}"/>
              </a:ext>
            </a:extLst>
          </p:cNvPr>
          <p:cNvSpPr txBox="1"/>
          <p:nvPr/>
        </p:nvSpPr>
        <p:spPr>
          <a:xfrm>
            <a:off x="8268296" y="3363168"/>
            <a:ext cx="235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gency FB" panose="020B0503020202020204" pitchFamily="34" charset="0"/>
              </a:rPr>
              <a:t>Transforme Tarefas Em Conquistas</a:t>
            </a:r>
          </a:p>
        </p:txBody>
      </p:sp>
    </p:spTree>
    <p:extLst>
      <p:ext uri="{BB962C8B-B14F-4D97-AF65-F5344CB8AC3E}">
        <p14:creationId xmlns:p14="http://schemas.microsoft.com/office/powerpoint/2010/main" val="5845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8623B2-FC9C-AE41-1E27-E4067184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pt-PT" dirty="0"/>
              <a:t>Público-Alvo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D6BB19-B356-6E4E-FBEA-88044B4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dirty="0"/>
              <a:t>Desde profissionais autónomos, freelancers e estudantes até jovens e idosos. </a:t>
            </a:r>
            <a:endParaRPr lang="pt-PT"/>
          </a:p>
          <a:p>
            <a:pPr>
              <a:lnSpc>
                <a:spcPct val="100000"/>
              </a:lnSpc>
            </a:pPr>
            <a:r>
              <a:rPr lang="pt-PT" dirty="0"/>
              <a:t>Empreendedores podem usar a aplicação para gerir responsabilidades empresariais de forma mais eficaz.</a:t>
            </a:r>
            <a:endParaRPr lang="pt-PT"/>
          </a:p>
        </p:txBody>
      </p:sp>
      <p:grpSp>
        <p:nvGrpSpPr>
          <p:cNvPr id="1057" name="Graphic 190">
            <a:extLst>
              <a:ext uri="{FF2B5EF4-FFF2-40B4-BE49-F238E27FC236}">
                <a16:creationId xmlns:a16="http://schemas.microsoft.com/office/drawing/2014/main" id="{0E01B404-974F-4AE2-B624-17BB796E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67FEB7B1-DDBA-42D8-94CB-1B67FE8A4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4FA28F1-7DF7-4464-9F21-7F65D9C1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B298437-9289-4DEE-A22A-B50B8E0C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062" name="Graphic 212">
              <a:extLst>
                <a:ext uri="{FF2B5EF4-FFF2-40B4-BE49-F238E27FC236}">
                  <a16:creationId xmlns:a16="http://schemas.microsoft.com/office/drawing/2014/main" id="{59E0E14B-533C-4293-A8D7-28796C92D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63" name="Graphic 212">
              <a:extLst>
                <a:ext uri="{FF2B5EF4-FFF2-40B4-BE49-F238E27FC236}">
                  <a16:creationId xmlns:a16="http://schemas.microsoft.com/office/drawing/2014/main" id="{14E2471F-A3DF-4EAB-84FF-9780F82F8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1026" name="Picture 2" descr="Qual a faixa etária que caracteriza a população idosa? | Cognatis">
            <a:extLst>
              <a:ext uri="{FF2B5EF4-FFF2-40B4-BE49-F238E27FC236}">
                <a16:creationId xmlns:a16="http://schemas.microsoft.com/office/drawing/2014/main" id="{50E07D0D-2E76-7860-43EC-2A6825D4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389" y="3663815"/>
            <a:ext cx="4114800" cy="23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A8BC7D6-3432-421F-90E8-E5BF9B9D3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28487" y="4452518"/>
            <a:ext cx="1152011" cy="1152031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1066" name="Graphic 4">
              <a:extLst>
                <a:ext uri="{FF2B5EF4-FFF2-40B4-BE49-F238E27FC236}">
                  <a16:creationId xmlns:a16="http://schemas.microsoft.com/office/drawing/2014/main" id="{764DF47C-D245-46EE-A937-932EC186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B6EA011F-E7F7-4A27-B6B2-9832E9354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5D458372-A83B-43D3-9998-D1D2B3081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77D64EA0-FFCF-4BDF-89B2-5B648CD1F4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F033E79C-0381-469C-8800-4B4FEE9FD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E384816D-093E-4BB4-89A6-B6E4950C30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F2DE614D-A78E-4CF9-80E7-65860731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77288799-85C0-4A9E-83BF-7B84F6E9D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A7C530FF-B456-4339-BBD9-75981532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893DC5CA-F466-4BB7-B330-5946C3EBC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652AD3C1-566F-41D7-8059-807188288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EBEA6F10-8633-48F6-AE72-D03B44BF24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19629B1F-7CE2-43B6-81E1-4556AF2A5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1CE04191-338C-438C-A70F-B4F362F5F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D0E302DE-F5BF-44C3-B4D3-88E2A73C8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8A690F16-904F-4F71-9EEF-2DFCBE31B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99C1E91C-D127-487C-A335-9A012661F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35539DB9-BA80-4876-AB4E-61BC7B18E2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90094BC3-EA93-4795-A26E-236E7F295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C9C2B563-C93E-4ABD-9449-21A2E5BE2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38D90666-0FEC-4890-81A4-1F09924BF0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4FE7571C-1478-498F-9E95-5BA8B678A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107CDB14-39D0-479D-AE83-726D910D54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B2771033-D4AE-42FC-9473-0347188B9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F0B48913-7143-42A4-8120-353ABABDC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6EA5364A-A1F2-45EC-969B-B7B5F0061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8BC60A3A-669D-471C-9481-A15DF50383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47684A41-39DE-4BB2-B472-28A5AB7A1C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A9AAFEBC-D145-4DA1-A650-4FBEBC662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36EA8E14-F741-4E55-B759-E8093BFAB1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AD192A52-549A-421F-8770-413344929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54BFC0C9-6D6C-41D5-877A-7052FD722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B988EE7A-D042-49A7-959A-AB4423272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CD0DCAA3-971E-4EFA-9812-8A404DBC7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844A7012-7332-4C82-BF0E-4834C8DCEE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601BD996-AF3D-405D-8A11-719225B24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32D9A512-3288-4B8C-BCC2-889B95B4E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CEE70BE8-3A6B-4570-8476-219699AF39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04A60616-6526-40BE-A8BC-595F49AC2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663B88BB-FC18-41D5-9C5B-B4EEA43D64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34C9DF15-6DE1-4839-93F0-95F376351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E694AEEB-E314-4562-BF3F-F5B865E4C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8949D739-43C2-4128-86AB-BE710A35E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42A5148-2DB9-48F8-8269-3A71C4512F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4B688197-714F-4C1C-9B32-E2D81F1C9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6A6A0BC0-91AB-4840-8AA1-553B092C5E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FF46D4FF-A70E-4F8B-8471-BA483E5D8A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228BC4A2-4A8B-4616-9ADF-17D37019D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40B1722B-3BB7-49CA-89E6-C2F50891D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E521A95C-93A2-4E5D-BE31-6E5F62AE7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1A78E7DE-6742-4A64-AC19-6C615C3766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8768DBB7-A35B-49D8-BC5C-FF3619151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85CF4963-8446-4F68-9A7A-B50DE870A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3EB48C3A-7DBA-48D1-B479-386CCE5436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02D97164-3DC5-421E-87D7-6923B8330E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3A6DBB7C-9533-4A99-942E-22A0EC2F4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A617E8CA-2845-4AA6-A0E6-D786F0E95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B91B0F15-8290-40BE-A056-8A7B5E84C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A095B22C-D5E4-4412-A33A-572956A8E7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6413F144-0EAC-46C1-A89A-E76106649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5D0E1500-9FD0-4426-B8D2-BDFE30927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9F34C9FD-3B20-43DA-95EA-35886687A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C39D8CB1-C9E7-4763-B62D-1314196A7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E09CF46E-FB6D-4FBD-B01B-43518534F7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B4DA1727-78CE-40F1-A689-A9787274C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E94372DB-6954-4A1D-8C5A-E36C2B99C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04FD5EE8-6B98-4CBE-A34B-B02D733C5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696ABB36-2D77-4E67-9583-76159BEED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E6209AD8-CF8B-49AB-89CD-47BB53A07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068EE6CA-AAF1-4C40-921F-D02DA011DD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26AE9971-42A3-4055-A84F-3BE66638A7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4A4C4C31-0BAE-40AF-A0DD-9E8535F8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009AF775-6BD6-40D9-BF43-38037C948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4330B4F0-D1EC-45CA-84A9-281491D9C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6FB936AE-01B0-4B4E-8BDB-71221853BD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D64C9C59-35B4-4175-BD0B-862DB3695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2949ADB1-3F97-4F4E-B27D-0C2C99FECA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C7E7BC03-4365-4267-BEF5-29B87D03F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3275D5DF-DA70-4E66-9CDB-EC30E9F33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88A24D17-5992-43CA-9837-9F1342781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4AEEC2F8-B9B5-427D-B1F4-9A3B24A4F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9BFCE7F9-A73E-438D-9E4D-DD2573BE6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0A195B1B-62C3-47E6-8F0A-18C8CE48F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37762D87-00A0-4EF8-913E-AAFB72577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95D960C5-C8F4-4C8D-AEA1-B15D22D98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58679F34-F645-4977-9141-AE0DF99B8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3145794-9EDD-4491-87F3-70E69872A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E45417F9-CBA3-4B04-810F-99E33656B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7FBF0752-07C9-4939-BF51-F60F491C54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5EE8F42B-3290-46B8-B0AF-B6B743621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43A3DC55-4CCD-4378-BDDE-E3EE92F8ED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5ED2E89E-8A9B-4F8E-9F19-B1185A1CBB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451942DD-8B41-457D-A0E8-6AA9D6AA8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116B7192-A61C-44FF-A787-7F36021DA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273B36FE-6F70-4780-BD1A-F69FB565A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CC59C483-C7AF-45EB-847F-FC63DD5A3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8DDBBB7E-0FCB-441D-8685-C31443074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1500519F-E3D8-4F5D-8BF3-8F15F4BB7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52409787-9C7F-4B9B-AA42-F5B5DAF66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6F698306-7FDC-43F4-A928-80DE5A474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DF7879DC-A20F-433F-ADD0-7A240C70AE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A83D3836-D3B0-434D-A26B-FB0AE61D23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96D6B4F6-02A9-4BFE-8300-0E95CEBEC2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117980F7-762B-4C6D-87EE-8B06BF2B6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EB25595A-B8B9-4337-AC59-7C63320E0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reeform: Shape 1340">
                <a:extLst>
                  <a:ext uri="{FF2B5EF4-FFF2-40B4-BE49-F238E27FC236}">
                    <a16:creationId xmlns:a16="http://schemas.microsoft.com/office/drawing/2014/main" id="{F7352AA8-4A98-47AB-AD53-963BD75A1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reeform: Shape 1341">
                <a:extLst>
                  <a:ext uri="{FF2B5EF4-FFF2-40B4-BE49-F238E27FC236}">
                    <a16:creationId xmlns:a16="http://schemas.microsoft.com/office/drawing/2014/main" id="{6E5E175F-B75F-4B1D-BB44-5C44CEF8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CD1F8433-ED8B-414A-93FF-67FE104E8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1EE8B47F-2BF0-4F1D-AE52-C7ECE277D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A758AF4F-E7C1-4B7F-B596-EBBD4227B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889A745B-3BED-40F7-8261-69CD63539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B1B7C29D-9C7D-48E1-972C-E666E8EAE5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DFC3A349-CC86-4D83-82BC-421130F9B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2DBE4DDA-8095-4407-988A-C0D1944C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BCBF14E2-D217-4826-853E-DFA7CDB6E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B11F2262-F1E1-4E1B-AC25-B27766B2C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E3282B64-F198-42FE-BF95-41A3E60B8A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B191314A-B68B-462F-978C-931968F22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9C10412E-0F8D-48B0-9AEA-4B9E3C5BCB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D45E4142-9114-43EF-AF76-50743EE2B7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118E6415-BABA-4A8B-939D-D3708A6F6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B20F7E56-333C-4D31-B009-C14DD8FF74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1E66C05C-DC5A-4D6E-BB5E-3AB49C3D2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A1C27E0F-5E2A-452C-8E5C-F4AE77D35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5800A847-27F6-4050-A666-7EFD66026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reeform: Shape 1360">
                <a:extLst>
                  <a:ext uri="{FF2B5EF4-FFF2-40B4-BE49-F238E27FC236}">
                    <a16:creationId xmlns:a16="http://schemas.microsoft.com/office/drawing/2014/main" id="{41790167-6234-4B9D-ADBF-CF2C942E2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reeform: Shape 1361">
                <a:extLst>
                  <a:ext uri="{FF2B5EF4-FFF2-40B4-BE49-F238E27FC236}">
                    <a16:creationId xmlns:a16="http://schemas.microsoft.com/office/drawing/2014/main" id="{87DF862F-062E-44A5-9EE8-7C27A70A91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5139A566-2510-4665-8F42-CAE61CC63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EC1B42BE-601F-4477-A1E4-08F1B755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6126EA27-2BB4-4F66-AADD-A948349CA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C2612DF1-5558-4144-A68A-4B8908EDA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6AB8B3A3-7DC3-40DA-B716-B991C0F0F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8D5513B1-B754-47CA-8027-194024E9F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6E2AFDE0-2C8B-4843-87A2-00FB6C1D3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322B2ED8-8734-45BA-BDB8-DFCB66408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97598399-1C0C-4D9D-8529-478F566BF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reeform: Shape 1371">
                <a:extLst>
                  <a:ext uri="{FF2B5EF4-FFF2-40B4-BE49-F238E27FC236}">
                    <a16:creationId xmlns:a16="http://schemas.microsoft.com/office/drawing/2014/main" id="{5572A984-BB9A-45CD-B1CF-65ED4445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reeform: Shape 1372">
                <a:extLst>
                  <a:ext uri="{FF2B5EF4-FFF2-40B4-BE49-F238E27FC236}">
                    <a16:creationId xmlns:a16="http://schemas.microsoft.com/office/drawing/2014/main" id="{55F65930-C0E0-46E2-B7DA-04DCE7014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reeform: Shape 1373">
                <a:extLst>
                  <a:ext uri="{FF2B5EF4-FFF2-40B4-BE49-F238E27FC236}">
                    <a16:creationId xmlns:a16="http://schemas.microsoft.com/office/drawing/2014/main" id="{548B7EBF-FAE9-455B-8C9C-B1A87F0F8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reeform: Shape 1374">
                <a:extLst>
                  <a:ext uri="{FF2B5EF4-FFF2-40B4-BE49-F238E27FC236}">
                    <a16:creationId xmlns:a16="http://schemas.microsoft.com/office/drawing/2014/main" id="{F7E9EF55-C9C5-46DB-BB9F-64EF0B03C9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reeform: Shape 1375">
                <a:extLst>
                  <a:ext uri="{FF2B5EF4-FFF2-40B4-BE49-F238E27FC236}">
                    <a16:creationId xmlns:a16="http://schemas.microsoft.com/office/drawing/2014/main" id="{D3EDD473-682F-4658-B61B-6286D55D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reeform: Shape 1376">
                <a:extLst>
                  <a:ext uri="{FF2B5EF4-FFF2-40B4-BE49-F238E27FC236}">
                    <a16:creationId xmlns:a16="http://schemas.microsoft.com/office/drawing/2014/main" id="{64239637-5087-4268-8DD8-FC90118FFA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reeform: Shape 1377">
                <a:extLst>
                  <a:ext uri="{FF2B5EF4-FFF2-40B4-BE49-F238E27FC236}">
                    <a16:creationId xmlns:a16="http://schemas.microsoft.com/office/drawing/2014/main" id="{BE8672AD-1C52-4E40-9DA8-DD905829A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9A8BB16E-BB0B-4C9A-ABDB-D92B37590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92744AB8-F786-4A66-89FE-BA512ACAA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104F498D-E716-4266-99A6-C99D920ED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reeform: Shape 1381">
                <a:extLst>
                  <a:ext uri="{FF2B5EF4-FFF2-40B4-BE49-F238E27FC236}">
                    <a16:creationId xmlns:a16="http://schemas.microsoft.com/office/drawing/2014/main" id="{50963E8C-A1AD-4E4C-A59D-FAD381598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reeform: Shape 1382">
                <a:extLst>
                  <a:ext uri="{FF2B5EF4-FFF2-40B4-BE49-F238E27FC236}">
                    <a16:creationId xmlns:a16="http://schemas.microsoft.com/office/drawing/2014/main" id="{8AA1427B-7471-4F6F-9665-064353592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reeform: Shape 1383">
                <a:extLst>
                  <a:ext uri="{FF2B5EF4-FFF2-40B4-BE49-F238E27FC236}">
                    <a16:creationId xmlns:a16="http://schemas.microsoft.com/office/drawing/2014/main" id="{A65698F5-0892-47EB-B493-B7C17B735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reeform: Shape 1384">
                <a:extLst>
                  <a:ext uri="{FF2B5EF4-FFF2-40B4-BE49-F238E27FC236}">
                    <a16:creationId xmlns:a16="http://schemas.microsoft.com/office/drawing/2014/main" id="{073E74EF-EDB7-4E40-BFEC-07A79CE23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reeform: Shape 1385">
                <a:extLst>
                  <a:ext uri="{FF2B5EF4-FFF2-40B4-BE49-F238E27FC236}">
                    <a16:creationId xmlns:a16="http://schemas.microsoft.com/office/drawing/2014/main" id="{F6CBDFCC-4247-4061-9CC8-F97E878A0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reeform: Shape 1386">
                <a:extLst>
                  <a:ext uri="{FF2B5EF4-FFF2-40B4-BE49-F238E27FC236}">
                    <a16:creationId xmlns:a16="http://schemas.microsoft.com/office/drawing/2014/main" id="{C0917AA2-D197-402E-A1A6-C83045800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reeform: Shape 1387">
                <a:extLst>
                  <a:ext uri="{FF2B5EF4-FFF2-40B4-BE49-F238E27FC236}">
                    <a16:creationId xmlns:a16="http://schemas.microsoft.com/office/drawing/2014/main" id="{FBA78735-86F7-467C-98AF-B503234A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reeform: Shape 1388">
                <a:extLst>
                  <a:ext uri="{FF2B5EF4-FFF2-40B4-BE49-F238E27FC236}">
                    <a16:creationId xmlns:a16="http://schemas.microsoft.com/office/drawing/2014/main" id="{A2A9470A-A0B7-4045-BF89-CB240F8FCE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reeform: Shape 1389">
                <a:extLst>
                  <a:ext uri="{FF2B5EF4-FFF2-40B4-BE49-F238E27FC236}">
                    <a16:creationId xmlns:a16="http://schemas.microsoft.com/office/drawing/2014/main" id="{F493D6AD-A577-467E-8FBA-4796009F7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reeform: Shape 1390">
                <a:extLst>
                  <a:ext uri="{FF2B5EF4-FFF2-40B4-BE49-F238E27FC236}">
                    <a16:creationId xmlns:a16="http://schemas.microsoft.com/office/drawing/2014/main" id="{220430A6-2D2B-43D2-96B7-A918E8379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D3A6342A-024B-4CE5-A64A-B76FA5E6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F423E7C6-EF86-4CAA-8650-F02005122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260A6113-BA8A-426B-9C3D-839577991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2B6C882D-BB2E-4A52-843D-A19DEACA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2BD4A578-9F57-4AA9-929A-E17570069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39C574D7-7B5C-4491-8CEA-9AB2A6A23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: Shape 1397">
                <a:extLst>
                  <a:ext uri="{FF2B5EF4-FFF2-40B4-BE49-F238E27FC236}">
                    <a16:creationId xmlns:a16="http://schemas.microsoft.com/office/drawing/2014/main" id="{37BFA8DF-1005-4EED-81D0-2F8D07B13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90207940-3589-4DE0-B1B8-E9FD3844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3A5E8C6C-526B-487A-B0F3-4EA69D90C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: Shape 1400">
                <a:extLst>
                  <a:ext uri="{FF2B5EF4-FFF2-40B4-BE49-F238E27FC236}">
                    <a16:creationId xmlns:a16="http://schemas.microsoft.com/office/drawing/2014/main" id="{DFF5B9C9-0C85-4673-AE7D-5A378B4A0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: Shape 1401">
                <a:extLst>
                  <a:ext uri="{FF2B5EF4-FFF2-40B4-BE49-F238E27FC236}">
                    <a16:creationId xmlns:a16="http://schemas.microsoft.com/office/drawing/2014/main" id="{38B407A1-1804-4518-8D54-8BA1C9478D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: Shape 1402">
                <a:extLst>
                  <a:ext uri="{FF2B5EF4-FFF2-40B4-BE49-F238E27FC236}">
                    <a16:creationId xmlns:a16="http://schemas.microsoft.com/office/drawing/2014/main" id="{490BDDD0-06F2-4BF6-B501-6FE7B2FA21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: Shape 1403">
                <a:extLst>
                  <a:ext uri="{FF2B5EF4-FFF2-40B4-BE49-F238E27FC236}">
                    <a16:creationId xmlns:a16="http://schemas.microsoft.com/office/drawing/2014/main" id="{4049B8A9-52DD-4D7A-8C9D-8503C7A8C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: Shape 1404">
                <a:extLst>
                  <a:ext uri="{FF2B5EF4-FFF2-40B4-BE49-F238E27FC236}">
                    <a16:creationId xmlns:a16="http://schemas.microsoft.com/office/drawing/2014/main" id="{CA6A9F65-6E03-4A52-A212-3B2B2F9A0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67" name="Graphic 4">
              <a:extLst>
                <a:ext uri="{FF2B5EF4-FFF2-40B4-BE49-F238E27FC236}">
                  <a16:creationId xmlns:a16="http://schemas.microsoft.com/office/drawing/2014/main" id="{75272C56-516F-448F-A689-99DDF807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01850FE0-7F44-4F7B-AEC0-EC18772408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22CC5AB4-2046-49CE-8328-15216AC6D2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0689F1F1-A8B0-4B1E-AF86-5BA247390C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C098B5BF-7A47-4612-99A7-92913B2401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0701C5C2-0698-4B5D-9A72-1F233D75E7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91EAE1A4-9E27-4958-86A7-13D051B1E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1378738E-B89D-4E88-AC52-4F35639B4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FD21C36E-AD47-4919-9B61-A4E46D4AF5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50BC5A3F-6226-4627-8935-C6523658E5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4F827952-69BF-4640-82D8-E1A7991C1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38955A36-AB1C-49F6-8303-48F0CECB6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A94D64E4-0F73-4636-8483-D72F552D4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801622FC-712F-4CDA-AD0F-48D6AEEE2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E2464837-766D-4495-B542-3E55CA3131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42E2011A-A691-4056-BA83-5AE5DA5D2F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B25D03B6-BA5C-4F35-B534-2958BE2D0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AFFA21F3-49AA-4046-AA1B-8AF347E65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6AD5F85E-4055-4660-9612-0FAAB83C9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042F0FC1-F3C6-4F46-8689-752836939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2BD2B2E5-6320-4D47-A498-BA4B872B40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8F464586-9DDA-4328-805D-80B712E2DB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85B3F8A1-D5AE-49DF-A40E-ACC1E3121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B89CB14C-CBE9-429B-BEF1-5B364C4DF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1157CE18-C763-4AA0-92AA-2C0F0C0BC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6F4CF8E8-E78C-4FCE-9191-C0D2D78A11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B4EA3223-D631-41C3-A439-7BD891A93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D90F9C61-C8B5-4067-8B02-2201380D4B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B6A80D9A-67F0-4CD7-9340-A92FF6B71B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A8E2ACFD-43B0-477D-B4BA-00CA38CDEC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9A66B1B2-4ECE-4EB0-89ED-466167C53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F2C465D2-FE19-4020-8DED-4A6F8DAB78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9C66B733-FA4A-4E4C-B93B-7C33AF2DE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981F9387-3002-4AC4-8A38-E869E6644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66E1CD5-F7E2-45D7-AEF7-BC08FE3C65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BEECF55A-054C-4075-A383-6AA7730DD4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reeform: Shape 1102">
                <a:extLst>
                  <a:ext uri="{FF2B5EF4-FFF2-40B4-BE49-F238E27FC236}">
                    <a16:creationId xmlns:a16="http://schemas.microsoft.com/office/drawing/2014/main" id="{BB6417CB-6916-4D45-9675-BB940158F2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071B27B1-619D-450C-AE37-4711931A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194A3B9C-75FA-4F91-B74F-4904D9D82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7C737D59-38C5-4C71-8E82-3242EC269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0FE06754-0432-42D1-B88A-80C1C9575A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AF9EE4B1-D5B7-43E0-B69F-363DDCBBD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5CE7C87C-53F5-406C-9565-A6287453F2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15DA7714-98BE-4DB5-A732-E51BE0FC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EE99D639-E701-422B-99B2-B908FFC40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3CFC8C86-6A9B-4FC2-850F-244CC809A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1A3BE664-FC9E-4C30-ABFA-C3597B5056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1113">
                <a:extLst>
                  <a:ext uri="{FF2B5EF4-FFF2-40B4-BE49-F238E27FC236}">
                    <a16:creationId xmlns:a16="http://schemas.microsoft.com/office/drawing/2014/main" id="{91EF4631-B670-463C-ABA3-80120C96F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8805675E-8B92-477F-A381-D568EEAC03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FABE2F0D-23FA-4FA8-AF49-831C6F8FF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B4935589-F286-4F1D-8141-DC29318E4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AA8537D0-FA05-4E99-98CD-14A1E2E40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64306776-4597-40C1-8CEA-5B0B7A170A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832B998B-E2E7-48D3-A858-83E55EC129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CF7AAF66-7ACC-4337-84A0-49F4D52473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E944F3A7-9E59-4599-AC48-9A60462D1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13ECF174-F0E7-4DB5-ABFC-1506C97A0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854DE89E-1C25-4524-B470-BDD18E1D7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66B3EB3-A9F5-4E2E-9D31-93A2B7CA5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D698F22B-2E15-4E95-B62C-67A23816B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47244A1D-0DE6-41FD-B791-44684D49F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8CFA451F-2534-4429-8EB7-F481A1A0B0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318BF261-C3FB-423A-8E99-8F78BB5E3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8EEAA0F9-44F7-4442-92B2-C3236491DC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650D9881-601E-4D65-BC57-2B3FFB984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7D21934B-62BB-4FD0-9CAD-4A94636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516AFB2A-6A2C-454C-9B85-7F7C0601D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7604E0FD-4716-4EBB-A84D-CD4DE76DF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53126F09-55DB-41DE-AC1E-C16A3900AB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0F375666-5F5B-4FF9-82E6-EE5844B07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5E6B0421-EADA-4552-A7DA-C0094C31A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CA326009-6419-464C-90F4-7052E1CE8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9CA9BB2B-26FD-4082-8C98-D77773C59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931B940C-BBBF-4B19-850A-827E275B0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4444386D-718F-4F16-AFE5-418910F494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56994DF6-17CA-4780-9299-F697C123BB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CF11D648-BCB9-48B7-BB5A-587E0E474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5FD1CA17-E5F7-4BA5-9628-8FAEF8E964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DE3E270E-0B56-420B-9E11-39C0053909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4DCC3E57-366D-433D-A692-173467B4B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E9037CC2-FE33-4DAE-A097-7089747D8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EB51A605-EA22-4197-82CB-2DBC54D87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0A8AA9E1-27CF-40F1-9C39-5E7974034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B7A91EA2-DA67-42CD-8DB0-B0EFEBFBE9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236D129D-B6B1-4B3A-884B-F258C5075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54D00009-F50B-4211-A557-9928B1E23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CD372432-51DF-4952-A7A1-2662B17B8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4A7BBA90-77FB-4446-B5C3-8A9D095FB2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35439AE7-1B79-45F6-9B9E-BD3FE107C8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0CEA0EC4-CA9E-449B-B165-93AE862BF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D4696EC4-B697-4F0F-AC37-50B86C2585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FC6C4A62-16B1-4A4E-AE66-987528E10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EC2B6603-1E71-4632-9336-2EF04631E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71FD4202-4E65-42DC-A151-A4E12CCD3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46A045D1-9E13-4D1B-B0B2-51253608D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D129FF56-4A2C-4248-8D61-2D443078E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869EDB80-421B-41B1-BEAA-EBCF785289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1CCC5634-ECE2-48FA-A017-4E56165968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12E6B449-4B47-4B3D-87BD-CD5ABCE2A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DBF0712D-1990-44E3-A0E9-3B58794BBB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7D56FF7E-12BD-4B18-8E8C-832F44ED3E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ADB24642-D1B7-4310-B509-E87B615D54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CBC1CF74-4E99-4B74-A113-4D86AD4B1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F63D4008-B633-4D42-B8D9-6A2EF45406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12B2253E-79EA-462F-B0F7-7AC2680D1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F3DBC8E6-6D1A-48C9-BDCB-118C3F7E05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CA62A208-74D3-4715-AA45-4242BFCACD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62EF3051-B7EB-40BF-9517-DACEC4F69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A5BFA2B5-1495-4C12-91F9-A97FA4BF93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84FAC3B1-CEB4-4FC0-988E-A6A69C26D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E675E80D-4CA9-4B35-9E02-88A36BE239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64AF02B8-6EDB-4F9C-A5BC-8824631E38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8E47A36D-3C57-447D-A683-6A127BDCFE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D5C5909D-E4BA-49FD-979B-E5354BD8B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D2FB7182-E36E-492B-8063-D696513F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C5057475-340D-4D05-A9A0-7D0A142A91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A3A713E7-DDBB-471D-9C62-06FED1733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D7B329B3-8C59-46A9-8619-39AAB6BC4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B4967109-0937-40E9-B514-211A7139A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AFA6018E-BDA4-431E-A554-929F4064A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AB94711B-6944-496D-9610-6FD9EEFEF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A6943304-77CF-476D-97FE-2446AFB77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BB0D704E-F205-48A9-AB6C-7876F624B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1A025AB1-A69C-4112-B52C-630D3794F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BBF8F0BF-8B92-4A36-A6DC-A05499DAE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61523E0E-EDAD-481B-BC2C-CA1F4FCD65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17BD8317-81B6-4FBC-BE8B-0932B2F6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6DC2D600-17FF-4995-BFCB-7828B7B3A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0BF4B884-9C23-4CFE-83D9-2684311C2D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51890B6D-5E4A-410F-A6C1-3CFC026B6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7F9069B6-F9D4-4879-819C-BF26F05E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9F7ED034-C43F-44EA-BD7F-402E15E69B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4A1AF245-4D76-4BEB-A140-CEB6CED79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E200320D-258F-468E-A6AB-36A2248A9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DE1F0581-A718-4587-AF4F-41BD374E0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D6FE5071-2441-43A9-AF63-ECC3F5879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03757FD5-AB95-4F79-BE9D-578E27DA9F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447189BF-D4F8-465C-8671-BC3DFD189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4C6D1DF9-B037-41C4-B6EC-79FCB01E0F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A9194234-0939-4C43-96C5-16A73A7AE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515179E6-CF1D-4543-A8A2-F6CDD1028E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21D3629E-CDA6-4C79-BB65-9DEE19607E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C993CC91-843C-4516-92F1-505C5C181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490A353D-6A43-4321-BB1D-AB6B57414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341F7DD8-0592-425F-80F8-6F8972F31A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CB7AC72A-2A9E-435D-85CA-9F545AA4A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EA4D2FBC-CB8E-4996-9E48-7FB6A3C52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A42FB97E-E1D0-4445-8203-EB863FC0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4BDF055F-3D00-4F20-9D27-441A28422D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2F4A7659-EFA5-428B-BB2A-503190812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382E5248-5500-4FD3-80D5-72E5F37CD3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5A7BBE74-89A9-4296-BFD4-6BFE450868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9923C233-A2FB-49C0-BE39-65F2FDDE39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40033D00-0BCF-47A0-894B-7D7E58CC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8935B4AD-5D38-4102-AF83-9DBBF51FE2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41C582AD-05A2-4DB7-B8F5-2B02417ABA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8D66DCE8-FAFB-42B8-BEB9-383E53FF8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BDB64AE3-FBBC-4060-BA4B-79DE4D588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5062B4C6-BBCF-44CF-A4A6-8A1900CAC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410E20E3-1A75-47B0-A487-92389EF83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0FE5E141-EEF6-4303-826C-1E55B3D54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DB86DCED-C16A-4A80-86D7-D8C533062C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DEF7E440-9DEC-432B-8870-70B13E7E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BE9CCDFD-227E-4A9C-AE7B-0AE303F3A9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1ED97839-E4D7-4D9A-B458-17A6F25FC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36FF737D-5C24-4CFB-AC90-7CAA71CCC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9F2CC475-46DE-40F1-8D24-494352F9B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94A11584-6B6C-4F9B-A379-2F8AEEFE2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FF21F17B-ACA1-4F1C-B89D-8A8663938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68308D72-A7DF-474E-BACE-C80A9E7DC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6" name="Imagem 5" descr="Uma imagem com texto, logótipo, Tipo de letra, Gráficos&#10;&#10;Descrição gerada automaticamente">
            <a:extLst>
              <a:ext uri="{FF2B5EF4-FFF2-40B4-BE49-F238E27FC236}">
                <a16:creationId xmlns:a16="http://schemas.microsoft.com/office/drawing/2014/main" id="{15F96FD1-BFBE-085F-BE13-A5700F1A9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60863" y="341733"/>
            <a:ext cx="1476182" cy="1476182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615596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754</Words>
  <Application>Microsoft Office PowerPoint</Application>
  <PresentationFormat>Ecrã Panorâmico</PresentationFormat>
  <Paragraphs>74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Agency FB</vt:lpstr>
      <vt:lpstr>Arial</vt:lpstr>
      <vt:lpstr>Avenir Next LT Pro</vt:lpstr>
      <vt:lpstr>FunkyShapesVTI</vt:lpstr>
      <vt:lpstr>Time Sync</vt:lpstr>
      <vt:lpstr>Sobre Nós</vt:lpstr>
      <vt:lpstr>Problema</vt:lpstr>
      <vt:lpstr>Problema</vt:lpstr>
      <vt:lpstr>Nossa Solução</vt:lpstr>
      <vt:lpstr>Nossa Solução</vt:lpstr>
      <vt:lpstr>A nossa aplicação</vt:lpstr>
      <vt:lpstr>Funcionamento</vt:lpstr>
      <vt:lpstr>Público-Alvo</vt:lpstr>
      <vt:lpstr>Monetização (Ganhos)</vt:lpstr>
      <vt:lpstr>Monetização (Despesas)</vt:lpstr>
      <vt:lpstr>Equipa Time Sync</vt:lpstr>
      <vt:lpstr>Equipa Time Sync</vt:lpstr>
      <vt:lpstr>Equipa Time Sync</vt:lpstr>
      <vt:lpstr>Equipa Time Sync</vt:lpstr>
      <vt:lpstr>Feedback do trabalho dado pelos colegas</vt:lpstr>
      <vt:lpstr>Feedback do trabalho dado pelos colegas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Sync</dc:title>
  <dc:creator>Afonso Sá</dc:creator>
  <cp:lastModifiedBy>Afonso Sá</cp:lastModifiedBy>
  <cp:revision>33</cp:revision>
  <dcterms:created xsi:type="dcterms:W3CDTF">2024-05-17T11:05:06Z</dcterms:created>
  <dcterms:modified xsi:type="dcterms:W3CDTF">2024-05-20T13:54:56Z</dcterms:modified>
</cp:coreProperties>
</file>