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00" r:id="rId2"/>
    <p:sldId id="329" r:id="rId3"/>
    <p:sldId id="331" r:id="rId4"/>
    <p:sldId id="333" r:id="rId5"/>
    <p:sldId id="332" r:id="rId6"/>
    <p:sldId id="325" r:id="rId7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2528" autoAdjust="0"/>
  </p:normalViewPr>
  <p:slideViewPr>
    <p:cSldViewPr>
      <p:cViewPr varScale="1">
        <p:scale>
          <a:sx n="100" d="100"/>
          <a:sy n="100" d="100"/>
        </p:scale>
        <p:origin x="16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830" y="-102"/>
      </p:cViewPr>
      <p:guideLst>
        <p:guide orient="horz" pos="3220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175"/>
          </a:xfrm>
          <a:prstGeom prst="rect">
            <a:avLst/>
          </a:prstGeom>
        </p:spPr>
        <p:txBody>
          <a:bodyPr vert="horz" lIns="98965" tIns="49483" rIns="98965" bIns="49483" rtlCol="0"/>
          <a:lstStyle>
            <a:lvl1pPr algn="l">
              <a:defRPr sz="1300"/>
            </a:lvl1pPr>
          </a:lstStyle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0553"/>
            <a:ext cx="3076363" cy="511175"/>
          </a:xfrm>
          <a:prstGeom prst="rect">
            <a:avLst/>
          </a:prstGeom>
        </p:spPr>
        <p:txBody>
          <a:bodyPr vert="horz" lIns="98965" tIns="49483" rIns="98965" bIns="49483" rtlCol="0" anchor="b"/>
          <a:lstStyle>
            <a:lvl1pPr algn="l">
              <a:defRPr sz="1300"/>
            </a:lvl1pPr>
          </a:lstStyle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10553"/>
            <a:ext cx="3076363" cy="511175"/>
          </a:xfrm>
          <a:prstGeom prst="rect">
            <a:avLst/>
          </a:prstGeom>
        </p:spPr>
        <p:txBody>
          <a:bodyPr vert="horz" lIns="98965" tIns="49483" rIns="98965" bIns="49483" rtlCol="0" anchor="b"/>
          <a:lstStyle>
            <a:lvl1pPr algn="r">
              <a:defRPr sz="1300"/>
            </a:lvl1pPr>
          </a:lstStyle>
          <a:p>
            <a:fld id="{BA2A2611-456E-4B0D-A851-682AFBC0F6C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626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39A24-356E-4A9D-8F30-0687180299B0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100F5-CF42-4429-8A7D-F1E2C48AF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7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tejo.tecnico.ulisboa.pt -</a:t>
            </a:r>
            <a:r>
              <a:rPr lang="en-GB" b="1" dirty="0"/>
              <a:t>193.136.138.142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Porto: 58011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100F5-CF42-4429-8A7D-F1E2C48AFAA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466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i="1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user ID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</a:t>
            </a:r>
            <a:r>
              <a:rPr lang="en-GB" sz="1800" i="1" dirty="0">
                <a:effectLst/>
                <a:latin typeface="Courier New" panose="02070309020205020404" pitchFamily="49" charset="0"/>
                <a:ea typeface="Batang" panose="02030600000101010101" pitchFamily="18" charset="-127"/>
                <a:cs typeface="Times New Roman" panose="02020603050405020304" pitchFamily="18" charset="0"/>
              </a:rPr>
              <a:t>UID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, a 6‑digit IST student number</a:t>
            </a:r>
            <a:b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</a:br>
            <a:r>
              <a:rPr lang="en-GB" sz="1800" i="1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password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composed of 8 alphanumeric (only letters and digits) characters</a:t>
            </a:r>
          </a:p>
          <a:p>
            <a:r>
              <a:rPr lang="en-GB" sz="1800" i="1" dirty="0">
                <a:effectLst/>
                <a:latin typeface="Courier New" panose="02070309020205020404" pitchFamily="49" charset="0"/>
                <a:ea typeface="Batang" panose="02030600000101010101" pitchFamily="18" charset="-127"/>
                <a:cs typeface="Times New Roman" panose="02020603050405020304" pitchFamily="18" charset="0"/>
              </a:rPr>
              <a:t>AID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, a 3‑digit number</a:t>
            </a:r>
          </a:p>
          <a:p>
            <a:r>
              <a:rPr lang="en-GB" sz="1800" i="1" dirty="0" err="1">
                <a:effectLst/>
                <a:latin typeface="Courier New" panose="02070309020205020404" pitchFamily="49" charset="0"/>
                <a:ea typeface="Batang" panose="02030600000101010101" pitchFamily="18" charset="-127"/>
                <a:cs typeface="Times New Roman" panose="02020603050405020304" pitchFamily="18" charset="0"/>
              </a:rPr>
              <a:t>start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_</a:t>
            </a:r>
            <a:r>
              <a:rPr lang="en-GB" sz="1800" i="1" dirty="0" err="1">
                <a:effectLst/>
                <a:latin typeface="Courier New" panose="02070309020205020404" pitchFamily="49" charset="0"/>
                <a:ea typeface="Batang" panose="02030600000101010101" pitchFamily="18" charset="-127"/>
                <a:cs typeface="Times New Roman" panose="02020603050405020304" pitchFamily="18" charset="0"/>
              </a:rPr>
              <a:t>date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-</a:t>
            </a:r>
            <a:r>
              <a:rPr lang="en-GB" sz="1800" i="1" dirty="0">
                <a:effectLst/>
                <a:latin typeface="Courier New" panose="02070309020205020404" pitchFamily="49" charset="0"/>
                <a:ea typeface="Batang" panose="02030600000101010101" pitchFamily="18" charset="-127"/>
                <a:cs typeface="Times New Roman" panose="02020603050405020304" pitchFamily="18" charset="0"/>
              </a:rPr>
              <a:t>time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in the format YYYY-MM-DD HH:MM:SS (19 bytes)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duration of the auction </a:t>
            </a:r>
            <a:r>
              <a:rPr lang="en-GB" sz="1800" i="1" dirty="0" err="1">
                <a:effectLst/>
                <a:latin typeface="Courier New" panose="02070309020205020404" pitchFamily="49" charset="0"/>
                <a:ea typeface="Batang" panose="02030600000101010101" pitchFamily="18" charset="-127"/>
                <a:cs typeface="Times New Roman" panose="02020603050405020304" pitchFamily="18" charset="0"/>
              </a:rPr>
              <a:t>timeactive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in seconds - represented using 6 digits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100F5-CF42-4429-8A7D-F1E2C48AFAA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694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Following the </a:t>
            </a:r>
            <a:r>
              <a:rPr lang="en-GB" sz="1800" b="1" dirty="0">
                <a:effectLst/>
                <a:latin typeface="Courier New" panose="02070309020205020404" pitchFamily="49" charset="0"/>
                <a:ea typeface="Batang" panose="02030600000101010101" pitchFamily="18" charset="-127"/>
                <a:cs typeface="Times New Roman" panose="02020603050405020304" pitchFamily="18" charset="0"/>
              </a:rPr>
              <a:t>rev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debug command, and if there is an ongoing game, the </a:t>
            </a:r>
            <a:r>
              <a:rPr lang="en-GB" sz="1800" i="1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Player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application sends the </a:t>
            </a:r>
            <a:r>
              <a:rPr lang="en-GB" sz="1800" i="1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GS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a message with the player </a:t>
            </a:r>
            <a:r>
              <a:rPr lang="en-GB" sz="1800" i="1" dirty="0">
                <a:effectLst/>
                <a:latin typeface="Courier New" panose="02070309020205020404" pitchFamily="49" charset="0"/>
                <a:ea typeface="Batang" panose="02030600000101010101" pitchFamily="18" charset="-127"/>
                <a:cs typeface="Times New Roman" panose="02020603050405020304" pitchFamily="18" charset="0"/>
              </a:rPr>
              <a:t>PLID 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requesting to reveal the word to be guessed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100F5-CF42-4429-8A7D-F1E2C48AFAA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950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Following the </a:t>
            </a:r>
            <a:r>
              <a:rPr lang="en-GB" sz="1800" b="1" dirty="0">
                <a:effectLst/>
                <a:latin typeface="Courier New" panose="02070309020205020404" pitchFamily="49" charset="0"/>
                <a:ea typeface="Batang" panose="02030600000101010101" pitchFamily="18" charset="-127"/>
                <a:cs typeface="Times New Roman" panose="02020603050405020304" pitchFamily="18" charset="0"/>
              </a:rPr>
              <a:t>rev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debug command, and if there is an ongoing game, the </a:t>
            </a:r>
            <a:r>
              <a:rPr lang="en-GB" sz="1800" i="1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Player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application sends the </a:t>
            </a:r>
            <a:r>
              <a:rPr lang="en-GB" sz="1800" i="1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GS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a message with the player </a:t>
            </a:r>
            <a:r>
              <a:rPr lang="en-GB" sz="1800" i="1" dirty="0">
                <a:effectLst/>
                <a:latin typeface="Courier New" panose="02070309020205020404" pitchFamily="49" charset="0"/>
                <a:ea typeface="Batang" panose="02030600000101010101" pitchFamily="18" charset="-127"/>
                <a:cs typeface="Times New Roman" panose="02020603050405020304" pitchFamily="18" charset="0"/>
              </a:rPr>
              <a:t>PLID 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requesting to reveal the word to be guessed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100F5-CF42-4429-8A7D-F1E2C48AFAA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00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000232" y="3429000"/>
            <a:ext cx="6858000" cy="614370"/>
          </a:xfrm>
        </p:spPr>
        <p:txBody>
          <a:bodyPr anchor="ctr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000232" y="4071942"/>
            <a:ext cx="6858000" cy="376252"/>
          </a:xfrm>
        </p:spPr>
        <p:txBody>
          <a:bodyPr anchor="ctr"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FCEC810-3514-46C5-9E00-5DF88CDB628A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4"/>
            <a:ext cx="8229600" cy="642958"/>
          </a:xfrm>
        </p:spPr>
        <p:txBody>
          <a:bodyPr lIns="288000"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FCEC810-3514-46C5-9E00-5DF88CDB628A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CEC810-3514-46C5-9E00-5DF88CDB628A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57224" y="714356"/>
            <a:ext cx="8179272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itchFamily="49" charset="0"/>
              </a:rPr>
              <a:t>Redes</a:t>
            </a:r>
            <a:r>
              <a:rPr lang="en-US" sz="2800" dirty="0">
                <a:latin typeface="Consolas" pitchFamily="49" charset="0"/>
              </a:rPr>
              <a:t> de </a:t>
            </a:r>
            <a:r>
              <a:rPr lang="en-US" sz="2800" dirty="0" err="1">
                <a:latin typeface="Consolas" pitchFamily="49" charset="0"/>
              </a:rPr>
              <a:t>Computadores</a:t>
            </a:r>
            <a:endParaRPr lang="en-US" sz="2800" dirty="0">
              <a:latin typeface="Consolas" pitchFamily="49" charset="0"/>
            </a:endParaRPr>
          </a:p>
          <a:p>
            <a:r>
              <a:rPr lang="en-GB" sz="2800" dirty="0">
                <a:latin typeface="Consolas" pitchFamily="49" charset="0"/>
              </a:rPr>
              <a:t>2023/2024</a:t>
            </a:r>
          </a:p>
          <a:p>
            <a:endParaRPr lang="en-GB" sz="2000" dirty="0">
              <a:latin typeface="Consolas" pitchFamily="49" charset="0"/>
            </a:endParaRPr>
          </a:p>
          <a:p>
            <a:endParaRPr lang="en-GB" sz="2000" dirty="0">
              <a:latin typeface="Consolas" pitchFamily="49" charset="0"/>
            </a:endParaRPr>
          </a:p>
          <a:p>
            <a:endParaRPr lang="en-GB" sz="2000" dirty="0">
              <a:latin typeface="Consolas" pitchFamily="49" charset="0"/>
            </a:endParaRPr>
          </a:p>
          <a:p>
            <a:pPr algn="ctr"/>
            <a:r>
              <a:rPr lang="en-GB" sz="3200" b="1" i="1" dirty="0" err="1">
                <a:latin typeface="Consolas" pitchFamily="49" charset="0"/>
              </a:rPr>
              <a:t>Introdução</a:t>
            </a:r>
            <a:r>
              <a:rPr lang="en-GB" sz="3200" b="1" i="1" dirty="0">
                <a:latin typeface="Consolas" pitchFamily="49" charset="0"/>
              </a:rPr>
              <a:t> </a:t>
            </a:r>
            <a:r>
              <a:rPr lang="en-GB" sz="3200" b="1" i="1" dirty="0" err="1">
                <a:latin typeface="Consolas" pitchFamily="49" charset="0"/>
              </a:rPr>
              <a:t>ao</a:t>
            </a:r>
            <a:r>
              <a:rPr lang="en-GB" sz="3200" b="1" i="1" dirty="0">
                <a:latin typeface="Consolas" pitchFamily="49" charset="0"/>
              </a:rPr>
              <a:t> </a:t>
            </a:r>
            <a:r>
              <a:rPr lang="en-GB" sz="3200" b="1" i="1" dirty="0" err="1">
                <a:latin typeface="Consolas" pitchFamily="49" charset="0"/>
              </a:rPr>
              <a:t>Projecto</a:t>
            </a:r>
            <a:r>
              <a:rPr lang="en-GB" sz="3200" b="1" i="1" dirty="0">
                <a:latin typeface="Consolas" pitchFamily="49" charset="0"/>
              </a:rPr>
              <a:t>:</a:t>
            </a:r>
            <a:br>
              <a:rPr lang="en-GB" sz="3200" b="1" i="1" dirty="0">
                <a:latin typeface="Consolas" pitchFamily="49" charset="0"/>
              </a:rPr>
            </a:br>
            <a:r>
              <a:rPr lang="en-GB" sz="3200" b="1" i="1" dirty="0">
                <a:solidFill>
                  <a:schemeClr val="accent6"/>
                </a:solidFill>
                <a:latin typeface="Consolas" pitchFamily="49" charset="0"/>
              </a:rPr>
              <a:t>“RC Auction”</a:t>
            </a:r>
          </a:p>
          <a:p>
            <a:endParaRPr lang="en-GB" dirty="0">
              <a:latin typeface="Consolas" pitchFamily="49" charset="0"/>
            </a:endParaRPr>
          </a:p>
          <a:p>
            <a:endParaRPr lang="en-GB" sz="2400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r>
              <a:rPr lang="en-GB" sz="2000" i="1" dirty="0">
                <a:latin typeface="Consolas" pitchFamily="49" charset="0"/>
              </a:rPr>
              <a:t>IST LEIC-A</a:t>
            </a:r>
          </a:p>
        </p:txBody>
      </p:sp>
      <p:pic>
        <p:nvPicPr>
          <p:cNvPr id="1028" name="Picture 4" descr="If the e-portal for bidding is a common platform and the respondent  exhibits no reason to deliberately exclude the petitioner then there is no  malafide alleged against them : Delhi High Court -">
            <a:extLst>
              <a:ext uri="{FF2B5EF4-FFF2-40B4-BE49-F238E27FC236}">
                <a16:creationId xmlns:a16="http://schemas.microsoft.com/office/drawing/2014/main" id="{486FB534-19CB-A277-C3C0-9A944C7E0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573016"/>
            <a:ext cx="3024336" cy="201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53B162-B45E-444D-858A-3CA1C32BA853}"/>
              </a:ext>
            </a:extLst>
          </p:cNvPr>
          <p:cNvSpPr/>
          <p:nvPr/>
        </p:nvSpPr>
        <p:spPr>
          <a:xfrm>
            <a:off x="2409147" y="3816977"/>
            <a:ext cx="6051283" cy="29963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itchFamily="49" charset="0"/>
              </a:rPr>
              <a:t>$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7544FAB-BFAE-43DC-B6C6-E2BE303A69D6}"/>
              </a:ext>
            </a:extLst>
          </p:cNvPr>
          <p:cNvSpPr/>
          <p:nvPr/>
        </p:nvSpPr>
        <p:spPr>
          <a:xfrm>
            <a:off x="2406585" y="4209001"/>
            <a:ext cx="50457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New user successfully created and logged in.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563E75E-1F45-44B4-BDE3-FE5F70ABEC05}"/>
              </a:ext>
            </a:extLst>
          </p:cNvPr>
          <p:cNvSpPr/>
          <p:nvPr/>
        </p:nvSpPr>
        <p:spPr>
          <a:xfrm>
            <a:off x="2470818" y="6135687"/>
            <a:ext cx="21387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Your bid was accepted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18AAF3-8561-4A3E-844D-B5AB1DC00E7C}"/>
              </a:ext>
            </a:extLst>
          </p:cNvPr>
          <p:cNvSpPr/>
          <p:nvPr/>
        </p:nvSpPr>
        <p:spPr>
          <a:xfrm>
            <a:off x="2478592" y="4983729"/>
            <a:ext cx="57658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owner: 098123, </a:t>
            </a:r>
            <a:r>
              <a:rPr lang="en-US" sz="1200" dirty="0" err="1">
                <a:solidFill>
                  <a:srgbClr val="0070C0"/>
                </a:solidFill>
                <a:latin typeface="Consolas" pitchFamily="49" charset="0"/>
              </a:rPr>
              <a:t>RC_book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, cover.jpg, value=10, 2023-11-15 09:14:51</a:t>
            </a:r>
          </a:p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</a:t>
            </a:r>
            <a:r>
              <a:rPr lang="en-US" sz="1200" dirty="0" err="1">
                <a:solidFill>
                  <a:srgbClr val="0070C0"/>
                </a:solidFill>
                <a:latin typeface="Consolas" pitchFamily="49" charset="0"/>
              </a:rPr>
              <a:t>timeactive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: 3600 seconds</a:t>
            </a:r>
            <a:br>
              <a:rPr lang="en-US" sz="1200" dirty="0">
                <a:solidFill>
                  <a:srgbClr val="0070C0"/>
                </a:solidFill>
                <a:latin typeface="Consolas" pitchFamily="49" charset="0"/>
              </a:rPr>
            </a:b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  bid: user:100222, value=12, 2023-11-15 10:03:27, 002906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ED89FE-09FE-41D2-AFD9-D53071C04EC3}"/>
              </a:ext>
            </a:extLst>
          </p:cNvPr>
          <p:cNvSpPr/>
          <p:nvPr/>
        </p:nvSpPr>
        <p:spPr>
          <a:xfrm>
            <a:off x="2406585" y="303778"/>
            <a:ext cx="6053845" cy="16279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itchFamily="49" charset="0"/>
              </a:rPr>
              <a:t>$ ./AS –p 58000 –v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375" y="89634"/>
            <a:ext cx="16802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prstClr val="black"/>
                </a:solidFill>
              </a:rPr>
              <a:t>2 componentes: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PT" i="1" dirty="0" err="1">
                <a:solidFill>
                  <a:prstClr val="black"/>
                </a:solidFill>
              </a:rPr>
              <a:t>User</a:t>
            </a:r>
            <a:r>
              <a:rPr lang="pt-PT" i="1" dirty="0">
                <a:solidFill>
                  <a:prstClr val="black"/>
                </a:solidFill>
              </a:rPr>
              <a:t>, A</a:t>
            </a:r>
            <a:r>
              <a:rPr lang="pt-PT" dirty="0">
                <a:solidFill>
                  <a:prstClr val="black"/>
                </a:solidFill>
              </a:rPr>
              <a:t>S</a:t>
            </a:r>
            <a:endParaRPr lang="pt-PT" i="1" dirty="0"/>
          </a:p>
        </p:txBody>
      </p:sp>
      <p:sp>
        <p:nvSpPr>
          <p:cNvPr id="31" name="Rectangle 30"/>
          <p:cNvSpPr/>
          <p:nvPr/>
        </p:nvSpPr>
        <p:spPr>
          <a:xfrm>
            <a:off x="4464810" y="1988840"/>
            <a:ext cx="608866" cy="3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TCP</a:t>
            </a:r>
            <a:endParaRPr lang="pt-PT" dirty="0"/>
          </a:p>
        </p:txBody>
      </p:sp>
      <p:sp>
        <p:nvSpPr>
          <p:cNvPr id="39" name="Rectangle 38"/>
          <p:cNvSpPr/>
          <p:nvPr/>
        </p:nvSpPr>
        <p:spPr>
          <a:xfrm>
            <a:off x="2458146" y="4382634"/>
            <a:ext cx="609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list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335357" y="2004117"/>
            <a:ext cx="19688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LIN 101101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abcdefgh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\n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598035" y="489250"/>
            <a:ext cx="39228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UID=101101: new user; registered in database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341431" y="2160825"/>
            <a:ext cx="9492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RLI REG\n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583451" y="897743"/>
            <a:ext cx="5961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Show record 002: 098123, </a:t>
            </a:r>
            <a:r>
              <a:rPr lang="en-US" sz="1200" dirty="0" err="1">
                <a:solidFill>
                  <a:srgbClr val="0070C0"/>
                </a:solidFill>
                <a:latin typeface="Consolas" pitchFamily="49" charset="0"/>
              </a:rPr>
              <a:t>RC_book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, cover.jpg, 10, 2023-11-15 09:14:51</a:t>
            </a:r>
            <a:br>
              <a:rPr lang="en-US" sz="1200" dirty="0">
                <a:solidFill>
                  <a:srgbClr val="0070C0"/>
                </a:solidFill>
                <a:latin typeface="Consolas" pitchFamily="49" charset="0"/>
              </a:rPr>
            </a:b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   active: 3600;  1 bid;  100222, 12, 2023-11-15 10:03:27, 002906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585084" y="703999"/>
            <a:ext cx="44326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List command received; 2 active auctions: 001, 002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347743" y="2323869"/>
            <a:ext cx="609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LST\n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2343919" y="2497974"/>
            <a:ext cx="18838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RLS OK 001 1 002 1\n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2340508" y="2656741"/>
            <a:ext cx="9492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SRC 002\n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2335357" y="2824576"/>
            <a:ext cx="52766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RRC OK</a:t>
            </a:r>
            <a:r>
              <a:rPr lang="en-GB" sz="1200" dirty="0">
                <a:solidFill>
                  <a:prstClr val="black"/>
                </a:solidFill>
                <a:latin typeface="Consolas" pitchFamily="49" charset="0"/>
              </a:rPr>
              <a:t> 098123 </a:t>
            </a:r>
            <a:r>
              <a:rPr lang="en-GB" sz="1200" dirty="0" err="1">
                <a:solidFill>
                  <a:prstClr val="black"/>
                </a:solidFill>
                <a:latin typeface="Consolas" pitchFamily="49" charset="0"/>
              </a:rPr>
              <a:t>RC_book</a:t>
            </a:r>
            <a:r>
              <a:rPr lang="en-GB" sz="1200" dirty="0">
                <a:solidFill>
                  <a:prstClr val="black"/>
                </a:solidFill>
                <a:latin typeface="Consolas" pitchFamily="49" charset="0"/>
              </a:rPr>
              <a:t> cover.jpg 10 2023-11-15 09:14:51 3600</a:t>
            </a:r>
            <a:br>
              <a:rPr lang="en-GB" sz="12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GB" sz="1200" dirty="0">
                <a:solidFill>
                  <a:prstClr val="black"/>
                </a:solidFill>
                <a:latin typeface="Consolas" pitchFamily="49" charset="0"/>
              </a:rPr>
              <a:t>    B 100222 12 2023-11-15 10:03:27 002906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\n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5104822" y="2162961"/>
            <a:ext cx="9492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SAS 002\n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104822" y="2340546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RSA OK cover.jpg 82546 </a:t>
            </a:r>
            <a:br>
              <a:rPr lang="en-US" sz="12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    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ÿØÿà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JFIF  ... `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wsq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\n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5112432" y="3256694"/>
            <a:ext cx="2563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BID 101101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abcdefgh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002 13\n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4EE5E7-CD25-49E1-B6AF-2006E3C9DD58}"/>
              </a:ext>
            </a:extLst>
          </p:cNvPr>
          <p:cNvSpPr/>
          <p:nvPr/>
        </p:nvSpPr>
        <p:spPr>
          <a:xfrm>
            <a:off x="2328266" y="3501008"/>
            <a:ext cx="2053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User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: 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</a:rPr>
              <a:t>douro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.ist.utl.pt</a:t>
            </a:r>
            <a:endParaRPr lang="pt-PT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B42C94-88A1-4CF7-9231-8B647E674B9A}"/>
              </a:ext>
            </a:extLst>
          </p:cNvPr>
          <p:cNvSpPr/>
          <p:nvPr/>
        </p:nvSpPr>
        <p:spPr>
          <a:xfrm>
            <a:off x="2407133" y="44624"/>
            <a:ext cx="17988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AS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: 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</a:rPr>
              <a:t>lima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.ist.utl.pt</a:t>
            </a:r>
            <a:endParaRPr lang="pt-PT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4FA3701-B7F0-4E85-B326-E508EACC3BE1}"/>
              </a:ext>
            </a:extLst>
          </p:cNvPr>
          <p:cNvSpPr/>
          <p:nvPr/>
        </p:nvSpPr>
        <p:spPr>
          <a:xfrm>
            <a:off x="2448866" y="3828894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latin typeface="Consolas" pitchFamily="49" charset="0"/>
              </a:rPr>
              <a:t> ./u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ser –n </a:t>
            </a:r>
            <a:r>
              <a:rPr lang="en-US" sz="1200" i="1" dirty="0">
                <a:solidFill>
                  <a:srgbClr val="FF0000"/>
                </a:solidFill>
                <a:latin typeface="Consolas" pitchFamily="49" charset="0"/>
              </a:rPr>
              <a:t>lima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–p 58000</a:t>
            </a:r>
            <a:endParaRPr lang="en-US" sz="1200" i="1" dirty="0">
              <a:solidFill>
                <a:srgbClr val="FF0000"/>
              </a:solidFill>
              <a:latin typeface="Consolas" pitchFamily="49" charset="0"/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18BB560-085A-475A-8DE2-0AA3CCA57624}"/>
              </a:ext>
            </a:extLst>
          </p:cNvPr>
          <p:cNvSpPr/>
          <p:nvPr/>
        </p:nvSpPr>
        <p:spPr>
          <a:xfrm>
            <a:off x="2478593" y="4581298"/>
            <a:ext cx="4786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List of auctions: “001” – active; “002” – active;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8B983B-153A-43AC-8E70-06EB796E5B0E}"/>
              </a:ext>
            </a:extLst>
          </p:cNvPr>
          <p:cNvSpPr/>
          <p:nvPr/>
        </p:nvSpPr>
        <p:spPr>
          <a:xfrm>
            <a:off x="2478593" y="4767705"/>
            <a:ext cx="17988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show_record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002 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2E3C520-1758-46A1-9473-8DE9F9501221}"/>
              </a:ext>
            </a:extLst>
          </p:cNvPr>
          <p:cNvSpPr/>
          <p:nvPr/>
        </p:nvSpPr>
        <p:spPr>
          <a:xfrm>
            <a:off x="2473207" y="5538656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show_asset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002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EB7409F-5D18-4001-A893-9DE04321A2A0}"/>
              </a:ext>
            </a:extLst>
          </p:cNvPr>
          <p:cNvSpPr/>
          <p:nvPr/>
        </p:nvSpPr>
        <p:spPr>
          <a:xfrm>
            <a:off x="2526085" y="1334864"/>
            <a:ext cx="5112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Show asset 002: send asset file “cover.jpg” (82546 bytes)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F3131DB-65D9-4B46-BF8C-BB71CEB1566E}"/>
              </a:ext>
            </a:extLst>
          </p:cNvPr>
          <p:cNvSpPr/>
          <p:nvPr/>
        </p:nvSpPr>
        <p:spPr>
          <a:xfrm>
            <a:off x="2478591" y="5743493"/>
            <a:ext cx="4499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received file: cover.jpg (82546 bytes)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9C586DF-C69F-4C0C-B80B-CDC5195D00CB}"/>
              </a:ext>
            </a:extLst>
          </p:cNvPr>
          <p:cNvSpPr/>
          <p:nvPr/>
        </p:nvSpPr>
        <p:spPr>
          <a:xfrm>
            <a:off x="2458146" y="5932218"/>
            <a:ext cx="1204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bid 002 13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07CD83-47E8-4928-AF5A-CE5F610FC777}"/>
              </a:ext>
            </a:extLst>
          </p:cNvPr>
          <p:cNvGrpSpPr/>
          <p:nvPr/>
        </p:nvGrpSpPr>
        <p:grpSpPr>
          <a:xfrm>
            <a:off x="1681532" y="1988840"/>
            <a:ext cx="665404" cy="1756257"/>
            <a:chOff x="2272919" y="2837336"/>
            <a:chExt cx="585714" cy="1612241"/>
          </a:xfrm>
        </p:grpSpPr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 flipV="1">
              <a:off x="2847006" y="2915198"/>
              <a:ext cx="11627" cy="153437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A043410-ADD9-45AA-AD83-1F5B62241492}"/>
                </a:ext>
              </a:extLst>
            </p:cNvPr>
            <p:cNvSpPr/>
            <p:nvPr/>
          </p:nvSpPr>
          <p:spPr>
            <a:xfrm>
              <a:off x="2272919" y="2837336"/>
              <a:ext cx="5645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itchFamily="49" charset="0"/>
                </a:rPr>
                <a:t>UDP</a:t>
              </a:r>
              <a:endParaRPr lang="pt-PT" dirty="0"/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A45C6F4-70AA-490F-AAAB-12BE839C6205}"/>
              </a:ext>
            </a:extLst>
          </p:cNvPr>
          <p:cNvSpPr/>
          <p:nvPr/>
        </p:nvSpPr>
        <p:spPr>
          <a:xfrm>
            <a:off x="2529855" y="1567825"/>
            <a:ext cx="40927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UID=101101: bid for auction 002 with value 13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36CFDCE-E90B-4A62-9936-85BEFA7489F4}"/>
              </a:ext>
            </a:extLst>
          </p:cNvPr>
          <p:cNvSpPr/>
          <p:nvPr/>
        </p:nvSpPr>
        <p:spPr>
          <a:xfrm>
            <a:off x="2421908" y="4024739"/>
            <a:ext cx="21387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login 101101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abcdefgh</a:t>
            </a:r>
            <a:endParaRPr lang="en-US" sz="1200" dirty="0">
              <a:solidFill>
                <a:prstClr val="black"/>
              </a:solidFill>
              <a:latin typeface="Consolas" pitchFamily="49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01362CC-ABBC-4D63-915C-55BA12FD83A9}"/>
              </a:ext>
            </a:extLst>
          </p:cNvPr>
          <p:cNvCxnSpPr>
            <a:cxnSpLocks/>
          </p:cNvCxnSpPr>
          <p:nvPr/>
        </p:nvCxnSpPr>
        <p:spPr>
          <a:xfrm flipV="1">
            <a:off x="5085960" y="2087746"/>
            <a:ext cx="0" cy="16431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B521731-A2FD-430E-8F6A-512B59ED0939}"/>
              </a:ext>
            </a:extLst>
          </p:cNvPr>
          <p:cNvSpPr/>
          <p:nvPr/>
        </p:nvSpPr>
        <p:spPr>
          <a:xfrm>
            <a:off x="5118306" y="3420929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RBD OK\n</a:t>
            </a:r>
          </a:p>
        </p:txBody>
      </p:sp>
    </p:spTree>
    <p:extLst>
      <p:ext uri="{BB962C8B-B14F-4D97-AF65-F5344CB8AC3E}">
        <p14:creationId xmlns:p14="http://schemas.microsoft.com/office/powerpoint/2010/main" val="277940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9" grpId="0"/>
      <p:bldP spid="103" grpId="0"/>
      <p:bldP spid="60" grpId="0"/>
      <p:bldP spid="31" grpId="0"/>
      <p:bldP spid="39" grpId="0"/>
      <p:bldP spid="43" grpId="0"/>
      <p:bldP spid="70" grpId="0"/>
      <p:bldP spid="72" grpId="0"/>
      <p:bldP spid="85" grpId="0"/>
      <p:bldP spid="87" grpId="0"/>
      <p:bldP spid="111" grpId="0"/>
      <p:bldP spid="122" grpId="0"/>
      <p:bldP spid="127" grpId="0"/>
      <p:bldP spid="128" grpId="0"/>
      <p:bldP spid="132" grpId="0"/>
      <p:bldP spid="133" grpId="0"/>
      <p:bldP spid="138" grpId="0"/>
      <p:bldP spid="62" grpId="0"/>
      <p:bldP spid="76" grpId="0"/>
      <p:bldP spid="83" grpId="0"/>
      <p:bldP spid="82" grpId="0"/>
      <p:bldP spid="88" grpId="0"/>
      <p:bldP spid="89" grpId="0"/>
      <p:bldP spid="91" grpId="0"/>
      <p:bldP spid="92" grpId="0"/>
      <p:bldP spid="106" grpId="0"/>
      <p:bldP spid="55" grpId="0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06C5EF-2C64-42EE-ABEC-4403877D5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387092"/>
              </p:ext>
            </p:extLst>
          </p:nvPr>
        </p:nvGraphicFramePr>
        <p:xfrm>
          <a:off x="611560" y="908720"/>
          <a:ext cx="7408977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140">
                  <a:extLst>
                    <a:ext uri="{9D8B030D-6E8A-4147-A177-3AD203B41FA5}">
                      <a16:colId xmlns:a16="http://schemas.microsoft.com/office/drawing/2014/main" val="2959363997"/>
                    </a:ext>
                  </a:extLst>
                </a:gridCol>
                <a:gridCol w="2677798">
                  <a:extLst>
                    <a:ext uri="{9D8B030D-6E8A-4147-A177-3AD203B41FA5}">
                      <a16:colId xmlns:a16="http://schemas.microsoft.com/office/drawing/2014/main" val="3598287820"/>
                    </a:ext>
                  </a:extLst>
                </a:gridCol>
                <a:gridCol w="2599039">
                  <a:extLst>
                    <a:ext uri="{9D8B030D-6E8A-4147-A177-3AD203B41FA5}">
                      <a16:colId xmlns:a16="http://schemas.microsoft.com/office/drawing/2014/main" val="3696514488"/>
                    </a:ext>
                  </a:extLst>
                </a:gridCol>
              </a:tblGrid>
              <a:tr h="63592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User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user – AS (UDP)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user – AS (TCP) 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96964"/>
                  </a:ext>
                </a:extLst>
              </a:tr>
              <a:tr h="635920">
                <a:tc>
                  <a:txBody>
                    <a:bodyPr/>
                    <a:lstStyle/>
                    <a:p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LIN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55249"/>
                  </a:ext>
                </a:extLst>
              </a:tr>
              <a:tr h="635920">
                <a:tc>
                  <a:txBody>
                    <a:bodyPr/>
                    <a:lstStyle/>
                    <a:p>
                      <a:r>
                        <a:rPr lang="en-GB" dirty="0"/>
                        <a:t>logout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LOU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019471"/>
                  </a:ext>
                </a:extLst>
              </a:tr>
              <a:tr h="635920">
                <a:tc>
                  <a:txBody>
                    <a:bodyPr/>
                    <a:lstStyle/>
                    <a:p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unregister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UNR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706770"/>
                  </a:ext>
                </a:extLst>
              </a:tr>
              <a:tr h="636064">
                <a:tc>
                  <a:txBody>
                    <a:bodyPr/>
                    <a:lstStyle/>
                    <a:p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b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kumimoji="0" lang="en-GB" sz="18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OPA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40455"/>
                  </a:ext>
                </a:extLst>
              </a:tr>
              <a:tr h="636064">
                <a:tc>
                  <a:txBody>
                    <a:bodyPr/>
                    <a:lstStyle/>
                    <a:p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CLS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887317"/>
                  </a:ext>
                </a:extLst>
              </a:tr>
              <a:tr h="636064">
                <a:tc>
                  <a:txBody>
                    <a:bodyPr/>
                    <a:lstStyle/>
                    <a:p>
                      <a:r>
                        <a:rPr kumimoji="0" lang="en-GB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myauctions</a:t>
                      </a:r>
                      <a:b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STA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91582"/>
                  </a:ext>
                </a:extLst>
              </a:tr>
              <a:tr h="636064">
                <a:tc>
                  <a:txBody>
                    <a:bodyPr/>
                    <a:lstStyle/>
                    <a:p>
                      <a:r>
                        <a:rPr kumimoji="0" lang="en-GB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mybids</a:t>
                      </a:r>
                      <a:endParaRPr kumimoji="0" lang="en-GB" sz="18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LMB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8177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DFF64C0-6A5A-4956-BAFB-2E4F2091E276}"/>
              </a:ext>
            </a:extLst>
          </p:cNvPr>
          <p:cNvSpPr txBox="1"/>
          <p:nvPr/>
        </p:nvSpPr>
        <p:spPr>
          <a:xfrm>
            <a:off x="679509" y="404664"/>
            <a:ext cx="741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User commands:	     Protocol messages: </a:t>
            </a:r>
          </a:p>
        </p:txBody>
      </p:sp>
    </p:spTree>
    <p:extLst>
      <p:ext uri="{BB962C8B-B14F-4D97-AF65-F5344CB8AC3E}">
        <p14:creationId xmlns:p14="http://schemas.microsoft.com/office/powerpoint/2010/main" val="384939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06C5EF-2C64-42EE-ABEC-4403877D5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213962"/>
              </p:ext>
            </p:extLst>
          </p:nvPr>
        </p:nvGraphicFramePr>
        <p:xfrm>
          <a:off x="611560" y="908720"/>
          <a:ext cx="7408977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140">
                  <a:extLst>
                    <a:ext uri="{9D8B030D-6E8A-4147-A177-3AD203B41FA5}">
                      <a16:colId xmlns:a16="http://schemas.microsoft.com/office/drawing/2014/main" val="2959363997"/>
                    </a:ext>
                  </a:extLst>
                </a:gridCol>
                <a:gridCol w="2677798">
                  <a:extLst>
                    <a:ext uri="{9D8B030D-6E8A-4147-A177-3AD203B41FA5}">
                      <a16:colId xmlns:a16="http://schemas.microsoft.com/office/drawing/2014/main" val="3598287820"/>
                    </a:ext>
                  </a:extLst>
                </a:gridCol>
                <a:gridCol w="2599039">
                  <a:extLst>
                    <a:ext uri="{9D8B030D-6E8A-4147-A177-3AD203B41FA5}">
                      <a16:colId xmlns:a16="http://schemas.microsoft.com/office/drawing/2014/main" val="3696514488"/>
                    </a:ext>
                  </a:extLst>
                </a:gridCol>
              </a:tblGrid>
              <a:tr h="63592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User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user – AS (UDP)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user – AS (TCP) 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96964"/>
                  </a:ext>
                </a:extLst>
              </a:tr>
              <a:tr h="636064">
                <a:tc>
                  <a:txBody>
                    <a:bodyPr/>
                    <a:lstStyle/>
                    <a:p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</a:p>
                    <a:p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LST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8562"/>
                  </a:ext>
                </a:extLst>
              </a:tr>
              <a:tr h="636064">
                <a:tc>
                  <a:txBody>
                    <a:bodyPr/>
                    <a:lstStyle/>
                    <a:p>
                      <a:r>
                        <a:rPr kumimoji="0" lang="en-GB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show_asset</a:t>
                      </a:r>
                      <a:b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</a:t>
                      </a:r>
                      <a:endParaRPr kumimoji="0" lang="en-GB" sz="18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SAS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40455"/>
                  </a:ext>
                </a:extLst>
              </a:tr>
              <a:tr h="636064">
                <a:tc>
                  <a:txBody>
                    <a:bodyPr/>
                    <a:lstStyle/>
                    <a:p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BID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887317"/>
                  </a:ext>
                </a:extLst>
              </a:tr>
              <a:tr h="636064">
                <a:tc>
                  <a:txBody>
                    <a:bodyPr/>
                    <a:lstStyle/>
                    <a:p>
                      <a:r>
                        <a:rPr kumimoji="0" lang="en-GB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show_record</a:t>
                      </a:r>
                      <a:b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</a:t>
                      </a:r>
                      <a:endParaRPr kumimoji="0" lang="en-GB" sz="18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SRC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9158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DFF64C0-6A5A-4956-BAFB-2E4F2091E276}"/>
              </a:ext>
            </a:extLst>
          </p:cNvPr>
          <p:cNvSpPr txBox="1"/>
          <p:nvPr/>
        </p:nvSpPr>
        <p:spPr>
          <a:xfrm>
            <a:off x="679509" y="404664"/>
            <a:ext cx="741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User commands:	     Protocol messages: </a:t>
            </a:r>
          </a:p>
        </p:txBody>
      </p:sp>
    </p:spTree>
    <p:extLst>
      <p:ext uri="{BB962C8B-B14F-4D97-AF65-F5344CB8AC3E}">
        <p14:creationId xmlns:p14="http://schemas.microsoft.com/office/powerpoint/2010/main" val="146742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Auction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654" y="908720"/>
            <a:ext cx="8786842" cy="4074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893763"/>
            <a:endParaRPr lang="pt-PT" sz="900" dirty="0"/>
          </a:p>
          <a:p>
            <a:pPr marL="893763" indent="-893763">
              <a:lnSpc>
                <a:spcPct val="120000"/>
              </a:lnSpc>
            </a:pPr>
            <a:r>
              <a:rPr lang="pt-PT" dirty="0"/>
              <a:t>As chamadas de sistema </a:t>
            </a:r>
            <a:r>
              <a:rPr lang="pt-PT" b="1" i="1" dirty="0" err="1"/>
              <a:t>read</a:t>
            </a:r>
            <a:r>
              <a:rPr lang="pt-PT" b="1" i="1" dirty="0"/>
              <a:t>()</a:t>
            </a:r>
            <a:r>
              <a:rPr lang="pt-PT" dirty="0"/>
              <a:t> e </a:t>
            </a:r>
            <a:r>
              <a:rPr lang="pt-PT" b="1" i="1" dirty="0" err="1"/>
              <a:t>write</a:t>
            </a:r>
            <a:r>
              <a:rPr lang="pt-PT" b="1" i="1" dirty="0"/>
              <a:t>()</a:t>
            </a:r>
            <a:r>
              <a:rPr lang="pt-PT" dirty="0"/>
              <a:t> podem ler e escrever, respetivamente, um numero de bytes inferior ao que lhes foi solicitado – deve garantir que ainda assim a sua implementação funciona corretamente. </a:t>
            </a:r>
          </a:p>
          <a:p>
            <a:pPr marL="893763" indent="-893763"/>
            <a:endParaRPr lang="pt-PT" sz="1400" dirty="0"/>
          </a:p>
          <a:p>
            <a:pPr marL="893763" indent="-893763">
              <a:lnSpc>
                <a:spcPct val="120000"/>
              </a:lnSpc>
            </a:pPr>
            <a:r>
              <a:rPr lang="pt-PT" dirty="0"/>
              <a:t>Os processos (clientes e servidores) não devem terminar abruptamente. Por exemplo: </a:t>
            </a:r>
          </a:p>
          <a:p>
            <a:pPr marL="893763" indent="-89376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dirty="0"/>
              <a:t>Se servidor receber mensagens mal formatadas: responde com mensagem de erro apropriada, como definido no protocolo.</a:t>
            </a:r>
          </a:p>
          <a:p>
            <a:pPr marL="893763" indent="-89376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dirty="0"/>
              <a:t>Se cliente receber mensagens mal formatadas: temina interação com o servidor e informa o utilizador imprimindo uma mensagem de erro no écran.</a:t>
            </a:r>
          </a:p>
          <a:p>
            <a:pPr marL="893763" indent="-89376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dirty="0"/>
              <a:t>Erros de chamadas de sistema: as aplicações não devem terminar catastroficamente, evitando observar-se mensagens de erro do sistema operativo tais como "</a:t>
            </a:r>
            <a:r>
              <a:rPr lang="pt-BR" i="1" dirty="0"/>
              <a:t>segmentation fault</a:t>
            </a:r>
            <a:r>
              <a:rPr lang="pt-BR" dirty="0"/>
              <a:t>" ou "</a:t>
            </a:r>
            <a:r>
              <a:rPr lang="pt-BR" i="1" dirty="0"/>
              <a:t>core dump</a:t>
            </a:r>
            <a:r>
              <a:rPr lang="pt-BR" dirty="0"/>
              <a:t>"."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0296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Auction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654" y="908720"/>
            <a:ext cx="8786842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893763">
              <a:lnSpc>
                <a:spcPct val="120000"/>
              </a:lnSpc>
            </a:pPr>
            <a:r>
              <a:rPr lang="pt-PT" dirty="0"/>
              <a:t>O código desenvolvido em C ou C++ deve funcionar nos computadores dos </a:t>
            </a:r>
            <a:br>
              <a:rPr lang="pt-PT" dirty="0"/>
            </a:br>
            <a:r>
              <a:rPr lang="pt-PT" b="1" dirty="0"/>
              <a:t>laboratórios LT4 e LT5 </a:t>
            </a:r>
            <a:r>
              <a:rPr lang="pt-PT" dirty="0"/>
              <a:t>e estar convenientemente </a:t>
            </a:r>
            <a:r>
              <a:rPr lang="pt-PT" b="1" dirty="0"/>
              <a:t>estruturado </a:t>
            </a:r>
            <a:r>
              <a:rPr lang="pt-PT" dirty="0"/>
              <a:t>e </a:t>
            </a:r>
            <a:r>
              <a:rPr lang="pt-PT" b="1" dirty="0"/>
              <a:t>comentado</a:t>
            </a:r>
            <a:r>
              <a:rPr lang="pt-PT" dirty="0"/>
              <a:t>. </a:t>
            </a:r>
          </a:p>
          <a:p>
            <a:pPr marL="893763" indent="-893763"/>
            <a:endParaRPr lang="pt-PT" sz="1400" dirty="0"/>
          </a:p>
          <a:p>
            <a:r>
              <a:rPr lang="pt-PT" dirty="0"/>
              <a:t>O código a entregar: ficheiros fonte dos programas (</a:t>
            </a:r>
            <a:r>
              <a:rPr lang="pt-PT" i="1" dirty="0" err="1"/>
              <a:t>user</a:t>
            </a:r>
            <a:r>
              <a:rPr lang="pt-PT" dirty="0"/>
              <a:t>, </a:t>
            </a:r>
            <a:r>
              <a:rPr lang="pt-PT" i="1" dirty="0"/>
              <a:t>AS)</a:t>
            </a:r>
            <a:r>
              <a:rPr lang="pt-PT" dirty="0"/>
              <a:t>, </a:t>
            </a:r>
            <a:r>
              <a:rPr lang="pt-PT" i="1" dirty="0" err="1"/>
              <a:t>Makefile</a:t>
            </a:r>
            <a:r>
              <a:rPr lang="pt-PT" i="1" dirty="0"/>
              <a:t>, e ficheiros auxiliares</a:t>
            </a:r>
            <a:r>
              <a:rPr lang="pt-PT" dirty="0"/>
              <a:t>.</a:t>
            </a:r>
          </a:p>
          <a:p>
            <a:r>
              <a:rPr lang="pt-PT" dirty="0"/>
              <a:t> </a:t>
            </a:r>
          </a:p>
          <a:p>
            <a:r>
              <a:rPr lang="pt-PT" dirty="0"/>
              <a:t>Entrega </a:t>
            </a:r>
            <a:r>
              <a:rPr lang="pt-PT" u="sng" dirty="0"/>
              <a:t>por e-mail</a:t>
            </a:r>
            <a:r>
              <a:rPr lang="pt-PT" dirty="0"/>
              <a:t>, </a:t>
            </a:r>
            <a:r>
              <a:rPr lang="pt-PT" b="1" dirty="0"/>
              <a:t>até dia 15 de Dezembro de 2023, às 23h59mn</a:t>
            </a:r>
            <a:r>
              <a:rPr lang="pt-PT" dirty="0"/>
              <a:t>. </a:t>
            </a:r>
          </a:p>
          <a:p>
            <a:endParaRPr lang="pt-PT" sz="1000" dirty="0"/>
          </a:p>
          <a:p>
            <a:r>
              <a:rPr lang="pt-PT" dirty="0"/>
              <a:t>Criar um único ficheiro de arquivo </a:t>
            </a:r>
            <a:r>
              <a:rPr lang="pt-PT" b="1" dirty="0"/>
              <a:t>zip </a:t>
            </a:r>
            <a:r>
              <a:rPr lang="pt-PT" dirty="0"/>
              <a:t>com todos os ficheiros fonte e outros ficheiros necessários à execução das aplicações. O arquivo deve estar preparado para ser aberto para o diretório corrente e compilado com o comando </a:t>
            </a:r>
            <a:r>
              <a:rPr lang="pt-PT" i="1" dirty="0" err="1"/>
              <a:t>make</a:t>
            </a:r>
            <a:r>
              <a:rPr lang="pt-PT" dirty="0"/>
              <a:t>. O nome do ficheiro submetido deve ter o seguinte formato: </a:t>
            </a:r>
            <a:r>
              <a:rPr lang="pt-PT" b="1" dirty="0" err="1"/>
              <a:t>proj</a:t>
            </a:r>
            <a:r>
              <a:rPr lang="pt-PT" b="1" dirty="0"/>
              <a:t>&lt;número do grupo&gt;.zip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3235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5080</TotalTime>
  <Words>847</Words>
  <Application>Microsoft Office PowerPoint</Application>
  <PresentationFormat>On-screen Show (4:3)</PresentationFormat>
  <Paragraphs>127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Bookman Old Style</vt:lpstr>
      <vt:lpstr>Calibri</vt:lpstr>
      <vt:lpstr>Consolas</vt:lpstr>
      <vt:lpstr>Courier New</vt:lpstr>
      <vt:lpstr>Gill Sans MT</vt:lpstr>
      <vt:lpstr>Symbol</vt:lpstr>
      <vt:lpstr>Times New Roman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RC Auction</vt:lpstr>
      <vt:lpstr>RC Auction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 project</dc:title>
  <dc:creator/>
  <cp:lastModifiedBy>Paulo Correia</cp:lastModifiedBy>
  <cp:revision>428</cp:revision>
  <cp:lastPrinted>2013-09-24T18:41:23Z</cp:lastPrinted>
  <dcterms:created xsi:type="dcterms:W3CDTF">2008-03-03T01:55:04Z</dcterms:created>
  <dcterms:modified xsi:type="dcterms:W3CDTF">2023-11-17T14:21:06Z</dcterms:modified>
</cp:coreProperties>
</file>