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1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1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11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8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9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7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4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0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3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0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25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3488F6DB-AE81-4C8D-B1F2-045AB0C89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3BCE68-9708-483D-9F16-E72664B331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77" b="26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Graphic 1">
            <a:extLst>
              <a:ext uri="{FF2B5EF4-FFF2-40B4-BE49-F238E27FC236}">
                <a16:creationId xmlns:a16="http://schemas.microsoft.com/office/drawing/2014/main" id="{721F817A-BF7E-440D-B296-66D86EDB0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B757A89-5257-4673-8E38-6072470B8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376" y="2387734"/>
            <a:ext cx="5861106" cy="1439331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Data Analysis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C1D29F3-D4F0-422C-9E1E-49C987717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4374" y="3979561"/>
            <a:ext cx="5861107" cy="18723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b="1" dirty="0"/>
              <a:t>News </a:t>
            </a:r>
            <a:r>
              <a:rPr lang="pt-BR" sz="2000" b="1" dirty="0" err="1"/>
              <a:t>Categorization</a:t>
            </a:r>
            <a:r>
              <a:rPr lang="pt-BR" sz="2000" b="1" dirty="0"/>
              <a:t> </a:t>
            </a:r>
          </a:p>
          <a:p>
            <a:pPr marL="0" indent="0" algn="ctr">
              <a:buNone/>
            </a:pPr>
            <a:r>
              <a:rPr lang="pt-BR" sz="2000" b="1" dirty="0"/>
              <a:t>Data </a:t>
            </a:r>
            <a:r>
              <a:rPr lang="pt-BR" sz="2000" b="1" dirty="0" err="1"/>
              <a:t>source</a:t>
            </a:r>
            <a:r>
              <a:rPr lang="pt-BR" sz="2000" b="1" dirty="0"/>
              <a:t>: </a:t>
            </a:r>
            <a:r>
              <a:rPr lang="pt-BR" sz="2000" dirty="0"/>
              <a:t>https://rishabhmisra.github.io/publications/</a:t>
            </a:r>
            <a:endParaRPr lang="pt-BR" sz="2000" b="1" dirty="0"/>
          </a:p>
          <a:p>
            <a:pPr marL="0" indent="0" algn="ctr">
              <a:buNone/>
            </a:pPr>
            <a:r>
              <a:rPr lang="en-US" sz="2000" dirty="0"/>
              <a:t>Data Scientist: Afonso Lima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D391AC3-8943-4929-850D-42753F8AC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873" y="1770778"/>
            <a:ext cx="2210108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46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E6FBE-7CF8-40C1-B43A-992DAADA1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7915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Classification using unsupervised learning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37433ED-D4E3-49A6-8A6D-79B4D4C0196C}"/>
              </a:ext>
            </a:extLst>
          </p:cNvPr>
          <p:cNvSpPr txBox="1"/>
          <p:nvPr/>
        </p:nvSpPr>
        <p:spPr>
          <a:xfrm>
            <a:off x="6850966" y="2307102"/>
            <a:ext cx="491833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Some </a:t>
            </a:r>
            <a:r>
              <a:rPr lang="pt-BR" b="1" dirty="0" err="1"/>
              <a:t>useful</a:t>
            </a:r>
            <a:r>
              <a:rPr lang="pt-BR" b="1" dirty="0"/>
              <a:t> </a:t>
            </a:r>
            <a:r>
              <a:rPr lang="pt-BR" b="1" dirty="0" err="1"/>
              <a:t>information</a:t>
            </a:r>
            <a:endParaRPr lang="pt-BR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Imbalanced classification problem due to skewed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Due to high number of categories, classification algorithms didn’t have a good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is possible to notice that existing categories and topics inferred by techniques aren’t well aligned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can also see that some TOP WORDS aren’t related with existing categories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4B30CE7-59D0-49FE-9233-C3A672C51A71}"/>
              </a:ext>
            </a:extLst>
          </p:cNvPr>
          <p:cNvSpPr txBox="1">
            <a:spLocks/>
          </p:cNvSpPr>
          <p:nvPr/>
        </p:nvSpPr>
        <p:spPr>
          <a:xfrm>
            <a:off x="821785" y="1319383"/>
            <a:ext cx="10515600" cy="495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Technique: Latent Dirichlet Allocation (LDA)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D0AAC97-640A-440D-8702-8175D1789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99" y="1814731"/>
            <a:ext cx="6325483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68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E6FBE-7CF8-40C1-B43A-992DAADA1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7915"/>
          </a:xfrm>
        </p:spPr>
        <p:txBody>
          <a:bodyPr>
            <a:normAutofit/>
          </a:bodyPr>
          <a:lstStyle/>
          <a:p>
            <a:r>
              <a:rPr lang="en-US" dirty="0"/>
              <a:t>Suggestions for improvements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37433ED-D4E3-49A6-8A6D-79B4D4C0196C}"/>
              </a:ext>
            </a:extLst>
          </p:cNvPr>
          <p:cNvSpPr txBox="1"/>
          <p:nvPr/>
        </p:nvSpPr>
        <p:spPr>
          <a:xfrm>
            <a:off x="1561514" y="2307102"/>
            <a:ext cx="10207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Decrease</a:t>
            </a:r>
            <a:r>
              <a:rPr lang="pt-BR" b="1" dirty="0"/>
              <a:t> </a:t>
            </a:r>
            <a:r>
              <a:rPr lang="pt-BR" b="1" dirty="0" err="1"/>
              <a:t>the</a:t>
            </a:r>
            <a:r>
              <a:rPr lang="pt-BR" b="1" dirty="0"/>
              <a:t> </a:t>
            </a:r>
            <a:r>
              <a:rPr lang="pt-BR" b="1" dirty="0" err="1"/>
              <a:t>amount</a:t>
            </a:r>
            <a:r>
              <a:rPr lang="pt-BR" b="1" dirty="0"/>
              <a:t> </a:t>
            </a:r>
            <a:r>
              <a:rPr lang="pt-BR" b="1" dirty="0" err="1"/>
              <a:t>of</a:t>
            </a:r>
            <a:r>
              <a:rPr lang="pt-BR" b="1" dirty="0"/>
              <a:t> </a:t>
            </a:r>
            <a:r>
              <a:rPr lang="pt-BR" b="1" dirty="0" err="1"/>
              <a:t>categories</a:t>
            </a:r>
            <a:r>
              <a:rPr lang="pt-BR" b="1" dirty="0"/>
              <a:t> </a:t>
            </a:r>
            <a:r>
              <a:rPr lang="pt-BR" b="1" dirty="0" err="1"/>
              <a:t>or</a:t>
            </a:r>
            <a:r>
              <a:rPr lang="pt-BR" b="1" dirty="0"/>
              <a:t> </a:t>
            </a:r>
            <a:r>
              <a:rPr lang="pt-BR" b="1" dirty="0" err="1"/>
              <a:t>create</a:t>
            </a:r>
            <a:r>
              <a:rPr lang="pt-BR" b="1" dirty="0"/>
              <a:t> </a:t>
            </a:r>
            <a:r>
              <a:rPr lang="pt-BR" b="1" dirty="0" err="1"/>
              <a:t>sub-categories</a:t>
            </a:r>
            <a:r>
              <a:rPr lang="pt-BR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Balance </a:t>
            </a:r>
            <a:r>
              <a:rPr lang="pt-BR" b="1" dirty="0" err="1"/>
              <a:t>dataset</a:t>
            </a:r>
            <a:r>
              <a:rPr lang="pt-BR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To</a:t>
            </a:r>
            <a:r>
              <a:rPr lang="pt-BR" b="1" dirty="0"/>
              <a:t> </a:t>
            </a:r>
            <a:r>
              <a:rPr lang="pt-BR" b="1" dirty="0" err="1"/>
              <a:t>validate</a:t>
            </a:r>
            <a:r>
              <a:rPr lang="pt-BR" b="1" dirty="0"/>
              <a:t> data </a:t>
            </a:r>
            <a:r>
              <a:rPr lang="pt-BR" b="1" dirty="0" err="1"/>
              <a:t>before</a:t>
            </a:r>
            <a:r>
              <a:rPr lang="pt-BR" b="1" dirty="0"/>
              <a:t> </a:t>
            </a:r>
            <a:r>
              <a:rPr lang="pt-BR" b="1" dirty="0" err="1"/>
              <a:t>including</a:t>
            </a:r>
            <a:r>
              <a:rPr lang="pt-BR" b="1" dirty="0"/>
              <a:t> in </a:t>
            </a:r>
            <a:r>
              <a:rPr lang="pt-BR" b="1" dirty="0" err="1"/>
              <a:t>dataset</a:t>
            </a:r>
            <a:r>
              <a:rPr lang="pt-BR" b="1" dirty="0"/>
              <a:t> in </a:t>
            </a:r>
            <a:r>
              <a:rPr lang="pt-BR" b="1" dirty="0" err="1"/>
              <a:t>order</a:t>
            </a:r>
            <a:r>
              <a:rPr lang="pt-BR" b="1" dirty="0"/>
              <a:t> </a:t>
            </a:r>
            <a:r>
              <a:rPr lang="pt-BR" b="1" dirty="0" err="1"/>
              <a:t>to</a:t>
            </a:r>
            <a:r>
              <a:rPr lang="pt-BR" b="1" dirty="0"/>
              <a:t> </a:t>
            </a:r>
            <a:r>
              <a:rPr lang="pt-BR" b="1" dirty="0" err="1"/>
              <a:t>avoid</a:t>
            </a:r>
            <a:r>
              <a:rPr lang="pt-BR" b="1" dirty="0"/>
              <a:t> </a:t>
            </a:r>
            <a:r>
              <a:rPr lang="pt-BR" b="1" dirty="0" err="1"/>
              <a:t>missing</a:t>
            </a:r>
            <a:r>
              <a:rPr lang="pt-BR" b="1" dirty="0"/>
              <a:t> data. </a:t>
            </a:r>
          </a:p>
        </p:txBody>
      </p:sp>
    </p:spTree>
    <p:extLst>
      <p:ext uri="{BB962C8B-B14F-4D97-AF65-F5344CB8AC3E}">
        <p14:creationId xmlns:p14="http://schemas.microsoft.com/office/powerpoint/2010/main" val="505557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37433ED-D4E3-49A6-8A6D-79B4D4C0196C}"/>
              </a:ext>
            </a:extLst>
          </p:cNvPr>
          <p:cNvSpPr txBox="1"/>
          <p:nvPr/>
        </p:nvSpPr>
        <p:spPr>
          <a:xfrm>
            <a:off x="527873" y="2771336"/>
            <a:ext cx="111362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5203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E6FBE-7CF8-40C1-B43A-992DAADA1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15BC1E-4C2E-4FD5-81AF-5E0AD93F0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</a:p>
          <a:p>
            <a:r>
              <a:rPr lang="en-US" dirty="0"/>
              <a:t>Classification using supervised learning</a:t>
            </a:r>
          </a:p>
          <a:p>
            <a:r>
              <a:rPr lang="en-US" dirty="0"/>
              <a:t>Classification using unsupervised learning</a:t>
            </a:r>
          </a:p>
          <a:p>
            <a:r>
              <a:rPr lang="en-US" dirty="0"/>
              <a:t>Suggestions for improvements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3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E6FBE-7CF8-40C1-B43A-992DAADA1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15BC1E-4C2E-4FD5-81AF-5E0AD93F0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original Dataset has 200.852 rows</a:t>
            </a:r>
          </a:p>
          <a:p>
            <a:r>
              <a:rPr lang="en-US" dirty="0"/>
              <a:t>After preprocessing phase, that turns the dataset more reliable, the treated dataset has 148.982 rows</a:t>
            </a:r>
          </a:p>
          <a:p>
            <a:r>
              <a:rPr lang="en-US" dirty="0"/>
              <a:t>The new column considering the joining of “headline” and “short description” columns has 4.771.193 words. </a:t>
            </a:r>
          </a:p>
        </p:txBody>
      </p:sp>
    </p:spTree>
    <p:extLst>
      <p:ext uri="{BB962C8B-B14F-4D97-AF65-F5344CB8AC3E}">
        <p14:creationId xmlns:p14="http://schemas.microsoft.com/office/powerpoint/2010/main" val="2035203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E6FBE-7CF8-40C1-B43A-992DAADA1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FF58BF0-70F8-451C-BF0E-CC855E1AB0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03" y="2039498"/>
            <a:ext cx="6817868" cy="416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74F21812-D180-4414-B155-20F0B17DAB9A}"/>
              </a:ext>
            </a:extLst>
          </p:cNvPr>
          <p:cNvSpPr txBox="1">
            <a:spLocks/>
          </p:cNvSpPr>
          <p:nvPr/>
        </p:nvSpPr>
        <p:spPr>
          <a:xfrm>
            <a:off x="821785" y="1319383"/>
            <a:ext cx="10515600" cy="495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Categories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37433ED-D4E3-49A6-8A6D-79B4D4C0196C}"/>
              </a:ext>
            </a:extLst>
          </p:cNvPr>
          <p:cNvSpPr txBox="1"/>
          <p:nvPr/>
        </p:nvSpPr>
        <p:spPr>
          <a:xfrm>
            <a:off x="7484012" y="2349305"/>
            <a:ext cx="4515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41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Skewed distribution. Often this affects the classification algorithms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584EC5E-8339-4FD2-8151-A9FB47EB1BB4}"/>
              </a:ext>
            </a:extLst>
          </p:cNvPr>
          <p:cNvSpPr txBox="1"/>
          <p:nvPr/>
        </p:nvSpPr>
        <p:spPr>
          <a:xfrm>
            <a:off x="7484012" y="3585366"/>
            <a:ext cx="45157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1 - POLITICS          18.06</a:t>
            </a:r>
          </a:p>
          <a:p>
            <a:r>
              <a:rPr lang="en-US" dirty="0"/>
              <a:t>2 - WELLNESS           8.61</a:t>
            </a:r>
          </a:p>
          <a:p>
            <a:r>
              <a:rPr lang="en-US" dirty="0"/>
              <a:t>3 - ENTERTAINMENT      8.18</a:t>
            </a:r>
          </a:p>
          <a:p>
            <a:r>
              <a:rPr lang="en-US" dirty="0"/>
              <a:t>4 - TRAVEL             5.38</a:t>
            </a:r>
          </a:p>
          <a:p>
            <a:r>
              <a:rPr lang="en-US" dirty="0"/>
              <a:t>5 - STYLE &amp; BEAUTY     4.77</a:t>
            </a:r>
          </a:p>
          <a:p>
            <a:r>
              <a:rPr lang="en-US" dirty="0"/>
              <a:t>6 - PARENTING          4.30</a:t>
            </a:r>
          </a:p>
          <a:p>
            <a:r>
              <a:rPr lang="en-US" dirty="0"/>
              <a:t>7 - HEALTHY LIVING     3.40</a:t>
            </a:r>
          </a:p>
          <a:p>
            <a:endParaRPr lang="en-US" dirty="0"/>
          </a:p>
          <a:p>
            <a:r>
              <a:rPr lang="en-US" dirty="0"/>
              <a:t>Total = 52.7%  in just 7 of 41 categories</a:t>
            </a:r>
          </a:p>
        </p:txBody>
      </p:sp>
    </p:spTree>
    <p:extLst>
      <p:ext uri="{BB962C8B-B14F-4D97-AF65-F5344CB8AC3E}">
        <p14:creationId xmlns:p14="http://schemas.microsoft.com/office/powerpoint/2010/main" val="12501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E6FBE-7CF8-40C1-B43A-992DAADA1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7915"/>
          </a:xfrm>
        </p:spPr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4F21812-D180-4414-B155-20F0B17DAB9A}"/>
              </a:ext>
            </a:extLst>
          </p:cNvPr>
          <p:cNvSpPr txBox="1">
            <a:spLocks/>
          </p:cNvSpPr>
          <p:nvPr/>
        </p:nvSpPr>
        <p:spPr>
          <a:xfrm>
            <a:off x="821785" y="1319383"/>
            <a:ext cx="10515600" cy="495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Categories by year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37433ED-D4E3-49A6-8A6D-79B4D4C0196C}"/>
              </a:ext>
            </a:extLst>
          </p:cNvPr>
          <p:cNvSpPr txBox="1"/>
          <p:nvPr/>
        </p:nvSpPr>
        <p:spPr>
          <a:xfrm>
            <a:off x="5190755" y="2307323"/>
            <a:ext cx="65222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Some </a:t>
            </a:r>
            <a:r>
              <a:rPr lang="pt-BR" b="1" dirty="0" err="1"/>
              <a:t>useful</a:t>
            </a:r>
            <a:r>
              <a:rPr lang="pt-BR" b="1" dirty="0"/>
              <a:t> </a:t>
            </a:r>
            <a:r>
              <a:rPr lang="pt-BR" b="1" dirty="0" err="1"/>
              <a:t>information</a:t>
            </a:r>
            <a:endParaRPr lang="pt-BR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2015 POLITICS and ENTERTAINMENT are the TOP two categories.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Until 2014 they didn't appear in the TOP 5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WELLNESS was the TOP category until 2014.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2015 it didn't in the TOP 5 categories.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7034DAA2-4372-45DD-888B-EB24ECA01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1784" y="2074829"/>
            <a:ext cx="3430901" cy="416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97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E6FBE-7CF8-40C1-B43A-992DAADA1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7915"/>
          </a:xfrm>
        </p:spPr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4F21812-D180-4414-B155-20F0B17DAB9A}"/>
              </a:ext>
            </a:extLst>
          </p:cNvPr>
          <p:cNvSpPr txBox="1">
            <a:spLocks/>
          </p:cNvSpPr>
          <p:nvPr/>
        </p:nvSpPr>
        <p:spPr>
          <a:xfrm>
            <a:off x="821785" y="1319383"/>
            <a:ext cx="10515600" cy="495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Authors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37433ED-D4E3-49A6-8A6D-79B4D4C0196C}"/>
              </a:ext>
            </a:extLst>
          </p:cNvPr>
          <p:cNvSpPr txBox="1"/>
          <p:nvPr/>
        </p:nvSpPr>
        <p:spPr>
          <a:xfrm>
            <a:off x="6696222" y="3094672"/>
            <a:ext cx="51574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Some </a:t>
            </a:r>
            <a:r>
              <a:rPr lang="pt-BR" b="1" dirty="0" err="1"/>
              <a:t>useful</a:t>
            </a:r>
            <a:r>
              <a:rPr lang="pt-BR" b="1" dirty="0"/>
              <a:t> </a:t>
            </a:r>
            <a:r>
              <a:rPr lang="pt-BR" b="1" dirty="0" err="1"/>
              <a:t>information</a:t>
            </a:r>
            <a:endParaRPr lang="pt-BR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Authors: 148.982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 Top Authors: 25.02% of the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100 Top Authors: 35.0% of the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500 Top Authors: 55.0% of the total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86FFBBF-6871-428D-9619-B67879145197}"/>
              </a:ext>
            </a:extLst>
          </p:cNvPr>
          <p:cNvSpPr txBox="1"/>
          <p:nvPr/>
        </p:nvSpPr>
        <p:spPr>
          <a:xfrm>
            <a:off x="478971" y="2307323"/>
            <a:ext cx="488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 5 authors</a:t>
            </a:r>
          </a:p>
        </p:txBody>
      </p:sp>
      <p:graphicFrame>
        <p:nvGraphicFramePr>
          <p:cNvPr id="12" name="Tabela 12">
            <a:extLst>
              <a:ext uri="{FF2B5EF4-FFF2-40B4-BE49-F238E27FC236}">
                <a16:creationId xmlns:a16="http://schemas.microsoft.com/office/drawing/2014/main" id="{694009A1-9763-49B7-9175-E135C9344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973306"/>
              </p:ext>
            </p:extLst>
          </p:nvPr>
        </p:nvGraphicFramePr>
        <p:xfrm>
          <a:off x="532228" y="2859315"/>
          <a:ext cx="58545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7252">
                  <a:extLst>
                    <a:ext uri="{9D8B030D-6E8A-4147-A177-3AD203B41FA5}">
                      <a16:colId xmlns:a16="http://schemas.microsoft.com/office/drawing/2014/main" val="705790103"/>
                    </a:ext>
                  </a:extLst>
                </a:gridCol>
                <a:gridCol w="2927252">
                  <a:extLst>
                    <a:ext uri="{9D8B030D-6E8A-4147-A177-3AD203B41FA5}">
                      <a16:colId xmlns:a16="http://schemas.microsoft.com/office/drawing/2014/main" val="2979612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posts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305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Lee Moran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15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Ron </a:t>
                      </a:r>
                      <a:r>
                        <a:rPr lang="pt-BR" dirty="0" err="1"/>
                        <a:t>Dicker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113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Reuters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36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Ed </a:t>
                      </a:r>
                      <a:r>
                        <a:rPr lang="pt-BR" dirty="0" err="1"/>
                        <a:t>Mazza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65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Cole </a:t>
                      </a:r>
                      <a:r>
                        <a:rPr lang="pt-BR" dirty="0" err="1"/>
                        <a:t>Delbyck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975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54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E6FBE-7CF8-40C1-B43A-992DAADA1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7915"/>
          </a:xfrm>
        </p:spPr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4F21812-D180-4414-B155-20F0B17DAB9A}"/>
              </a:ext>
            </a:extLst>
          </p:cNvPr>
          <p:cNvSpPr txBox="1">
            <a:spLocks/>
          </p:cNvSpPr>
          <p:nvPr/>
        </p:nvSpPr>
        <p:spPr>
          <a:xfrm>
            <a:off x="821785" y="1319383"/>
            <a:ext cx="10515600" cy="495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Authors by year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37433ED-D4E3-49A6-8A6D-79B4D4C0196C}"/>
              </a:ext>
            </a:extLst>
          </p:cNvPr>
          <p:cNvSpPr txBox="1"/>
          <p:nvPr/>
        </p:nvSpPr>
        <p:spPr>
          <a:xfrm>
            <a:off x="6316394" y="2417298"/>
            <a:ext cx="51574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Some </a:t>
            </a:r>
            <a:r>
              <a:rPr lang="pt-BR" b="1" dirty="0" err="1"/>
              <a:t>useful</a:t>
            </a:r>
            <a:r>
              <a:rPr lang="pt-BR" b="1" dirty="0"/>
              <a:t> </a:t>
            </a:r>
            <a:r>
              <a:rPr lang="pt-BR" b="1" dirty="0" err="1"/>
              <a:t>information</a:t>
            </a:r>
            <a:endParaRPr lang="pt-BR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2015 Lee Moran is the TOP author with more than 20% publications over the second in the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authors left TOP 5 list since 2015, although some of them are in the highest overall position (e.g. Reuters)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AD92628-4CE0-43B5-BAC2-F87E9B57F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219" y="1814731"/>
            <a:ext cx="34194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01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E6FBE-7CF8-40C1-B43A-992DAADA1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7915"/>
          </a:xfrm>
        </p:spPr>
        <p:txBody>
          <a:bodyPr/>
          <a:lstStyle/>
          <a:p>
            <a:r>
              <a:rPr lang="en-US" dirty="0"/>
              <a:t>Classification using supervised learning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37433ED-D4E3-49A6-8A6D-79B4D4C0196C}"/>
              </a:ext>
            </a:extLst>
          </p:cNvPr>
          <p:cNvSpPr txBox="1"/>
          <p:nvPr/>
        </p:nvSpPr>
        <p:spPr>
          <a:xfrm>
            <a:off x="6316394" y="2417298"/>
            <a:ext cx="51574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Some </a:t>
            </a:r>
            <a:r>
              <a:rPr lang="pt-BR" b="1" dirty="0" err="1"/>
              <a:t>useful</a:t>
            </a:r>
            <a:r>
              <a:rPr lang="pt-BR" b="1" dirty="0"/>
              <a:t> </a:t>
            </a:r>
            <a:r>
              <a:rPr lang="pt-BR" b="1" dirty="0" err="1"/>
              <a:t>information</a:t>
            </a:r>
            <a:endParaRPr lang="pt-BR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Imbalanced classification problem due to skewed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Due to high number of categories, classification algorithms didn’t have a high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GridSearch</a:t>
            </a:r>
            <a:r>
              <a:rPr lang="en-US" dirty="0"/>
              <a:t> and Cross Validation helped  classifiers to get better tuning parameters settings and improving their accuracies. </a:t>
            </a:r>
          </a:p>
        </p:txBody>
      </p: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ECCE685F-B5E3-420D-8570-102C1C97B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999524"/>
              </p:ext>
            </p:extLst>
          </p:nvPr>
        </p:nvGraphicFramePr>
        <p:xfrm>
          <a:off x="526757" y="2417298"/>
          <a:ext cx="5569244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622">
                  <a:extLst>
                    <a:ext uri="{9D8B030D-6E8A-4147-A177-3AD203B41FA5}">
                      <a16:colId xmlns:a16="http://schemas.microsoft.com/office/drawing/2014/main" val="2222249412"/>
                    </a:ext>
                  </a:extLst>
                </a:gridCol>
                <a:gridCol w="2784622">
                  <a:extLst>
                    <a:ext uri="{9D8B030D-6E8A-4147-A177-3AD203B41FA5}">
                      <a16:colId xmlns:a16="http://schemas.microsoft.com/office/drawing/2014/main" val="745343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120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Naïve Bayes (NB)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99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Support Vector Machine (SVM)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75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NB with </a:t>
                      </a:r>
                      <a:r>
                        <a:rPr lang="en-US" dirty="0" err="1"/>
                        <a:t>GridSearch</a:t>
                      </a:r>
                      <a:r>
                        <a:rPr lang="en-US" dirty="0"/>
                        <a:t> + Cross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219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SVM with </a:t>
                      </a:r>
                      <a:r>
                        <a:rPr lang="en-US" dirty="0" err="1"/>
                        <a:t>GridSearch</a:t>
                      </a:r>
                      <a:r>
                        <a:rPr lang="en-US" dirty="0"/>
                        <a:t> + Cross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689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NB with NLTK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398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403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E6FBE-7CF8-40C1-B43A-992DAADA1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7915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Classification using unsupervised learning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37433ED-D4E3-49A6-8A6D-79B4D4C0196C}"/>
              </a:ext>
            </a:extLst>
          </p:cNvPr>
          <p:cNvSpPr txBox="1"/>
          <p:nvPr/>
        </p:nvSpPr>
        <p:spPr>
          <a:xfrm>
            <a:off x="7835704" y="2307102"/>
            <a:ext cx="39335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Some </a:t>
            </a:r>
            <a:r>
              <a:rPr lang="pt-BR" b="1" dirty="0" err="1"/>
              <a:t>useful</a:t>
            </a:r>
            <a:r>
              <a:rPr lang="pt-BR" b="1" dirty="0"/>
              <a:t> </a:t>
            </a:r>
            <a:r>
              <a:rPr lang="pt-BR" b="1" dirty="0" err="1"/>
              <a:t>information</a:t>
            </a:r>
            <a:endParaRPr lang="pt-BR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Imbalanced classification problem due to skewed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Due to high number of categories, classification algorithms didn’t have a good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possible to notice that existing categories and topics inferred by techniques aren’t well aligned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4B30CE7-59D0-49FE-9233-C3A672C51A71}"/>
              </a:ext>
            </a:extLst>
          </p:cNvPr>
          <p:cNvSpPr txBox="1">
            <a:spLocks/>
          </p:cNvSpPr>
          <p:nvPr/>
        </p:nvSpPr>
        <p:spPr>
          <a:xfrm>
            <a:off x="821785" y="1319383"/>
            <a:ext cx="10515600" cy="495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Technique: Non-negative Matrix Factorization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92CE874-C567-45C6-A251-AA1166A51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2" y="2035166"/>
            <a:ext cx="3391373" cy="256258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324B974-BA1D-4DAB-9D25-A2F0B08D7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803" y="4035082"/>
            <a:ext cx="3791479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200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43941"/>
      </a:dk2>
      <a:lt2>
        <a:srgbClr val="E2E8E5"/>
      </a:lt2>
      <a:accent1>
        <a:srgbClr val="C34D80"/>
      </a:accent1>
      <a:accent2>
        <a:srgbClr val="B13BA0"/>
      </a:accent2>
      <a:accent3>
        <a:srgbClr val="A34DC3"/>
      </a:accent3>
      <a:accent4>
        <a:srgbClr val="704FB9"/>
      </a:accent4>
      <a:accent5>
        <a:srgbClr val="4D59C3"/>
      </a:accent5>
      <a:accent6>
        <a:srgbClr val="3B78B1"/>
      </a:accent6>
      <a:hlink>
        <a:srgbClr val="7A75D1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554</Words>
  <Application>Microsoft Office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Elephant</vt:lpstr>
      <vt:lpstr>BrushVTI</vt:lpstr>
      <vt:lpstr>Data Analysis</vt:lpstr>
      <vt:lpstr>Topics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Classification using supervised learning</vt:lpstr>
      <vt:lpstr>Classification using unsupervised learning</vt:lpstr>
      <vt:lpstr>Classification using unsupervised learning</vt:lpstr>
      <vt:lpstr>Suggestions for improvements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office365</dc:creator>
  <cp:lastModifiedBy>office365</cp:lastModifiedBy>
  <cp:revision>25</cp:revision>
  <dcterms:created xsi:type="dcterms:W3CDTF">2020-03-29T14:15:28Z</dcterms:created>
  <dcterms:modified xsi:type="dcterms:W3CDTF">2020-03-30T16:31:57Z</dcterms:modified>
</cp:coreProperties>
</file>