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3" r:id="rId5"/>
    <p:sldId id="314" r:id="rId6"/>
    <p:sldId id="317" r:id="rId7"/>
    <p:sldId id="320" r:id="rId8"/>
    <p:sldId id="316" r:id="rId9"/>
    <p:sldId id="315" r:id="rId10"/>
    <p:sldId id="318" r:id="rId11"/>
    <p:sldId id="319" r:id="rId12"/>
    <p:sldId id="262" r:id="rId13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18" d="100"/>
          <a:sy n="218" d="100"/>
        </p:scale>
        <p:origin x="-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88884" cy="344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436" y="749115"/>
            <a:ext cx="4075226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C4C4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6262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C4C4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C4C4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240" y="38240"/>
            <a:ext cx="4550643" cy="3403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C4C4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387" y="1111020"/>
            <a:ext cx="4205325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6262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1367358" y="794271"/>
            <a:ext cx="6480720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14"/>
              </a:spcBef>
            </a:pPr>
            <a:r>
              <a:rPr lang="pt-BR" sz="1600" dirty="0"/>
              <a:t>Projeto em AADL de Câmera Estabilizada com </a:t>
            </a:r>
            <a:r>
              <a:rPr lang="pt-BR" sz="1600" dirty="0" err="1"/>
              <a:t>Gimbal</a:t>
            </a:r>
            <a:r>
              <a:rPr lang="pt-BR" sz="1600" dirty="0"/>
              <a:t> para Aeronave Remotamente Pilotada</a:t>
            </a:r>
            <a:endParaRPr sz="1600" i="1" dirty="0"/>
          </a:p>
        </p:txBody>
      </p:sp>
      <p:sp>
        <p:nvSpPr>
          <p:cNvPr id="3" name="object 3"/>
          <p:cNvSpPr txBox="1"/>
          <p:nvPr/>
        </p:nvSpPr>
        <p:spPr>
          <a:xfrm>
            <a:off x="2593082" y="1586359"/>
            <a:ext cx="1797685" cy="5206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380"/>
              </a:spcBef>
            </a:pPr>
            <a:r>
              <a:rPr lang="pt-BR" sz="800" b="1" spc="-20" dirty="0" smtClean="0">
                <a:solidFill>
                  <a:schemeClr val="bg1"/>
                </a:solidFill>
                <a:latin typeface="Arial"/>
                <a:cs typeface="Arial"/>
              </a:rPr>
              <a:t>Afonso da Fonseca Braga</a:t>
            </a:r>
          </a:p>
          <a:p>
            <a:pPr marL="534670">
              <a:lnSpc>
                <a:spcPct val="100000"/>
              </a:lnSpc>
              <a:spcBef>
                <a:spcPts val="380"/>
              </a:spcBef>
            </a:pPr>
            <a:r>
              <a:rPr lang="pt-BR" sz="800" b="1" spc="-20" dirty="0" err="1" smtClean="0">
                <a:solidFill>
                  <a:schemeClr val="bg1"/>
                </a:solidFill>
                <a:latin typeface="Arial"/>
                <a:cs typeface="Arial"/>
              </a:rPr>
              <a:t>Angela</a:t>
            </a:r>
            <a:r>
              <a:rPr lang="pt-BR" sz="800" b="1" spc="-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sz="800" b="1" spc="-20" dirty="0" err="1" smtClean="0">
                <a:solidFill>
                  <a:schemeClr val="bg1"/>
                </a:solidFill>
                <a:latin typeface="Arial"/>
                <a:cs typeface="Arial"/>
              </a:rPr>
              <a:t>Crepaldi</a:t>
            </a:r>
            <a:endParaRPr lang="pt-BR" sz="800" b="1" spc="-2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534670">
              <a:lnSpc>
                <a:spcPct val="100000"/>
              </a:lnSpc>
              <a:spcBef>
                <a:spcPts val="380"/>
              </a:spcBef>
            </a:pPr>
            <a:r>
              <a:rPr lang="pt-BR" sz="800" b="1" spc="-20" dirty="0" smtClean="0">
                <a:solidFill>
                  <a:schemeClr val="bg1"/>
                </a:solidFill>
                <a:latin typeface="Arial"/>
                <a:cs typeface="Arial"/>
              </a:rPr>
              <a:t>Rafael Azambuja da Silva</a:t>
            </a:r>
            <a:endParaRPr lang="pt-BR" sz="800" b="1" spc="-2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16818" y="434231"/>
            <a:ext cx="4205325" cy="169277"/>
          </a:xfrm>
        </p:spPr>
        <p:txBody>
          <a:bodyPr/>
          <a:lstStyle/>
          <a:p>
            <a:pPr algn="l"/>
            <a:r>
              <a:rPr lang="pt-BR" dirty="0" smtClean="0"/>
              <a:t>Resultado Final</a:t>
            </a:r>
            <a:endParaRPr lang="pt-BR" dirty="0"/>
          </a:p>
        </p:txBody>
      </p:sp>
      <p:pic>
        <p:nvPicPr>
          <p:cNvPr id="4098" name="Picture 2" descr="C:\Users\rafael_silva13\Desktop\UAVGimbal-master\docs\Cheddar_Time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" y="649171"/>
            <a:ext cx="4436623" cy="24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16818" y="434231"/>
            <a:ext cx="4205325" cy="169277"/>
          </a:xfrm>
        </p:spPr>
        <p:txBody>
          <a:bodyPr/>
          <a:lstStyle/>
          <a:p>
            <a:pPr algn="l"/>
            <a:r>
              <a:rPr lang="pt-BR" dirty="0" smtClean="0"/>
              <a:t>Resultado Final</a:t>
            </a:r>
            <a:endParaRPr lang="pt-BR" dirty="0"/>
          </a:p>
        </p:txBody>
      </p:sp>
      <p:pic>
        <p:nvPicPr>
          <p:cNvPr id="5122" name="Picture 2" descr="C:\Users\rafael_silva13\Desktop\UAVGimbal-master\docs\Cheddar_Theorical_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" y="866279"/>
            <a:ext cx="4465290" cy="9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fael_silva13\Desktop\UAVGimbal-master\docs\Cheddar_Simulation_T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" y="1946400"/>
            <a:ext cx="4465686" cy="5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1650" y="892175"/>
            <a:ext cx="10414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2050" spc="-100" dirty="0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sz="2050" spc="-125" dirty="0">
                <a:solidFill>
                  <a:srgbClr val="595959"/>
                </a:solidFill>
                <a:latin typeface="Trebuchet MS"/>
                <a:cs typeface="Trebuchet MS"/>
              </a:rPr>
              <a:t>rigado!</a:t>
            </a:r>
            <a:endParaRPr sz="20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16818" y="650255"/>
            <a:ext cx="4205325" cy="1862048"/>
          </a:xfrm>
        </p:spPr>
        <p:txBody>
          <a:bodyPr/>
          <a:lstStyle/>
          <a:p>
            <a:pPr algn="l"/>
            <a:r>
              <a:rPr lang="pt-BR" dirty="0" smtClean="0"/>
              <a:t>Requisitos</a:t>
            </a:r>
          </a:p>
          <a:p>
            <a:pPr algn="l"/>
            <a:endParaRPr lang="pt-BR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dirty="0" smtClean="0"/>
              <a:t>O sistema da câmera estabilizada deve se comunicar com o controlador da aeronave remotamente pilotada (ARP);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dirty="0" smtClean="0"/>
              <a:t>A posição da câmera deve ser remotamente controlada;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dirty="0" smtClean="0"/>
              <a:t>Capturas de imagens devem salvar em um cartão SD.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4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4" name="Paralelogramo 3"/>
          <p:cNvSpPr/>
          <p:nvPr/>
        </p:nvSpPr>
        <p:spPr>
          <a:xfrm>
            <a:off x="1973750" y="1418035"/>
            <a:ext cx="1074678" cy="504056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68768" y="1377575"/>
            <a:ext cx="792088" cy="576064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98615" y="1469470"/>
            <a:ext cx="63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UAV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45010" y="794271"/>
            <a:ext cx="44312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727986" y="772081"/>
            <a:ext cx="585176" cy="238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207074" y="2335809"/>
            <a:ext cx="602032" cy="2241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961626" y="772081"/>
            <a:ext cx="443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IMU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06390" y="751059"/>
            <a:ext cx="684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Câmera</a:t>
            </a:r>
            <a:endParaRPr lang="pt-BR" sz="11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183188" y="2317069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SD </a:t>
            </a:r>
            <a:r>
              <a:rPr lang="pt-BR" sz="1100" dirty="0" err="1" smtClean="0"/>
              <a:t>Card</a:t>
            </a:r>
            <a:endParaRPr lang="pt-BR" sz="1100" dirty="0"/>
          </a:p>
        </p:txBody>
      </p:sp>
      <p:sp>
        <p:nvSpPr>
          <p:cNvPr id="15" name="Elipse 14"/>
          <p:cNvSpPr/>
          <p:nvPr/>
        </p:nvSpPr>
        <p:spPr>
          <a:xfrm>
            <a:off x="576858" y="1010295"/>
            <a:ext cx="792088" cy="43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76858" y="1521430"/>
            <a:ext cx="792088" cy="43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76858" y="2023602"/>
            <a:ext cx="792088" cy="4357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76858" y="108336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Servo </a:t>
            </a:r>
            <a:r>
              <a:rPr lang="pt-BR" sz="1100" dirty="0" err="1" smtClean="0"/>
              <a:t>Roll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76858" y="160619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Servo </a:t>
            </a:r>
            <a:r>
              <a:rPr lang="pt-BR" sz="1100" dirty="0" err="1" smtClean="0"/>
              <a:t>Yaw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76858" y="211068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Servo </a:t>
            </a:r>
            <a:r>
              <a:rPr lang="pt-BR" sz="1100" dirty="0" err="1" smtClean="0"/>
              <a:t>Pitch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cxnSp>
        <p:nvCxnSpPr>
          <p:cNvPr id="31" name="Conector angulado 30"/>
          <p:cNvCxnSpPr>
            <a:stCxn id="4" idx="5"/>
          </p:cNvCxnSpPr>
          <p:nvPr/>
        </p:nvCxnSpPr>
        <p:spPr>
          <a:xfrm rot="10800000">
            <a:off x="1368963" y="1218675"/>
            <a:ext cx="667795" cy="4513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angulado 33"/>
          <p:cNvCxnSpPr/>
          <p:nvPr/>
        </p:nvCxnSpPr>
        <p:spPr>
          <a:xfrm rot="10800000" flipV="1">
            <a:off x="1371637" y="1671495"/>
            <a:ext cx="559107" cy="571428"/>
          </a:xfrm>
          <a:prstGeom prst="bentConnector3">
            <a:avLst>
              <a:gd name="adj1" fmla="val 413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1368946" y="1737001"/>
            <a:ext cx="333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4" idx="1"/>
            <a:endCxn id="8" idx="2"/>
          </p:cNvCxnSpPr>
          <p:nvPr/>
        </p:nvCxnSpPr>
        <p:spPr>
          <a:xfrm rot="16200000" flipV="1">
            <a:off x="2166464" y="1010403"/>
            <a:ext cx="407740" cy="4075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4" idx="1"/>
            <a:endCxn id="10" idx="2"/>
          </p:cNvCxnSpPr>
          <p:nvPr/>
        </p:nvCxnSpPr>
        <p:spPr>
          <a:xfrm rot="5400000" flipH="1" flipV="1">
            <a:off x="2593465" y="990926"/>
            <a:ext cx="407740" cy="4464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" idx="2"/>
            <a:endCxn id="6" idx="1"/>
          </p:cNvCxnSpPr>
          <p:nvPr/>
        </p:nvCxnSpPr>
        <p:spPr>
          <a:xfrm flipV="1">
            <a:off x="2985421" y="1665607"/>
            <a:ext cx="483347" cy="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11" idx="0"/>
            <a:endCxn id="4" idx="4"/>
          </p:cNvCxnSpPr>
          <p:nvPr/>
        </p:nvCxnSpPr>
        <p:spPr>
          <a:xfrm flipV="1">
            <a:off x="2508090" y="1922091"/>
            <a:ext cx="2999" cy="413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360834" y="578247"/>
            <a:ext cx="4032448" cy="216024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60834" y="582808"/>
            <a:ext cx="105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UAV </a:t>
            </a:r>
            <a:r>
              <a:rPr lang="pt-BR" sz="1200" b="1" dirty="0" err="1" smtClean="0"/>
              <a:t>Gimbal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987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50" y="74191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Sistema</a:t>
            </a:r>
            <a:endParaRPr lang="pt-BR" dirty="0"/>
          </a:p>
        </p:txBody>
      </p:sp>
      <p:pic>
        <p:nvPicPr>
          <p:cNvPr id="1027" name="Picture 3" descr="C:\Users\rafael_silva13\Desktop\UAVGimbal-master\docs\Sys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9" y="290215"/>
            <a:ext cx="3832196" cy="28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Processador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2386" y="892175"/>
            <a:ext cx="4205325" cy="169277"/>
          </a:xfr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4" name="Paralelogramo 3"/>
          <p:cNvSpPr/>
          <p:nvPr/>
        </p:nvSpPr>
        <p:spPr>
          <a:xfrm>
            <a:off x="504850" y="506239"/>
            <a:ext cx="3528392" cy="237626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aralelogramo 4"/>
          <p:cNvSpPr/>
          <p:nvPr/>
        </p:nvSpPr>
        <p:spPr>
          <a:xfrm>
            <a:off x="1224930" y="866279"/>
            <a:ext cx="1044116" cy="792088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/>
          <p:cNvSpPr/>
          <p:nvPr/>
        </p:nvSpPr>
        <p:spPr>
          <a:xfrm>
            <a:off x="2521074" y="881693"/>
            <a:ext cx="1080120" cy="792088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/>
          <p:cNvSpPr/>
          <p:nvPr/>
        </p:nvSpPr>
        <p:spPr>
          <a:xfrm>
            <a:off x="897606" y="1946399"/>
            <a:ext cx="1047404" cy="792088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/>
          <p:cNvSpPr/>
          <p:nvPr/>
        </p:nvSpPr>
        <p:spPr>
          <a:xfrm>
            <a:off x="2257012" y="1946399"/>
            <a:ext cx="1056149" cy="792088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29654" y="109707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g</a:t>
            </a:r>
            <a:r>
              <a:rPr lang="pt-BR" sz="1000" dirty="0" err="1" smtClean="0"/>
              <a:t>et_attitude</a:t>
            </a:r>
            <a:endParaRPr lang="pt-BR" sz="1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93082" y="109707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c</a:t>
            </a:r>
            <a:r>
              <a:rPr lang="pt-BR" sz="1000" dirty="0" err="1" smtClean="0"/>
              <a:t>ontrol_servos</a:t>
            </a:r>
            <a:endParaRPr lang="pt-BR" sz="1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2049" y="221933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p</a:t>
            </a:r>
            <a:r>
              <a:rPr lang="pt-BR" sz="1000" dirty="0" err="1" smtClean="0"/>
              <a:t>rocess_video</a:t>
            </a:r>
            <a:endParaRPr lang="pt-BR" sz="1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77058" y="221933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h</a:t>
            </a:r>
            <a:r>
              <a:rPr lang="pt-BR" sz="1000" dirty="0" err="1" smtClean="0"/>
              <a:t>ealth_mgr</a:t>
            </a:r>
            <a:endParaRPr lang="pt-BR" sz="1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09523" y="973966"/>
            <a:ext cx="674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thread</a:t>
            </a:r>
            <a:endParaRPr lang="pt-BR" sz="1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723669" y="962122"/>
            <a:ext cx="674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thread</a:t>
            </a:r>
            <a:endParaRPr lang="pt-BR" sz="1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84303" y="2090415"/>
            <a:ext cx="674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thread</a:t>
            </a:r>
            <a:endParaRPr lang="pt-BR" sz="1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447621" y="2087321"/>
            <a:ext cx="674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thread</a:t>
            </a:r>
            <a:endParaRPr lang="pt-BR" sz="1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084303" y="512071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 smtClean="0"/>
              <a:t>Gimbal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Control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3334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Threads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06521"/>
              </p:ext>
            </p:extLst>
          </p:nvPr>
        </p:nvGraphicFramePr>
        <p:xfrm>
          <a:off x="216818" y="650255"/>
          <a:ext cx="4212744" cy="19100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27430"/>
                <a:gridCol w="667068"/>
                <a:gridCol w="969798"/>
                <a:gridCol w="728980"/>
                <a:gridCol w="819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Threads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Período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Tempo de Execução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Deadline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Prioridade</a:t>
                      </a:r>
                      <a:endParaRPr lang="pt-B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get_attitude</a:t>
                      </a:r>
                      <a:endParaRPr lang="pt-BR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2ms - 2ms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contro_servos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4ms - 4ms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process_video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10ms – 20ms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1000ms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/>
                        <a:t>health_mgr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1000ms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2ms – 2ms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1000ms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Processos</a:t>
            </a:r>
            <a:endParaRPr lang="pt-BR" dirty="0"/>
          </a:p>
        </p:txBody>
      </p:sp>
      <p:pic>
        <p:nvPicPr>
          <p:cNvPr id="2051" name="Picture 3" descr="C:\Users\rafael_silva13\Desktop\UAVGimbal-master\docs\Pro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8287"/>
            <a:ext cx="4610100" cy="134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15444"/>
          </a:xfrm>
        </p:spPr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2044" y="434231"/>
            <a:ext cx="4205325" cy="169277"/>
          </a:xfrm>
        </p:spPr>
        <p:txBody>
          <a:bodyPr/>
          <a:lstStyle/>
          <a:p>
            <a:pPr algn="l"/>
            <a:r>
              <a:rPr lang="pt-BR" dirty="0" smtClean="0"/>
              <a:t>Primeiro Resultado com Falha</a:t>
            </a:r>
            <a:endParaRPr lang="pt-BR" dirty="0"/>
          </a:p>
        </p:txBody>
      </p:sp>
      <p:pic>
        <p:nvPicPr>
          <p:cNvPr id="3074" name="Picture 2" descr="C:\Users\rafael_silva13\Downloads\TimeLine_v1_high_freq_at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" y="650255"/>
            <a:ext cx="438484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138</Words>
  <Application>Microsoft Office PowerPoint</Application>
  <PresentationFormat>Personalizar</PresentationFormat>
  <Paragraphs>67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Projeto em AADL de Câmera Estabilizada com Gimbal para Aeronave Remotamente Pilotada</vt:lpstr>
      <vt:lpstr>Projeto</vt:lpstr>
      <vt:lpstr>Projeto</vt:lpstr>
      <vt:lpstr>Sistema</vt:lpstr>
      <vt:lpstr>Processador</vt:lpstr>
      <vt:lpstr>Threads</vt:lpstr>
      <vt:lpstr>Threads</vt:lpstr>
      <vt:lpstr>Processos</vt:lpstr>
      <vt:lpstr>Resultados</vt:lpstr>
      <vt:lpstr>Resultados</vt:lpstr>
      <vt:lpstr>Resultados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em LATEX!</dc:title>
  <dc:creator>Rafael Azambuja</dc:creator>
  <cp:lastModifiedBy>Rafael Azambuja</cp:lastModifiedBy>
  <cp:revision>80</cp:revision>
  <dcterms:created xsi:type="dcterms:W3CDTF">2019-09-11T14:00:17Z</dcterms:created>
  <dcterms:modified xsi:type="dcterms:W3CDTF">2019-10-04T00:12:25Z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2017-05-15T00:00:00Z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2019-09-11T00:00:00Z</vt:filetime>
  </property>
</Properties>
</file>