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0" r:id="rId3"/>
    <p:sldId id="302" r:id="rId4"/>
    <p:sldId id="304" r:id="rId5"/>
    <p:sldId id="303" r:id="rId6"/>
    <p:sldId id="305" r:id="rId7"/>
    <p:sldId id="306" r:id="rId8"/>
    <p:sldId id="307" r:id="rId9"/>
    <p:sldId id="284" r:id="rId10"/>
    <p:sldId id="287" r:id="rId11"/>
    <p:sldId id="288" r:id="rId12"/>
    <p:sldId id="289" r:id="rId13"/>
    <p:sldId id="285" r:id="rId14"/>
    <p:sldId id="290" r:id="rId15"/>
    <p:sldId id="291" r:id="rId16"/>
    <p:sldId id="292" r:id="rId17"/>
    <p:sldId id="286" r:id="rId18"/>
    <p:sldId id="293" r:id="rId19"/>
    <p:sldId id="294" r:id="rId20"/>
    <p:sldId id="295" r:id="rId21"/>
    <p:sldId id="260" r:id="rId22"/>
    <p:sldId id="296" r:id="rId23"/>
    <p:sldId id="308" r:id="rId24"/>
    <p:sldId id="262" r:id="rId25"/>
    <p:sldId id="281" r:id="rId26"/>
    <p:sldId id="280" r:id="rId27"/>
    <p:sldId id="271" r:id="rId28"/>
    <p:sldId id="272" r:id="rId29"/>
    <p:sldId id="282" r:id="rId30"/>
    <p:sldId id="273" r:id="rId31"/>
    <p:sldId id="274" r:id="rId32"/>
    <p:sldId id="275" r:id="rId33"/>
    <p:sldId id="276" r:id="rId34"/>
    <p:sldId id="283" r:id="rId35"/>
    <p:sldId id="264" r:id="rId36"/>
    <p:sldId id="297" r:id="rId37"/>
    <p:sldId id="298" r:id="rId38"/>
    <p:sldId id="309" r:id="rId3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>
        <p:scale>
          <a:sx n="60" d="100"/>
          <a:sy n="60" d="100"/>
        </p:scale>
        <p:origin x="978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0E57214-AB37-4565-9A86-60DD630EF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2CBF3A65-3865-4129-8468-B09FB0ECDF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B0A816DA-8B7A-45A5-B2C1-1B1F6D949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C7FCF-9F18-44C6-A3EE-9FD7737BD35E}" type="datetimeFigureOut">
              <a:rPr lang="pt-BR" smtClean="0"/>
              <a:t>16/03/2021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5E3838E7-E9F0-46EB-AE97-6128F2858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C6EDE6CA-F650-422F-8571-09AE7A384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96FA5-58FE-497A-A700-4E5EE892EB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5938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B92AEB4-5A52-49D4-A15F-5FCB4D756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0E20A399-2124-47E1-BB2F-03AF9E5A8D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67C7EEE2-8FE1-4977-BA78-F8F9FF5DF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C7FCF-9F18-44C6-A3EE-9FD7737BD35E}" type="datetimeFigureOut">
              <a:rPr lang="pt-BR" smtClean="0"/>
              <a:t>16/03/2021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C9700A23-0E36-4E1A-A5DB-D0B85CB05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2F8012B4-BA87-41A8-B819-459D6B1F6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96FA5-58FE-497A-A700-4E5EE892EB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4275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B7C4D95B-2BE3-464A-A655-A03B60C21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DE427C8F-3F23-4F47-9725-5A68049E3F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CC421832-C042-44E1-8B30-EFE266FA9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C7FCF-9F18-44C6-A3EE-9FD7737BD35E}" type="datetimeFigureOut">
              <a:rPr lang="pt-BR" smtClean="0"/>
              <a:t>16/03/2021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68D0B53E-F5A8-4A3E-A404-49F81BD4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2DD2CCC9-27A0-4077-84B5-CDF9B158A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96FA5-58FE-497A-A700-4E5EE892EB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6081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1DF4366-6E5D-4EE0-9223-CFA7D3CEF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4AAFF858-8DCD-4304-AAE1-D92394337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025D0059-4A74-49AE-8B37-EB25B916F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C7FCF-9F18-44C6-A3EE-9FD7737BD35E}" type="datetimeFigureOut">
              <a:rPr lang="pt-BR" smtClean="0"/>
              <a:t>16/03/2021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6F4DCA2D-7833-4A1E-97B1-E25E95F0D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FC769DAB-FD17-450B-9698-66F7DB0E4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96FA5-58FE-497A-A700-4E5EE892EB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5702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01A54C9-4922-407E-8B20-0BC5EC335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AA19C91E-0A1D-41B7-B5C6-C8B3D55CB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7A0D9D67-D665-403D-9A9D-D8C239981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C7FCF-9F18-44C6-A3EE-9FD7737BD35E}" type="datetimeFigureOut">
              <a:rPr lang="pt-BR" smtClean="0"/>
              <a:t>16/03/2021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CAF592B7-A2BF-43FC-B760-3FBDAD4E2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C84831A1-F028-4C1B-A386-AE5A183CE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96FA5-58FE-497A-A700-4E5EE892EB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2101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27F5222-4DAB-4241-8D3E-4BD4DF3D8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51ED3274-4133-4A5E-A566-32D98F1526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9E9DCDC3-7725-4B98-8684-34EA9B16E6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E6F6AF1F-1397-4B4C-9D2C-430C42BC2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C7FCF-9F18-44C6-A3EE-9FD7737BD35E}" type="datetimeFigureOut">
              <a:rPr lang="pt-BR" smtClean="0"/>
              <a:t>16/03/2021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B87F4961-D707-410F-A584-89D0ED1F2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7FFAE349-FADC-47E4-B943-CEFD9AEA2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96FA5-58FE-497A-A700-4E5EE892EB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9723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746D465-8E4D-4190-AA17-EBBB77CAD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8B4C1D18-2F54-4A49-ABBE-E53258F13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090D678A-E52C-433C-9486-4FCED8CF78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xmlns="" id="{F0AB1021-5F3A-42DE-80E8-96EB4B5F92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xmlns="" id="{FA730C84-77B4-4B5E-8163-C22A3824A0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xmlns="" id="{8BF1C6BF-2B56-47CC-A149-DFD6BBF54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C7FCF-9F18-44C6-A3EE-9FD7737BD35E}" type="datetimeFigureOut">
              <a:rPr lang="pt-BR" smtClean="0"/>
              <a:t>16/03/2021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xmlns="" id="{A41A233A-5A2F-4EE0-B827-5880A22E9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xmlns="" id="{4C154CA3-2D36-4C49-B089-4BA180AF8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96FA5-58FE-497A-A700-4E5EE892EB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2440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8373BAE-4CFC-4E54-BA85-FA366F199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xmlns="" id="{1B2B299F-0009-4B10-BE96-E47583B1D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C7FCF-9F18-44C6-A3EE-9FD7737BD35E}" type="datetimeFigureOut">
              <a:rPr lang="pt-BR" smtClean="0"/>
              <a:t>16/03/2021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xmlns="" id="{BC6449EF-0595-43FE-9B90-F8584D4C2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8CCFD4B7-629D-4F8D-AAD2-C6D88C1A5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96FA5-58FE-497A-A700-4E5EE892EB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8716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xmlns="" id="{C3BAA24D-4F49-4E99-B708-28F5D24A2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C7FCF-9F18-44C6-A3EE-9FD7737BD35E}" type="datetimeFigureOut">
              <a:rPr lang="pt-BR" smtClean="0"/>
              <a:t>16/03/2021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xmlns="" id="{F964DE5A-9BED-4E5A-862E-2F38AF104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52AB43D1-D7F1-4444-AFC4-DDC26330F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96FA5-58FE-497A-A700-4E5EE892EB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0595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F1C5C41-C8F9-48FF-82E8-50E40CCCF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08C4F436-7AE1-44BE-A9DB-B829DF4E5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556AB17D-02E9-4DC9-A417-C971E8E2D7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946C4C2A-5515-4B75-B62C-EECA687CE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C7FCF-9F18-44C6-A3EE-9FD7737BD35E}" type="datetimeFigureOut">
              <a:rPr lang="pt-BR" smtClean="0"/>
              <a:t>16/03/2021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0C904D92-6A14-446E-9AC1-5C0FD9CCB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B1E4E3B5-B513-4C2B-A1E3-608C11720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96FA5-58FE-497A-A700-4E5EE892EB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773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FE4F210-FCF9-4C01-B268-D8D94D318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xmlns="" id="{8B7F15D3-22B7-4098-8D7E-8996627294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048EA2BE-C933-4049-8F74-3AAD70AC97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F1AB4C4F-FBDB-4061-B465-CD0E8091D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C7FCF-9F18-44C6-A3EE-9FD7737BD35E}" type="datetimeFigureOut">
              <a:rPr lang="pt-BR" smtClean="0"/>
              <a:t>16/03/2021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7042BCCD-13D3-44BA-BB18-E270A1985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AB35C701-FE23-43A5-A4FB-E3CDE98A2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96FA5-58FE-497A-A700-4E5EE892EB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1170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xmlns="" id="{E6BC717A-0F8D-493A-8E94-9865BDFEC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398F10AF-F2CD-4C22-A261-AF181BC5D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C2F6FC13-5565-4B25-BDF4-C761B52982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9C7FCF-9F18-44C6-A3EE-9FD7737BD35E}" type="datetimeFigureOut">
              <a:rPr lang="pt-BR" smtClean="0"/>
              <a:t>16/03/2021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EBA765E4-9D90-468A-B29E-812185CDC2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3634E88A-2B3B-45D5-9DC5-7547CFE176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96FA5-58FE-497A-A700-4E5EE892EB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8915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A-sENmhDXhA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youtube.com/watch?v=YOgElxAjxN0" TargetMode="External"/><Relationship Id="rId4" Type="http://schemas.openxmlformats.org/officeDocument/2006/relationships/hyperlink" Target="https://www.youtube.com/watch?v=-tdj_vMekdg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xmlns="" id="{465C43D7-15EE-43B2-AF2B-09269969A4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70" b="7878"/>
          <a:stretch/>
        </p:blipFill>
        <p:spPr>
          <a:xfrm>
            <a:off x="10139" y="166255"/>
            <a:ext cx="12171722" cy="6470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439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xmlns="" id="{6FF34986-19DA-4F19-B7F4-77860A4DBD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474" r="71970" b="64608"/>
          <a:stretch/>
        </p:blipFill>
        <p:spPr>
          <a:xfrm>
            <a:off x="0" y="-1"/>
            <a:ext cx="5583380" cy="342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91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xmlns="" id="{6FF34986-19DA-4F19-B7F4-77860A4DBD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474" r="71970" b="36690"/>
          <a:stretch/>
        </p:blipFill>
        <p:spPr>
          <a:xfrm>
            <a:off x="0" y="-1"/>
            <a:ext cx="558338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710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xmlns="" id="{6FF34986-19DA-4F19-B7F4-77860A4DBD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474" r="71970" b="36690"/>
          <a:stretch/>
        </p:blipFill>
        <p:spPr>
          <a:xfrm>
            <a:off x="0" y="-1"/>
            <a:ext cx="5583380" cy="6858001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xmlns="" id="{A32C16FA-D2EF-40DB-B375-69704B1773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888" r="71970" b="13939"/>
          <a:stretch/>
        </p:blipFill>
        <p:spPr>
          <a:xfrm>
            <a:off x="6096000" y="1986566"/>
            <a:ext cx="5583380" cy="2884867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xmlns="" id="{4A0CABE4-D0E7-4BB7-8472-F45A901458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888" r="71970" b="13939"/>
          <a:stretch/>
        </p:blipFill>
        <p:spPr>
          <a:xfrm>
            <a:off x="6248400" y="2138966"/>
            <a:ext cx="5583380" cy="2884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557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xmlns="" id="{904C6C3E-13FC-46C2-A9BB-0570CCA44E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672" t="7879" r="32828" b="79834"/>
          <a:stretch/>
        </p:blipFill>
        <p:spPr>
          <a:xfrm>
            <a:off x="-1" y="0"/>
            <a:ext cx="6630029" cy="1357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453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xmlns="" id="{904C6C3E-13FC-46C2-A9BB-0570CCA44E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672" t="7879" r="32828" b="62532"/>
          <a:stretch/>
        </p:blipFill>
        <p:spPr>
          <a:xfrm>
            <a:off x="-1" y="0"/>
            <a:ext cx="6630029" cy="3269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4046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xmlns="" id="{904C6C3E-13FC-46C2-A9BB-0570CCA44E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672" t="7879" r="32828" b="30059"/>
          <a:stretch/>
        </p:blipFill>
        <p:spPr>
          <a:xfrm>
            <a:off x="-1" y="-1"/>
            <a:ext cx="663002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6567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xmlns="" id="{904C6C3E-13FC-46C2-A9BB-0570CCA44E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672" t="7879" r="32828" b="30059"/>
          <a:stretch/>
        </p:blipFill>
        <p:spPr>
          <a:xfrm>
            <a:off x="-1" y="-1"/>
            <a:ext cx="6630029" cy="6857999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xmlns="" id="{96510A2F-F1B9-45D2-B49F-6AB674EBDE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672" t="68432" r="32828" b="9091"/>
          <a:stretch/>
        </p:blipFill>
        <p:spPr>
          <a:xfrm>
            <a:off x="6089731" y="2285997"/>
            <a:ext cx="6102269" cy="2286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1384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xmlns="" id="{3D1EC6E1-F0EB-4D12-AA37-B2E20B42BD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116" t="7879" b="79589"/>
          <a:stretch/>
        </p:blipFill>
        <p:spPr>
          <a:xfrm>
            <a:off x="-1" y="0"/>
            <a:ext cx="5448346" cy="1648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693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xmlns="" id="{3D1EC6E1-F0EB-4D12-AA37-B2E20B42BD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116" t="7880" b="66056"/>
          <a:stretch/>
        </p:blipFill>
        <p:spPr>
          <a:xfrm>
            <a:off x="-1" y="1"/>
            <a:ext cx="5448346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9338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xmlns="" id="{3D1EC6E1-F0EB-4D12-AA37-B2E20B42BD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116" t="7879" b="41256"/>
          <a:stretch/>
        </p:blipFill>
        <p:spPr>
          <a:xfrm>
            <a:off x="-1" y="0"/>
            <a:ext cx="5448346" cy="6691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874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xmlns="" id="{4D1E21CD-F36E-43A3-91FD-0747B2103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89648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9293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xmlns="" id="{3D1EC6E1-F0EB-4D12-AA37-B2E20B42BD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116" t="7879" b="41256"/>
          <a:stretch/>
        </p:blipFill>
        <p:spPr>
          <a:xfrm>
            <a:off x="-1" y="0"/>
            <a:ext cx="5448346" cy="669174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xmlns="" id="{3BEB38FD-2BA7-4AA9-9CF1-6C237F17B7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116" t="58572" b="6465"/>
          <a:stretch/>
        </p:blipFill>
        <p:spPr>
          <a:xfrm>
            <a:off x="6096000" y="1469155"/>
            <a:ext cx="5447750" cy="459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719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xmlns="" id="{908EEA70-8212-4565-A1E0-573C83609748}"/>
              </a:ext>
            </a:extLst>
          </p:cNvPr>
          <p:cNvSpPr txBox="1"/>
          <p:nvPr/>
        </p:nvSpPr>
        <p:spPr>
          <a:xfrm>
            <a:off x="140465" y="239484"/>
            <a:ext cx="27569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b="1" i="0" dirty="0">
                <a:solidFill>
                  <a:srgbClr val="000000"/>
                </a:solidFill>
                <a:effectLst/>
                <a:latin typeface="inherit"/>
              </a:rPr>
              <a:t>Método da substituição</a:t>
            </a:r>
            <a:endParaRPr lang="pt-BR" b="0" i="0" dirty="0">
              <a:solidFill>
                <a:srgbClr val="000000"/>
              </a:solidFill>
              <a:effectLst/>
              <a:latin typeface="Raleway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C1836622-969A-458B-9FB1-0798BC6716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775" y="773707"/>
            <a:ext cx="1019175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xmlns="" id="{23FDB2A5-CFC3-435D-A6C6-BF170B92ECAD}"/>
              </a:ext>
            </a:extLst>
          </p:cNvPr>
          <p:cNvSpPr txBox="1"/>
          <p:nvPr/>
        </p:nvSpPr>
        <p:spPr>
          <a:xfrm>
            <a:off x="140465" y="1440324"/>
            <a:ext cx="26137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1º passo: </a:t>
            </a:r>
            <a:r>
              <a:rPr lang="pt-BR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isolar uma das incógnitas.</a:t>
            </a:r>
            <a:endParaRPr lang="pt-B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xmlns="" id="{BD78552E-FCA7-4CB5-BE10-ACB63C87045F}"/>
              </a:ext>
            </a:extLst>
          </p:cNvPr>
          <p:cNvSpPr txBox="1"/>
          <p:nvPr/>
        </p:nvSpPr>
        <p:spPr>
          <a:xfrm>
            <a:off x="105290" y="1732711"/>
            <a:ext cx="23955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Equação (I):      x + 2y = 5</a:t>
            </a:r>
          </a:p>
          <a:p>
            <a:pPr algn="ctr"/>
            <a:r>
              <a:rPr lang="es-E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     x = 5 – 2y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xmlns="" id="{12BDD7AC-3E2B-4737-8C58-4F170DC4E6C7}"/>
              </a:ext>
            </a:extLst>
          </p:cNvPr>
          <p:cNvSpPr txBox="1"/>
          <p:nvPr/>
        </p:nvSpPr>
        <p:spPr>
          <a:xfrm>
            <a:off x="175637" y="2287182"/>
            <a:ext cx="196375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2º passo:</a:t>
            </a:r>
            <a:r>
              <a:rPr lang="pt-BR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substituir I em II</a:t>
            </a:r>
            <a:endParaRPr lang="pt-B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xmlns="" id="{08398DF2-4E48-4DE3-AF18-A978ED113077}"/>
              </a:ext>
            </a:extLst>
          </p:cNvPr>
          <p:cNvSpPr txBox="1"/>
          <p:nvPr/>
        </p:nvSpPr>
        <p:spPr>
          <a:xfrm>
            <a:off x="279436" y="2601754"/>
            <a:ext cx="297054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Equação (II): 3x – 5y = 4</a:t>
            </a:r>
          </a:p>
          <a:p>
            <a:endParaRPr lang="es-ES" sz="1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3 (5 – 2y) – 5y = 4</a:t>
            </a:r>
            <a:endParaRPr lang="pt-B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xmlns="" id="{C09C4330-884C-453B-ACBD-EDB9763B41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7171" y="3318271"/>
            <a:ext cx="1163657" cy="1011876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xmlns="" id="{8F9B6984-0807-418E-8700-3F8ACFD7F566}"/>
              </a:ext>
            </a:extLst>
          </p:cNvPr>
          <p:cNvSpPr txBox="1"/>
          <p:nvPr/>
        </p:nvSpPr>
        <p:spPr>
          <a:xfrm>
            <a:off x="19278" y="4504443"/>
            <a:ext cx="39688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3º Passo:</a:t>
            </a:r>
            <a:r>
              <a:rPr lang="pt-BR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pt-BR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ubstituição do valor de y na equação I.</a:t>
            </a:r>
            <a:endParaRPr lang="pt-B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xmlns="" id="{31008B2B-B0B2-43F9-8801-58B3F67030CD}"/>
              </a:ext>
            </a:extLst>
          </p:cNvPr>
          <p:cNvSpPr txBox="1"/>
          <p:nvPr/>
        </p:nvSpPr>
        <p:spPr>
          <a:xfrm>
            <a:off x="537072" y="4720833"/>
            <a:ext cx="196375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 = 5 – 2y</a:t>
            </a:r>
          </a:p>
          <a:p>
            <a:pPr algn="ctr"/>
            <a:r>
              <a:rPr lang="es-E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 = 5 – 2 · 1</a:t>
            </a:r>
          </a:p>
          <a:p>
            <a:pPr algn="ctr"/>
            <a:r>
              <a:rPr lang="es-E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 = 5 – 2</a:t>
            </a:r>
          </a:p>
          <a:p>
            <a:pPr algn="ctr"/>
            <a:r>
              <a:rPr lang="es-E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 = 3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xmlns="" id="{E1812BF2-E680-4319-9BB8-06A073A7497F}"/>
              </a:ext>
            </a:extLst>
          </p:cNvPr>
          <p:cNvSpPr txBox="1"/>
          <p:nvPr/>
        </p:nvSpPr>
        <p:spPr>
          <a:xfrm>
            <a:off x="212074" y="5798051"/>
            <a:ext cx="30379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</a:t>
            </a:r>
            <a:r>
              <a:rPr lang="pt-BR" sz="1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olução do sistema é S = {3,1}.</a:t>
            </a:r>
            <a:endParaRPr lang="pt-BR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xmlns="" id="{9553C785-C870-4F4E-B89C-7509705FCB34}"/>
              </a:ext>
            </a:extLst>
          </p:cNvPr>
          <p:cNvSpPr txBox="1"/>
          <p:nvPr/>
        </p:nvSpPr>
        <p:spPr>
          <a:xfrm>
            <a:off x="4478700" y="239484"/>
            <a:ext cx="2514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b="1" i="0" dirty="0">
                <a:solidFill>
                  <a:srgbClr val="000000"/>
                </a:solidFill>
                <a:effectLst/>
                <a:latin typeface="inherit"/>
              </a:rPr>
              <a:t>Método da comparação</a:t>
            </a:r>
            <a:endParaRPr lang="pt-BR" b="0" i="0" dirty="0">
              <a:solidFill>
                <a:srgbClr val="000000"/>
              </a:solidFill>
              <a:effectLst/>
              <a:latin typeface="Raleway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xmlns="" id="{E1D6EC49-70FC-44FB-ABE6-381E203DAA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2007" y="685571"/>
            <a:ext cx="1019175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CaixaDeTexto 25">
            <a:extLst>
              <a:ext uri="{FF2B5EF4-FFF2-40B4-BE49-F238E27FC236}">
                <a16:creationId xmlns:a16="http://schemas.microsoft.com/office/drawing/2014/main" xmlns="" id="{EC2AF423-30F1-4034-9716-00E02CDEE3DB}"/>
              </a:ext>
            </a:extLst>
          </p:cNvPr>
          <p:cNvSpPr txBox="1"/>
          <p:nvPr/>
        </p:nvSpPr>
        <p:spPr>
          <a:xfrm>
            <a:off x="3946332" y="1131849"/>
            <a:ext cx="37705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1º passo: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seja I a primeira equação e II a segunda, vamos isolar uma das incógnitas em I e II.</a:t>
            </a:r>
            <a:endParaRPr lang="pt-B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xmlns="" id="{B548F15C-E7D6-4A32-B714-59B7B56CCB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251" y="1685846"/>
            <a:ext cx="1333500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CaixaDeTexto 28">
            <a:extLst>
              <a:ext uri="{FF2B5EF4-FFF2-40B4-BE49-F238E27FC236}">
                <a16:creationId xmlns:a16="http://schemas.microsoft.com/office/drawing/2014/main" xmlns="" id="{87E0ED85-2D1B-4DD5-8484-BAE38F3D5096}"/>
              </a:ext>
            </a:extLst>
          </p:cNvPr>
          <p:cNvSpPr txBox="1"/>
          <p:nvPr/>
        </p:nvSpPr>
        <p:spPr>
          <a:xfrm>
            <a:off x="3781078" y="2393196"/>
            <a:ext cx="41010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2º passo: 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igualar as duas novas equações, já que x = x</a:t>
            </a:r>
            <a:endParaRPr lang="pt-B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xmlns="" id="{702F300A-FD8C-4AF9-9987-82B01FEE23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8167" y="2769754"/>
            <a:ext cx="146685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CaixaDeTexto 31">
            <a:extLst>
              <a:ext uri="{FF2B5EF4-FFF2-40B4-BE49-F238E27FC236}">
                <a16:creationId xmlns:a16="http://schemas.microsoft.com/office/drawing/2014/main" xmlns="" id="{8AECD041-0079-424D-83E9-DEE4738483CB}"/>
              </a:ext>
            </a:extLst>
          </p:cNvPr>
          <p:cNvSpPr txBox="1"/>
          <p:nvPr/>
        </p:nvSpPr>
        <p:spPr>
          <a:xfrm>
            <a:off x="3657600" y="4872976"/>
            <a:ext cx="45719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3º passo: 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substituir o valor de y por -2 em uma das equações.</a:t>
            </a:r>
            <a:endParaRPr lang="pt-B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xmlns="" id="{55E7C5FC-0BB1-4A1D-9962-5CDB3B7EAB0E}"/>
              </a:ext>
            </a:extLst>
          </p:cNvPr>
          <p:cNvSpPr txBox="1"/>
          <p:nvPr/>
        </p:nvSpPr>
        <p:spPr>
          <a:xfrm>
            <a:off x="4334563" y="5279027"/>
            <a:ext cx="2802875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 = -4 – 3y</a:t>
            </a:r>
          </a:p>
          <a:p>
            <a:pPr algn="ctr"/>
            <a:r>
              <a:rPr lang="pt-BR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 = -4 – 3 (-2)</a:t>
            </a:r>
          </a:p>
          <a:p>
            <a:pPr algn="ctr"/>
            <a:r>
              <a:rPr lang="pt-BR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 = -4 + 6</a:t>
            </a:r>
          </a:p>
          <a:p>
            <a:pPr algn="ctr"/>
            <a:r>
              <a:rPr lang="pt-BR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 = 2</a:t>
            </a:r>
          </a:p>
          <a:p>
            <a:pPr algn="just"/>
            <a:r>
              <a:rPr lang="pt-BR" sz="1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solução do sistema é S = {2,-2}.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xmlns="" id="{7B1ED8CA-5E1F-4082-9DBF-14CFFB27D3B6}"/>
              </a:ext>
            </a:extLst>
          </p:cNvPr>
          <p:cNvSpPr txBox="1"/>
          <p:nvPr/>
        </p:nvSpPr>
        <p:spPr>
          <a:xfrm>
            <a:off x="9445589" y="185927"/>
            <a:ext cx="19307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b="1" i="0" dirty="0">
                <a:solidFill>
                  <a:srgbClr val="000000"/>
                </a:solidFill>
                <a:effectLst/>
                <a:latin typeface="inherit"/>
              </a:rPr>
              <a:t>Método da adição</a:t>
            </a:r>
            <a:endParaRPr lang="pt-BR" b="0" i="0" dirty="0">
              <a:solidFill>
                <a:srgbClr val="000000"/>
              </a:solidFill>
              <a:effectLst/>
              <a:latin typeface="Raleway"/>
            </a:endParaRP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xmlns="" id="{6E358455-6A5E-4D6B-8AC7-9ADB3660AC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9835" y="685571"/>
            <a:ext cx="1152525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CaixaDeTexto 38">
            <a:extLst>
              <a:ext uri="{FF2B5EF4-FFF2-40B4-BE49-F238E27FC236}">
                <a16:creationId xmlns:a16="http://schemas.microsoft.com/office/drawing/2014/main" xmlns="" id="{10A3F0A9-DBC6-4D42-BF03-3FB6FC17E192}"/>
              </a:ext>
            </a:extLst>
          </p:cNvPr>
          <p:cNvSpPr txBox="1"/>
          <p:nvPr/>
        </p:nvSpPr>
        <p:spPr>
          <a:xfrm>
            <a:off x="9016388" y="1131849"/>
            <a:ext cx="31756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1º passo: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multiplicar uma das equações para que os coeficientes fiquem opostos.</a:t>
            </a:r>
            <a:endParaRPr lang="pt-B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2" name="Picture 10">
            <a:extLst>
              <a:ext uri="{FF2B5EF4-FFF2-40B4-BE49-F238E27FC236}">
                <a16:creationId xmlns:a16="http://schemas.microsoft.com/office/drawing/2014/main" xmlns="" id="{2760CE43-97C9-49D0-A021-1609F07775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9835" y="1697153"/>
            <a:ext cx="1152525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CaixaDeTexto 32">
            <a:extLst>
              <a:ext uri="{FF2B5EF4-FFF2-40B4-BE49-F238E27FC236}">
                <a16:creationId xmlns:a16="http://schemas.microsoft.com/office/drawing/2014/main" xmlns="" id="{A3EE089E-F04E-431C-B91F-CC2663E15E60}"/>
              </a:ext>
            </a:extLst>
          </p:cNvPr>
          <p:cNvSpPr txBox="1"/>
          <p:nvPr/>
        </p:nvSpPr>
        <p:spPr>
          <a:xfrm>
            <a:off x="10961782" y="1840601"/>
            <a:ext cx="7821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(x2)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xmlns="" id="{1447C40A-4CCC-4835-AD34-8AF7D17E7EB1}"/>
              </a:ext>
            </a:extLst>
          </p:cNvPr>
          <p:cNvSpPr txBox="1"/>
          <p:nvPr/>
        </p:nvSpPr>
        <p:spPr>
          <a:xfrm>
            <a:off x="9015249" y="2177753"/>
            <a:ext cx="31756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sz="1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º passo: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Realizar a soma das duas equações.</a:t>
            </a:r>
            <a:endParaRPr lang="pt-B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xmlns="" id="{1D68FCED-0C76-49C7-86CA-859025C11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1481" y="2604719"/>
            <a:ext cx="994864" cy="1430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xmlns="" id="{71CD936A-BF91-4D80-8AA8-4D2AC0270DD9}"/>
              </a:ext>
            </a:extLst>
          </p:cNvPr>
          <p:cNvCxnSpPr/>
          <p:nvPr/>
        </p:nvCxnSpPr>
        <p:spPr>
          <a:xfrm>
            <a:off x="9518573" y="2943693"/>
            <a:ext cx="20050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aixaDeTexto 51">
            <a:extLst>
              <a:ext uri="{FF2B5EF4-FFF2-40B4-BE49-F238E27FC236}">
                <a16:creationId xmlns:a16="http://schemas.microsoft.com/office/drawing/2014/main" xmlns="" id="{27C2F9D8-D2AC-497A-ADE7-3C3B66EC9B5F}"/>
              </a:ext>
            </a:extLst>
          </p:cNvPr>
          <p:cNvSpPr txBox="1"/>
          <p:nvPr/>
        </p:nvSpPr>
        <p:spPr>
          <a:xfrm>
            <a:off x="11114182" y="2609940"/>
            <a:ext cx="4094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xmlns="" id="{BD802AA8-AB53-45E0-8DBA-69D5C2AC3F04}"/>
              </a:ext>
            </a:extLst>
          </p:cNvPr>
          <p:cNvCxnSpPr>
            <a:cxnSpLocks/>
          </p:cNvCxnSpPr>
          <p:nvPr/>
        </p:nvCxnSpPr>
        <p:spPr>
          <a:xfrm flipH="1">
            <a:off x="10410942" y="2527600"/>
            <a:ext cx="341522" cy="193562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to 55">
            <a:extLst>
              <a:ext uri="{FF2B5EF4-FFF2-40B4-BE49-F238E27FC236}">
                <a16:creationId xmlns:a16="http://schemas.microsoft.com/office/drawing/2014/main" xmlns="" id="{7A3F5928-2CC6-44CE-AF49-25EE8742BAC0}"/>
              </a:ext>
            </a:extLst>
          </p:cNvPr>
          <p:cNvCxnSpPr>
            <a:cxnSpLocks/>
          </p:cNvCxnSpPr>
          <p:nvPr/>
        </p:nvCxnSpPr>
        <p:spPr>
          <a:xfrm flipH="1">
            <a:off x="10443993" y="2758957"/>
            <a:ext cx="341522" cy="193562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aixaDeTexto 57">
            <a:extLst>
              <a:ext uri="{FF2B5EF4-FFF2-40B4-BE49-F238E27FC236}">
                <a16:creationId xmlns:a16="http://schemas.microsoft.com/office/drawing/2014/main" xmlns="" id="{FB18E4F3-96DF-4FF7-8FE0-CA42286758F8}"/>
              </a:ext>
            </a:extLst>
          </p:cNvPr>
          <p:cNvSpPr txBox="1"/>
          <p:nvPr/>
        </p:nvSpPr>
        <p:spPr>
          <a:xfrm>
            <a:off x="9173280" y="4108266"/>
            <a:ext cx="282375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3º passo: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substituir o valor de x = 3 em uma das equações.</a:t>
            </a:r>
            <a:endParaRPr lang="pt-B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8" name="Picture 14">
            <a:extLst>
              <a:ext uri="{FF2B5EF4-FFF2-40B4-BE49-F238E27FC236}">
                <a16:creationId xmlns:a16="http://schemas.microsoft.com/office/drawing/2014/main" xmlns="" id="{F70E461C-7713-473A-884E-18368DE9F6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6540" y="4704402"/>
            <a:ext cx="1217090" cy="174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CaixaDeTexto 60">
            <a:extLst>
              <a:ext uri="{FF2B5EF4-FFF2-40B4-BE49-F238E27FC236}">
                <a16:creationId xmlns:a16="http://schemas.microsoft.com/office/drawing/2014/main" xmlns="" id="{F00C3081-D652-49F8-A289-DEE3005190E2}"/>
              </a:ext>
            </a:extLst>
          </p:cNvPr>
          <p:cNvSpPr txBox="1"/>
          <p:nvPr/>
        </p:nvSpPr>
        <p:spPr>
          <a:xfrm>
            <a:off x="9273918" y="6464627"/>
            <a:ext cx="279839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solução do sistema é S = {3,5}.</a:t>
            </a:r>
          </a:p>
        </p:txBody>
      </p:sp>
    </p:spTree>
    <p:extLst>
      <p:ext uri="{BB962C8B-B14F-4D97-AF65-F5344CB8AC3E}">
        <p14:creationId xmlns:p14="http://schemas.microsoft.com/office/powerpoint/2010/main" val="4718686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xmlns="" id="{3DF11C57-C65A-4D19-B006-BD2E0EA36041}"/>
              </a:ext>
            </a:extLst>
          </p:cNvPr>
          <p:cNvSpPr txBox="1"/>
          <p:nvPr/>
        </p:nvSpPr>
        <p:spPr>
          <a:xfrm>
            <a:off x="6095999" y="695236"/>
            <a:ext cx="5985165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Uma garrafa PET com sua tampa custa sessenta centavos. Sabendo que a garrafa custa cinquenta centavos a mais que a tampa, quanto custa só a tampa?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xmlns="" id="{D82C840D-5E45-48EB-BD00-57F1A38E2C48}"/>
              </a:ext>
            </a:extLst>
          </p:cNvPr>
          <p:cNvSpPr txBox="1"/>
          <p:nvPr/>
        </p:nvSpPr>
        <p:spPr>
          <a:xfrm>
            <a:off x="6095999" y="4147142"/>
            <a:ext cx="5985165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 uma sala de aula com 40 alunos, o dobro do número de meninas excede o triplo do número de meninos em 5 unidades. Qual o número de meninas na sala de aula?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xmlns="" id="{552E7E44-8B0E-47D3-BF4E-606687CFE986}"/>
                  </a:ext>
                </a:extLst>
              </p:cNvPr>
              <p:cNvSpPr txBox="1"/>
              <p:nvPr/>
            </p:nvSpPr>
            <p:spPr>
              <a:xfrm>
                <a:off x="802689" y="695236"/>
                <a:ext cx="1522147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=11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+6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=3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552E7E44-8B0E-47D3-BF4E-606687CFE9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689" y="695236"/>
                <a:ext cx="1522147" cy="617861"/>
              </a:xfrm>
              <a:prstGeom prst="rect">
                <a:avLst/>
              </a:prstGeom>
              <a:blipFill>
                <a:blip r:embed="rId2"/>
                <a:stretch>
                  <a:fillRect b="-9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57852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xmlns="" id="{3DF11C57-C65A-4D19-B006-BD2E0EA36041}"/>
              </a:ext>
            </a:extLst>
          </p:cNvPr>
          <p:cNvSpPr txBox="1"/>
          <p:nvPr/>
        </p:nvSpPr>
        <p:spPr>
          <a:xfrm>
            <a:off x="6095999" y="695236"/>
            <a:ext cx="5985165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Uma garrafa PET com sua tampa custa sessenta centavos. Sabendo que a garrafa custa cinquenta centavos a mais que a tampa, quanto custa só a tampa?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xmlns="" id="{D82C840D-5E45-48EB-BD00-57F1A38E2C48}"/>
              </a:ext>
            </a:extLst>
          </p:cNvPr>
          <p:cNvSpPr txBox="1"/>
          <p:nvPr/>
        </p:nvSpPr>
        <p:spPr>
          <a:xfrm>
            <a:off x="6095999" y="4147142"/>
            <a:ext cx="5985165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 uma sala de aula com 40 alunos, o dobro do número de meninas excede o triplo do número de meninos em 5 unidades. Qual o número de meninas na sala de aula?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xmlns="" id="{0E6B4E60-6BEE-4232-8058-0022820D2372}"/>
                  </a:ext>
                </a:extLst>
              </p:cNvPr>
              <p:cNvSpPr txBox="1"/>
              <p:nvPr/>
            </p:nvSpPr>
            <p:spPr>
              <a:xfrm>
                <a:off x="6359237" y="5150066"/>
                <a:ext cx="1393908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=40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=3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+5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0E6B4E60-6BEE-4232-8058-0022820D2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9237" y="5150066"/>
                <a:ext cx="1393908" cy="617861"/>
              </a:xfrm>
              <a:prstGeom prst="rect">
                <a:avLst/>
              </a:prstGeom>
              <a:blipFill>
                <a:blip r:embed="rId2"/>
                <a:stretch>
                  <a:fillRect b="-9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xmlns="" id="{B1C83168-6CB1-42C3-B1BF-1773D8FD3F32}"/>
                  </a:ext>
                </a:extLst>
              </p:cNvPr>
              <p:cNvSpPr txBox="1"/>
              <p:nvPr/>
            </p:nvSpPr>
            <p:spPr>
              <a:xfrm>
                <a:off x="6359237" y="1618566"/>
                <a:ext cx="1441998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=0,60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=0,50+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B1C83168-6CB1-42C3-B1BF-1773D8FD3F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9237" y="1618566"/>
                <a:ext cx="1441998" cy="6178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xmlns="" id="{552E7E44-8B0E-47D3-BF4E-606687CFE986}"/>
                  </a:ext>
                </a:extLst>
              </p:cNvPr>
              <p:cNvSpPr txBox="1"/>
              <p:nvPr/>
            </p:nvSpPr>
            <p:spPr>
              <a:xfrm>
                <a:off x="802689" y="695236"/>
                <a:ext cx="1522147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=11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+6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=3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552E7E44-8B0E-47D3-BF4E-606687CFE9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689" y="695236"/>
                <a:ext cx="1522147" cy="617861"/>
              </a:xfrm>
              <a:prstGeom prst="rect">
                <a:avLst/>
              </a:prstGeom>
              <a:blipFill>
                <a:blip r:embed="rId4"/>
                <a:stretch>
                  <a:fillRect b="-9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52267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xmlns="" id="{11D1DF0E-F933-4D6D-81AA-5A58A0E4E2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02" t="12370" r="31258" b="61012"/>
          <a:stretch/>
        </p:blipFill>
        <p:spPr>
          <a:xfrm>
            <a:off x="33052" y="848299"/>
            <a:ext cx="6062948" cy="1685581"/>
          </a:xfrm>
          <a:prstGeom prst="rect">
            <a:avLst/>
          </a:prstGeom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xmlns="" id="{CCE169BB-886B-47EE-AFA5-5C3DE320673D}"/>
              </a:ext>
            </a:extLst>
          </p:cNvPr>
          <p:cNvSpPr/>
          <p:nvPr/>
        </p:nvSpPr>
        <p:spPr>
          <a:xfrm>
            <a:off x="2324559" y="1255923"/>
            <a:ext cx="1156771" cy="8152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 de Texto 1">
            <a:extLst>
              <a:ext uri="{FF2B5EF4-FFF2-40B4-BE49-F238E27FC236}">
                <a16:creationId xmlns:a16="http://schemas.microsoft.com/office/drawing/2014/main" xmlns="" id="{712CEB52-6862-4F50-B118-7036ECB25968}"/>
              </a:ext>
            </a:extLst>
          </p:cNvPr>
          <p:cNvSpPr txBox="1"/>
          <p:nvPr/>
        </p:nvSpPr>
        <p:spPr>
          <a:xfrm>
            <a:off x="4255510" y="0"/>
            <a:ext cx="3364490" cy="429491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2000" b="1" dirty="0">
                <a:ln w="6604" cap="flat" cmpd="sng" algn="ctr">
                  <a:solidFill>
                    <a:srgbClr val="ED7D31"/>
                  </a:solidFill>
                  <a:prstDash val="solid"/>
                  <a:round/>
                </a:ln>
                <a:solidFill>
                  <a:srgbClr val="FFFFFF"/>
                </a:solidFill>
                <a:effectLst>
                  <a:outerShdw dist="38100" dir="2700000" algn="tl">
                    <a:schemeClr val="accent2"/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Sistema de equações 3x3</a:t>
            </a:r>
            <a:endParaRPr lang="pt-B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0873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xmlns="" id="{11D1DF0E-F933-4D6D-81AA-5A58A0E4E2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02" t="12370" r="31258" b="61012"/>
          <a:stretch/>
        </p:blipFill>
        <p:spPr>
          <a:xfrm>
            <a:off x="33052" y="848299"/>
            <a:ext cx="6062948" cy="1685581"/>
          </a:xfrm>
          <a:prstGeom prst="rect">
            <a:avLst/>
          </a:prstGeom>
        </p:spPr>
      </p:pic>
      <p:sp>
        <p:nvSpPr>
          <p:cNvPr id="3" name="Caixa de Texto 1">
            <a:extLst>
              <a:ext uri="{FF2B5EF4-FFF2-40B4-BE49-F238E27FC236}">
                <a16:creationId xmlns:a16="http://schemas.microsoft.com/office/drawing/2014/main" xmlns="" id="{C1460280-E5F7-4B46-808C-E81D8C3E9CD9}"/>
              </a:ext>
            </a:extLst>
          </p:cNvPr>
          <p:cNvSpPr txBox="1"/>
          <p:nvPr/>
        </p:nvSpPr>
        <p:spPr>
          <a:xfrm>
            <a:off x="4255510" y="0"/>
            <a:ext cx="3364490" cy="429491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2000" b="1" dirty="0">
                <a:ln w="6604" cap="flat" cmpd="sng" algn="ctr">
                  <a:solidFill>
                    <a:srgbClr val="ED7D31"/>
                  </a:solidFill>
                  <a:prstDash val="solid"/>
                  <a:round/>
                </a:ln>
                <a:solidFill>
                  <a:srgbClr val="FFFFFF"/>
                </a:solidFill>
                <a:effectLst>
                  <a:outerShdw dist="38100" dir="2700000" algn="tl">
                    <a:schemeClr val="accent2"/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Sistema de equações 3x3</a:t>
            </a:r>
            <a:endParaRPr lang="pt-B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1613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xmlns="" id="{11D1DF0E-F933-4D6D-81AA-5A58A0E4E2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02" t="12370" r="31258" b="54863"/>
          <a:stretch/>
        </p:blipFill>
        <p:spPr>
          <a:xfrm>
            <a:off x="33052" y="848300"/>
            <a:ext cx="6062948" cy="2075009"/>
          </a:xfrm>
          <a:prstGeom prst="rect">
            <a:avLst/>
          </a:prstGeom>
        </p:spPr>
      </p:pic>
      <p:sp>
        <p:nvSpPr>
          <p:cNvPr id="4" name="Caixa de Texto 1">
            <a:extLst>
              <a:ext uri="{FF2B5EF4-FFF2-40B4-BE49-F238E27FC236}">
                <a16:creationId xmlns:a16="http://schemas.microsoft.com/office/drawing/2014/main" xmlns="" id="{E23A2B4E-C105-4067-887E-F90880E935AD}"/>
              </a:ext>
            </a:extLst>
          </p:cNvPr>
          <p:cNvSpPr txBox="1"/>
          <p:nvPr/>
        </p:nvSpPr>
        <p:spPr>
          <a:xfrm>
            <a:off x="4255510" y="0"/>
            <a:ext cx="3364490" cy="429491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2000" b="1" dirty="0">
                <a:ln w="6604" cap="flat" cmpd="sng" algn="ctr">
                  <a:solidFill>
                    <a:srgbClr val="ED7D31"/>
                  </a:solidFill>
                  <a:prstDash val="solid"/>
                  <a:round/>
                </a:ln>
                <a:solidFill>
                  <a:srgbClr val="FFFFFF"/>
                </a:solidFill>
                <a:effectLst>
                  <a:outerShdw dist="38100" dir="2700000" algn="tl">
                    <a:schemeClr val="accent2"/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Sistema de equações 3x3</a:t>
            </a:r>
            <a:endParaRPr lang="pt-B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3910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xmlns="" id="{11D1DF0E-F933-4D6D-81AA-5A58A0E4E2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02" t="12370" r="31258" b="44580"/>
          <a:stretch/>
        </p:blipFill>
        <p:spPr>
          <a:xfrm>
            <a:off x="33052" y="848300"/>
            <a:ext cx="6062948" cy="2726174"/>
          </a:xfrm>
          <a:prstGeom prst="rect">
            <a:avLst/>
          </a:prstGeom>
        </p:spPr>
      </p:pic>
      <p:sp>
        <p:nvSpPr>
          <p:cNvPr id="4" name="Caixa de Texto 1">
            <a:extLst>
              <a:ext uri="{FF2B5EF4-FFF2-40B4-BE49-F238E27FC236}">
                <a16:creationId xmlns:a16="http://schemas.microsoft.com/office/drawing/2014/main" xmlns="" id="{63C39D87-BA63-4BBB-9E09-1F595CE807F4}"/>
              </a:ext>
            </a:extLst>
          </p:cNvPr>
          <p:cNvSpPr txBox="1"/>
          <p:nvPr/>
        </p:nvSpPr>
        <p:spPr>
          <a:xfrm>
            <a:off x="4255510" y="0"/>
            <a:ext cx="3364490" cy="429491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2000" b="1" dirty="0">
                <a:ln w="6604" cap="flat" cmpd="sng" algn="ctr">
                  <a:solidFill>
                    <a:srgbClr val="ED7D31"/>
                  </a:solidFill>
                  <a:prstDash val="solid"/>
                  <a:round/>
                </a:ln>
                <a:solidFill>
                  <a:srgbClr val="FFFFFF"/>
                </a:solidFill>
                <a:effectLst>
                  <a:outerShdw dist="38100" dir="2700000" algn="tl">
                    <a:schemeClr val="accent2"/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Sistema de equações 3x3</a:t>
            </a:r>
            <a:endParaRPr lang="pt-B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09159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xmlns="" id="{11D1DF0E-F933-4D6D-81AA-5A58A0E4E2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02" t="12370" r="31258" b="12289"/>
          <a:stretch/>
        </p:blipFill>
        <p:spPr>
          <a:xfrm>
            <a:off x="33052" y="848299"/>
            <a:ext cx="6062948" cy="4771011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xmlns="" id="{934B4453-F6DF-4C64-A55A-BEF9FB5E8F3B}"/>
              </a:ext>
            </a:extLst>
          </p:cNvPr>
          <p:cNvSpPr/>
          <p:nvPr/>
        </p:nvSpPr>
        <p:spPr>
          <a:xfrm>
            <a:off x="3064526" y="3429000"/>
            <a:ext cx="3031474" cy="21903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 de Texto 1">
            <a:extLst>
              <a:ext uri="{FF2B5EF4-FFF2-40B4-BE49-F238E27FC236}">
                <a16:creationId xmlns:a16="http://schemas.microsoft.com/office/drawing/2014/main" xmlns="" id="{A828937D-5DC4-4E98-AA43-1B3E6577189F}"/>
              </a:ext>
            </a:extLst>
          </p:cNvPr>
          <p:cNvSpPr txBox="1"/>
          <p:nvPr/>
        </p:nvSpPr>
        <p:spPr>
          <a:xfrm>
            <a:off x="4255510" y="0"/>
            <a:ext cx="3364490" cy="429491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2000" b="1" dirty="0">
                <a:ln w="6604" cap="flat" cmpd="sng" algn="ctr">
                  <a:solidFill>
                    <a:srgbClr val="ED7D31"/>
                  </a:solidFill>
                  <a:prstDash val="solid"/>
                  <a:round/>
                </a:ln>
                <a:solidFill>
                  <a:srgbClr val="FFFFFF"/>
                </a:solidFill>
                <a:effectLst>
                  <a:outerShdw dist="38100" dir="2700000" algn="tl">
                    <a:schemeClr val="accent2"/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Sistema de equações 3x3</a:t>
            </a:r>
            <a:endParaRPr lang="pt-B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81786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xmlns="" id="{11D1DF0E-F933-4D6D-81AA-5A58A0E4E2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02" t="12370" r="31258" b="12289"/>
          <a:stretch/>
        </p:blipFill>
        <p:spPr>
          <a:xfrm>
            <a:off x="33052" y="848299"/>
            <a:ext cx="6062948" cy="4771011"/>
          </a:xfrm>
          <a:prstGeom prst="rect">
            <a:avLst/>
          </a:prstGeom>
        </p:spPr>
      </p:pic>
      <p:sp>
        <p:nvSpPr>
          <p:cNvPr id="5" name="Caixa de Texto 1">
            <a:extLst>
              <a:ext uri="{FF2B5EF4-FFF2-40B4-BE49-F238E27FC236}">
                <a16:creationId xmlns:a16="http://schemas.microsoft.com/office/drawing/2014/main" xmlns="" id="{D2841473-C7DB-4572-9654-3A38A03D296E}"/>
              </a:ext>
            </a:extLst>
          </p:cNvPr>
          <p:cNvSpPr txBox="1"/>
          <p:nvPr/>
        </p:nvSpPr>
        <p:spPr>
          <a:xfrm>
            <a:off x="4255510" y="0"/>
            <a:ext cx="3364490" cy="429491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2000" b="1" dirty="0">
                <a:ln w="6604" cap="flat" cmpd="sng" algn="ctr">
                  <a:solidFill>
                    <a:srgbClr val="ED7D31"/>
                  </a:solidFill>
                  <a:prstDash val="solid"/>
                  <a:round/>
                </a:ln>
                <a:solidFill>
                  <a:srgbClr val="FFFFFF"/>
                </a:solidFill>
                <a:effectLst>
                  <a:outerShdw dist="38100" dir="2700000" algn="tl">
                    <a:schemeClr val="accent2"/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Sistema de equações 3x3</a:t>
            </a:r>
            <a:endParaRPr lang="pt-B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2830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xmlns="" id="{CCBEE22B-5EAF-43A3-8C6C-673C921E1C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46" b="9473"/>
          <a:stretch/>
        </p:blipFill>
        <p:spPr>
          <a:xfrm>
            <a:off x="-1" y="0"/>
            <a:ext cx="122654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0427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xmlns="" id="{11D1DF0E-F933-4D6D-81AA-5A58A0E4E2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02" t="12370" r="31258" b="12289"/>
          <a:stretch/>
        </p:blipFill>
        <p:spPr>
          <a:xfrm>
            <a:off x="33052" y="848299"/>
            <a:ext cx="6062948" cy="4771011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xmlns="" id="{84ABA9B5-7C30-46BF-80D0-CA7D3E2440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505" t="11084" r="31057" b="61860"/>
          <a:stretch/>
        </p:blipFill>
        <p:spPr>
          <a:xfrm>
            <a:off x="6310590" y="848300"/>
            <a:ext cx="5881410" cy="1673228"/>
          </a:xfrm>
          <a:prstGeom prst="rect">
            <a:avLst/>
          </a:prstGeom>
        </p:spPr>
      </p:pic>
      <p:sp>
        <p:nvSpPr>
          <p:cNvPr id="4" name="Caixa de Texto 1">
            <a:extLst>
              <a:ext uri="{FF2B5EF4-FFF2-40B4-BE49-F238E27FC236}">
                <a16:creationId xmlns:a16="http://schemas.microsoft.com/office/drawing/2014/main" xmlns="" id="{C55989BD-6D28-49C3-824A-B0B1F403B0D2}"/>
              </a:ext>
            </a:extLst>
          </p:cNvPr>
          <p:cNvSpPr txBox="1"/>
          <p:nvPr/>
        </p:nvSpPr>
        <p:spPr>
          <a:xfrm>
            <a:off x="4255510" y="0"/>
            <a:ext cx="3364490" cy="429491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2000" b="1" dirty="0">
                <a:ln w="6604" cap="flat" cmpd="sng" algn="ctr">
                  <a:solidFill>
                    <a:srgbClr val="ED7D31"/>
                  </a:solidFill>
                  <a:prstDash val="solid"/>
                  <a:round/>
                </a:ln>
                <a:solidFill>
                  <a:srgbClr val="FFFFFF"/>
                </a:solidFill>
                <a:effectLst>
                  <a:outerShdw dist="38100" dir="2700000" algn="tl">
                    <a:schemeClr val="accent2"/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Sistema de equações 3x3</a:t>
            </a:r>
            <a:endParaRPr lang="pt-B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94476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xmlns="" id="{11D1DF0E-F933-4D6D-81AA-5A58A0E4E2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02" t="12370" r="31258" b="12289"/>
          <a:stretch/>
        </p:blipFill>
        <p:spPr>
          <a:xfrm>
            <a:off x="33052" y="848299"/>
            <a:ext cx="6062948" cy="4771011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xmlns="" id="{84ABA9B5-7C30-46BF-80D0-CA7D3E2440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505" t="11084" r="31057" b="39010"/>
          <a:stretch/>
        </p:blipFill>
        <p:spPr>
          <a:xfrm>
            <a:off x="6310590" y="848300"/>
            <a:ext cx="5881410" cy="3086392"/>
          </a:xfrm>
          <a:prstGeom prst="rect">
            <a:avLst/>
          </a:prstGeom>
        </p:spPr>
      </p:pic>
      <p:sp>
        <p:nvSpPr>
          <p:cNvPr id="4" name="Caixa de Texto 1">
            <a:extLst>
              <a:ext uri="{FF2B5EF4-FFF2-40B4-BE49-F238E27FC236}">
                <a16:creationId xmlns:a16="http://schemas.microsoft.com/office/drawing/2014/main" xmlns="" id="{7B4D0B24-A343-40A6-AAB9-F7411AA86A1E}"/>
              </a:ext>
            </a:extLst>
          </p:cNvPr>
          <p:cNvSpPr txBox="1"/>
          <p:nvPr/>
        </p:nvSpPr>
        <p:spPr>
          <a:xfrm>
            <a:off x="4255510" y="0"/>
            <a:ext cx="3364490" cy="429491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2000" b="1" dirty="0">
                <a:ln w="6604" cap="flat" cmpd="sng" algn="ctr">
                  <a:solidFill>
                    <a:srgbClr val="ED7D31"/>
                  </a:solidFill>
                  <a:prstDash val="solid"/>
                  <a:round/>
                </a:ln>
                <a:solidFill>
                  <a:srgbClr val="FFFFFF"/>
                </a:solidFill>
                <a:effectLst>
                  <a:outerShdw dist="38100" dir="2700000" algn="tl">
                    <a:schemeClr val="accent2"/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Sistema de equações 3x3</a:t>
            </a:r>
            <a:endParaRPr lang="pt-B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64222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xmlns="" id="{11D1DF0E-F933-4D6D-81AA-5A58A0E4E2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02" t="12370" r="31258" b="12289"/>
          <a:stretch/>
        </p:blipFill>
        <p:spPr>
          <a:xfrm>
            <a:off x="33052" y="848299"/>
            <a:ext cx="6062948" cy="4771011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xmlns="" id="{84ABA9B5-7C30-46BF-80D0-CA7D3E2440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505" t="11084" r="31057" b="16787"/>
          <a:stretch/>
        </p:blipFill>
        <p:spPr>
          <a:xfrm>
            <a:off x="6310590" y="848299"/>
            <a:ext cx="5881410" cy="4460731"/>
          </a:xfrm>
          <a:prstGeom prst="rect">
            <a:avLst/>
          </a:prstGeom>
        </p:spPr>
      </p:pic>
      <p:sp>
        <p:nvSpPr>
          <p:cNvPr id="4" name="Caixa de Texto 1">
            <a:extLst>
              <a:ext uri="{FF2B5EF4-FFF2-40B4-BE49-F238E27FC236}">
                <a16:creationId xmlns:a16="http://schemas.microsoft.com/office/drawing/2014/main" xmlns="" id="{5FBE38F8-A4A4-463C-9BCF-DC056F56DB2B}"/>
              </a:ext>
            </a:extLst>
          </p:cNvPr>
          <p:cNvSpPr txBox="1"/>
          <p:nvPr/>
        </p:nvSpPr>
        <p:spPr>
          <a:xfrm>
            <a:off x="4255510" y="0"/>
            <a:ext cx="3364490" cy="429491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2000" b="1" dirty="0">
                <a:ln w="6604" cap="flat" cmpd="sng" algn="ctr">
                  <a:solidFill>
                    <a:srgbClr val="ED7D31"/>
                  </a:solidFill>
                  <a:prstDash val="solid"/>
                  <a:round/>
                </a:ln>
                <a:solidFill>
                  <a:srgbClr val="FFFFFF"/>
                </a:solidFill>
                <a:effectLst>
                  <a:outerShdw dist="38100" dir="2700000" algn="tl">
                    <a:schemeClr val="accent2"/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Sistema de equações 3x3</a:t>
            </a:r>
            <a:endParaRPr lang="pt-B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5596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xmlns="" id="{915F8689-E429-4ADE-9382-046F414ACE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60" t="12930" r="71131" b="72647"/>
          <a:stretch/>
        </p:blipFill>
        <p:spPr>
          <a:xfrm>
            <a:off x="0" y="-1"/>
            <a:ext cx="4892970" cy="2161309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xmlns="" id="{FD990185-A4B2-4FF6-9673-3F7ED042D59F}"/>
              </a:ext>
            </a:extLst>
          </p:cNvPr>
          <p:cNvSpPr txBox="1"/>
          <p:nvPr/>
        </p:nvSpPr>
        <p:spPr>
          <a:xfrm>
            <a:off x="5472545" y="618988"/>
            <a:ext cx="60960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dirty="0">
              <a:hlinkClick r:id="rId3"/>
            </a:endParaRPr>
          </a:p>
          <a:p>
            <a:r>
              <a:rPr lang="pt-BR" dirty="0">
                <a:hlinkClick r:id="rId3"/>
              </a:rPr>
              <a:t>https://www.youtube.com/watch?v=A-sENmhDXhA</a:t>
            </a:r>
            <a:endParaRPr lang="pt-BR" dirty="0"/>
          </a:p>
          <a:p>
            <a:r>
              <a:rPr lang="pt-BR" dirty="0"/>
              <a:t>Sob um outro olhar</a:t>
            </a:r>
            <a:r>
              <a:rPr lang="pt-BR" dirty="0" smtClean="0"/>
              <a:t>...</a:t>
            </a:r>
          </a:p>
          <a:p>
            <a:endParaRPr lang="pt-BR" dirty="0"/>
          </a:p>
          <a:p>
            <a:endParaRPr lang="pt-BR" dirty="0" smtClean="0"/>
          </a:p>
          <a:p>
            <a:r>
              <a:rPr lang="pt-BR" dirty="0" smtClean="0"/>
              <a:t>Desafio: Tentar resolver este sistema de equações lineares </a:t>
            </a:r>
            <a:r>
              <a:rPr lang="pt-BR" dirty="0"/>
              <a:t>pelo método de </a:t>
            </a:r>
            <a:r>
              <a:rPr lang="pt-BR" dirty="0" err="1"/>
              <a:t>Cramer</a:t>
            </a:r>
            <a:endParaRPr lang="pt-BR" dirty="0" smtClean="0"/>
          </a:p>
          <a:p>
            <a:r>
              <a:rPr lang="pt-BR" dirty="0" smtClean="0"/>
              <a:t>Sugestões:</a:t>
            </a:r>
          </a:p>
          <a:p>
            <a:r>
              <a:rPr lang="pt-BR" dirty="0">
                <a:hlinkClick r:id="rId4"/>
              </a:rPr>
              <a:t>https://www.youtube.com/watch?v=-</a:t>
            </a:r>
            <a:r>
              <a:rPr lang="pt-BR" dirty="0" smtClean="0">
                <a:hlinkClick r:id="rId4"/>
              </a:rPr>
              <a:t>tdj_vMekdg</a:t>
            </a:r>
            <a:endParaRPr lang="pt-BR" dirty="0" smtClean="0"/>
          </a:p>
          <a:p>
            <a:r>
              <a:rPr lang="pt-BR" dirty="0" smtClean="0">
                <a:hlinkClick r:id="rId5"/>
              </a:rPr>
              <a:t>https</a:t>
            </a:r>
            <a:r>
              <a:rPr lang="pt-BR" dirty="0">
                <a:hlinkClick r:id="rId5"/>
              </a:rPr>
              <a:t>://</a:t>
            </a:r>
            <a:r>
              <a:rPr lang="pt-BR" dirty="0" smtClean="0">
                <a:hlinkClick r:id="rId5"/>
              </a:rPr>
              <a:t>www.youtube.com/watch?v=YOgElxAjxN0</a:t>
            </a:r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99284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xmlns="" id="{915F8689-E429-4ADE-9382-046F414ACE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60" t="12930" r="31692" b="13131"/>
          <a:stretch/>
        </p:blipFill>
        <p:spPr>
          <a:xfrm>
            <a:off x="0" y="0"/>
            <a:ext cx="6622473" cy="5113556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xmlns="" id="{4ADED04F-B171-4950-BADC-F61B4D51DC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469" t="36364" r="30682" b="57190"/>
          <a:stretch/>
        </p:blipFill>
        <p:spPr>
          <a:xfrm>
            <a:off x="6834553" y="609600"/>
            <a:ext cx="5357447" cy="374074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xmlns="" id="{CD4DD870-973C-4B10-8CE9-58CCAE8F8D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469" t="15152" r="30682" b="63434"/>
          <a:stretch/>
        </p:blipFill>
        <p:spPr>
          <a:xfrm>
            <a:off x="-1" y="5070765"/>
            <a:ext cx="7991976" cy="178723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xmlns="" id="{F5F62F3F-F0A5-4CD9-A3B5-0EEDE5C2E2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469" t="43506" r="74018" b="39065"/>
          <a:stretch/>
        </p:blipFill>
        <p:spPr>
          <a:xfrm>
            <a:off x="8885026" y="1122218"/>
            <a:ext cx="2288135" cy="1565564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xmlns="" id="{B7E94D19-D7AB-44F6-9611-593A8AE0B9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469" t="60240" r="30682" b="33314"/>
          <a:stretch/>
        </p:blipFill>
        <p:spPr>
          <a:xfrm>
            <a:off x="6834553" y="3200401"/>
            <a:ext cx="5357447" cy="374074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xmlns="" id="{E943B2BD-BDAD-46E9-A43E-CB1B42AE9C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469" t="66686" r="73863" b="16363"/>
          <a:stretch/>
        </p:blipFill>
        <p:spPr>
          <a:xfrm>
            <a:off x="8885026" y="3962403"/>
            <a:ext cx="2395654" cy="1579415"/>
          </a:xfrm>
          <a:prstGeom prst="rect">
            <a:avLst/>
          </a:prstGeom>
        </p:spPr>
      </p:pic>
      <p:cxnSp>
        <p:nvCxnSpPr>
          <p:cNvPr id="7" name="Conector reto 6">
            <a:extLst>
              <a:ext uri="{FF2B5EF4-FFF2-40B4-BE49-F238E27FC236}">
                <a16:creationId xmlns:a16="http://schemas.microsoft.com/office/drawing/2014/main" xmlns="" id="{32580963-7D87-46D3-8A83-F31446020457}"/>
              </a:ext>
            </a:extLst>
          </p:cNvPr>
          <p:cNvCxnSpPr/>
          <p:nvPr/>
        </p:nvCxnSpPr>
        <p:spPr>
          <a:xfrm flipH="1">
            <a:off x="471055" y="5113556"/>
            <a:ext cx="387927" cy="428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xmlns="" id="{6327D814-A662-43E6-BAA4-35CFBFC9D80A}"/>
              </a:ext>
            </a:extLst>
          </p:cNvPr>
          <p:cNvCxnSpPr/>
          <p:nvPr/>
        </p:nvCxnSpPr>
        <p:spPr>
          <a:xfrm flipH="1">
            <a:off x="512617" y="5432212"/>
            <a:ext cx="387927" cy="428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7885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xmlns="" id="{E84812A3-BEA7-40A1-8BF6-A9459DF45459}"/>
              </a:ext>
            </a:extLst>
          </p:cNvPr>
          <p:cNvSpPr txBox="1"/>
          <p:nvPr/>
        </p:nvSpPr>
        <p:spPr>
          <a:xfrm>
            <a:off x="0" y="390528"/>
            <a:ext cx="12067309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Um parque tem 3 pistas para caminhada, X, Y e Z. Ana deu 2 voltas na pista X, 3 voltas na pista Y e 1 volta na pista Z, tendo caminhado um total de 8.420 metros. João deu 1 volta na pista X, 2 voltas na pista Y e 2 voltas na pista Z, num total de 7.940 metros. Marcela deu 4 voltas na pista X e 3 voltas na pista Y, num total de 8.110 metros. 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4355520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xmlns="" id="{E84812A3-BEA7-40A1-8BF6-A9459DF45459}"/>
              </a:ext>
            </a:extLst>
          </p:cNvPr>
          <p:cNvSpPr txBox="1"/>
          <p:nvPr/>
        </p:nvSpPr>
        <p:spPr>
          <a:xfrm>
            <a:off x="0" y="390528"/>
            <a:ext cx="12067309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Um parque tem 3 pistas para caminhada, X, Y e Z. </a:t>
            </a:r>
            <a:r>
              <a:rPr lang="pt-BR" sz="2800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Ana deu 2 voltas na pista X, 3 voltas na pista Y e 1 volta na pista Z, tendo caminhado um total de 8.420 metros.</a:t>
            </a:r>
            <a:r>
              <a:rPr lang="pt-BR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800" dirty="0">
                <a:solidFill>
                  <a:schemeClr val="accent5">
                    <a:lumMod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João deu 1 volta na pista X, 2 voltas na pista Y e 2 voltas na pista Z, num total de 7.940 metros.</a:t>
            </a:r>
            <a:r>
              <a:rPr lang="pt-BR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800" dirty="0">
                <a:solidFill>
                  <a:schemeClr val="accent6">
                    <a:lumMod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Marcela deu 4 voltas na pista X e 3 voltas na pista Y, num total de 8.110 metros. </a:t>
            </a:r>
            <a:endParaRPr lang="pt-BR" sz="28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0605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xmlns="" id="{E84812A3-BEA7-40A1-8BF6-A9459DF45459}"/>
              </a:ext>
            </a:extLst>
          </p:cNvPr>
          <p:cNvSpPr txBox="1"/>
          <p:nvPr/>
        </p:nvSpPr>
        <p:spPr>
          <a:xfrm>
            <a:off x="0" y="390528"/>
            <a:ext cx="12067309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Um parque tem 3 pistas para caminhada, X, Y e Z. </a:t>
            </a:r>
            <a:r>
              <a:rPr lang="pt-BR" sz="2800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Ana deu 2 voltas na pista X, 3 voltas na pista Y e 1 volta na pista Z, tendo caminhado um total de 8.420 metros.</a:t>
            </a:r>
            <a:r>
              <a:rPr lang="pt-BR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800" dirty="0">
                <a:solidFill>
                  <a:schemeClr val="accent5">
                    <a:lumMod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João deu 1 volta na pista X, 2 voltas na pista Y e 2 voltas na pista Z, num total de 7.940 metros.</a:t>
            </a:r>
            <a:r>
              <a:rPr lang="pt-BR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800" dirty="0">
                <a:solidFill>
                  <a:schemeClr val="accent6">
                    <a:lumMod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Marcela deu 4 voltas na pista X e 3 voltas na pista Y, num total de 8.110 metros. </a:t>
            </a:r>
            <a:endParaRPr lang="pt-BR" sz="2800" dirty="0" smtClean="0">
              <a:solidFill>
                <a:schemeClr val="accent6">
                  <a:lumMod val="50000"/>
                </a:schemeClr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8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Qual o comprimento de cada pista?</a:t>
            </a:r>
            <a:endParaRPr lang="pt-BR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xmlns="" id="{70ED6C2F-A658-4F2E-9FC8-B4EFD91BBE6A}"/>
                  </a:ext>
                </a:extLst>
              </p:cNvPr>
              <p:cNvSpPr txBox="1"/>
              <p:nvPr/>
            </p:nvSpPr>
            <p:spPr>
              <a:xfrm>
                <a:off x="429493" y="2954548"/>
                <a:ext cx="4987636" cy="16644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pt-BR" sz="32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sz="3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sz="320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pt-BR" sz="3200" i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BR" sz="3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sz="3200" i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  <m:r>
                                <a:rPr lang="pt-BR" sz="3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pt-BR" sz="3200" i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sz="3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pt-BR" sz="3200" i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=8420</m:t>
                              </m:r>
                            </m:e>
                            <m:e>
                              <m:r>
                                <a:rPr lang="pt-BR" sz="32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pt-BR" sz="320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sz="3200" i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lang="pt-BR" sz="32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pt-BR" sz="3200" i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lang="pt-BR" sz="32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pt-BR" sz="3200" i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=7940</m:t>
                              </m:r>
                            </m:e>
                            <m:e>
                              <m:r>
                                <a:rPr lang="pt-BR" sz="32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pt-BR" sz="3200" i="0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pt-BR" sz="3200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sz="3200" i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  <m:r>
                                <a:rPr lang="pt-BR" sz="3200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pt-BR" sz="3200" i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=8110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70ED6C2F-A658-4F2E-9FC8-B4EFD91BBE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493" y="2954548"/>
                <a:ext cx="4987636" cy="166449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aixaDeTexto 1"/>
          <p:cNvSpPr txBox="1"/>
          <p:nvPr/>
        </p:nvSpPr>
        <p:spPr>
          <a:xfrm>
            <a:off x="6414247" y="3052482"/>
            <a:ext cx="37920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X = 820m</a:t>
            </a:r>
          </a:p>
          <a:p>
            <a:r>
              <a:rPr lang="pt-BR" dirty="0" smtClean="0"/>
              <a:t>Y = 1610 m</a:t>
            </a:r>
          </a:p>
          <a:p>
            <a:r>
              <a:rPr lang="pt-BR" dirty="0" smtClean="0"/>
              <a:t>Z = 1950 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0723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/>
          <a:srcRect r="16579"/>
          <a:stretch/>
        </p:blipFill>
        <p:spPr>
          <a:xfrm>
            <a:off x="898358" y="3347"/>
            <a:ext cx="10170695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99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xmlns="" id="{8EAF4026-0447-4024-8AB6-0A5162A39D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175" t="41637" r="19737" b="45029"/>
          <a:stretch/>
        </p:blipFill>
        <p:spPr>
          <a:xfrm>
            <a:off x="0" y="96253"/>
            <a:ext cx="11104502" cy="1540042"/>
          </a:xfrm>
          <a:prstGeom prst="rect">
            <a:avLst/>
          </a:prstGeom>
        </p:spPr>
      </p:pic>
      <p:sp>
        <p:nvSpPr>
          <p:cNvPr id="7" name="Elipse 6">
            <a:extLst>
              <a:ext uri="{FF2B5EF4-FFF2-40B4-BE49-F238E27FC236}">
                <a16:creationId xmlns:a16="http://schemas.microsoft.com/office/drawing/2014/main" xmlns="" id="{26B9090B-C32D-4E29-9F25-B9B8B978D63E}"/>
              </a:ext>
            </a:extLst>
          </p:cNvPr>
          <p:cNvSpPr/>
          <p:nvPr/>
        </p:nvSpPr>
        <p:spPr>
          <a:xfrm>
            <a:off x="5759116" y="2406315"/>
            <a:ext cx="2999874" cy="277528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xmlns="" id="{C98F62D3-F848-4ABD-86BD-6D3C1E98739B}"/>
              </a:ext>
            </a:extLst>
          </p:cNvPr>
          <p:cNvSpPr/>
          <p:nvPr/>
        </p:nvSpPr>
        <p:spPr>
          <a:xfrm>
            <a:off x="7467600" y="2406314"/>
            <a:ext cx="2999874" cy="277528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xmlns="" id="{A2DB6367-441A-4535-89A3-2CE0C40C15A2}"/>
              </a:ext>
            </a:extLst>
          </p:cNvPr>
          <p:cNvSpPr txBox="1"/>
          <p:nvPr/>
        </p:nvSpPr>
        <p:spPr>
          <a:xfrm>
            <a:off x="5446294" y="2599180"/>
            <a:ext cx="1299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Inglês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xmlns="" id="{C2A1AFAA-3AA7-4607-B9AD-D7904564354C}"/>
              </a:ext>
            </a:extLst>
          </p:cNvPr>
          <p:cNvSpPr txBox="1"/>
          <p:nvPr/>
        </p:nvSpPr>
        <p:spPr>
          <a:xfrm>
            <a:off x="9805091" y="2229848"/>
            <a:ext cx="1299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Francês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xmlns="" id="{84A21987-E8B5-43D4-B071-55B4792AD08F}"/>
              </a:ext>
            </a:extLst>
          </p:cNvPr>
          <p:cNvSpPr txBox="1"/>
          <p:nvPr/>
        </p:nvSpPr>
        <p:spPr>
          <a:xfrm>
            <a:off x="7816513" y="3609290"/>
            <a:ext cx="57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52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xmlns="" id="{50FA4C4A-DDEF-407E-8739-97E9BA33A7CE}"/>
              </a:ext>
            </a:extLst>
          </p:cNvPr>
          <p:cNvSpPr txBox="1"/>
          <p:nvPr/>
        </p:nvSpPr>
        <p:spPr>
          <a:xfrm>
            <a:off x="6432883" y="3609290"/>
            <a:ext cx="57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169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xmlns="" id="{8D30E2DB-6FBA-4EBF-ACD2-892A54217620}"/>
              </a:ext>
            </a:extLst>
          </p:cNvPr>
          <p:cNvSpPr txBox="1"/>
          <p:nvPr/>
        </p:nvSpPr>
        <p:spPr>
          <a:xfrm>
            <a:off x="9328482" y="3529258"/>
            <a:ext cx="57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111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xmlns="" id="{16CDA032-2663-406F-8426-600FD5EBA1C6}"/>
              </a:ext>
            </a:extLst>
          </p:cNvPr>
          <p:cNvSpPr txBox="1"/>
          <p:nvPr/>
        </p:nvSpPr>
        <p:spPr>
          <a:xfrm>
            <a:off x="224589" y="2229848"/>
            <a:ext cx="44998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lphaLcParenR"/>
            </a:pPr>
            <a:r>
              <a:rPr lang="pt-BR" sz="2400" dirty="0"/>
              <a:t>169+111 = 280 alunos</a:t>
            </a:r>
          </a:p>
          <a:p>
            <a:pPr marL="457200" indent="-457200">
              <a:buAutoNum type="alphaLcParenR"/>
            </a:pPr>
            <a:endParaRPr lang="pt-BR" sz="2400" dirty="0"/>
          </a:p>
          <a:p>
            <a:pPr marL="457200" indent="-457200">
              <a:buAutoNum type="alphaLcParenR"/>
            </a:pPr>
            <a:r>
              <a:rPr lang="pt-BR" sz="2400" dirty="0"/>
              <a:t>415-(169+52+111) = 83 alunos</a:t>
            </a:r>
          </a:p>
        </p:txBody>
      </p:sp>
    </p:spTree>
    <p:extLst>
      <p:ext uri="{BB962C8B-B14F-4D97-AF65-F5344CB8AC3E}">
        <p14:creationId xmlns:p14="http://schemas.microsoft.com/office/powerpoint/2010/main" val="2511612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xmlns="" id="{13CAE8B2-E9F1-4599-B63C-5DDD6AF81A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445" t="35790" r="18567" b="22807"/>
          <a:stretch/>
        </p:blipFill>
        <p:spPr>
          <a:xfrm>
            <a:off x="152399" y="128338"/>
            <a:ext cx="6917573" cy="2887760"/>
          </a:xfrm>
          <a:prstGeom prst="rect">
            <a:avLst/>
          </a:prstGeom>
        </p:spPr>
      </p:pic>
      <p:sp>
        <p:nvSpPr>
          <p:cNvPr id="6" name="Elipse 5">
            <a:extLst>
              <a:ext uri="{FF2B5EF4-FFF2-40B4-BE49-F238E27FC236}">
                <a16:creationId xmlns:a16="http://schemas.microsoft.com/office/drawing/2014/main" xmlns="" id="{1E59B90C-3CA6-42B1-B5CE-7F2DAB2F5E54}"/>
              </a:ext>
            </a:extLst>
          </p:cNvPr>
          <p:cNvSpPr/>
          <p:nvPr/>
        </p:nvSpPr>
        <p:spPr>
          <a:xfrm>
            <a:off x="6176202" y="2967790"/>
            <a:ext cx="2743200" cy="283945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xmlns="" id="{E84D43F8-578D-4ACE-B3F3-F50A8B35447B}"/>
              </a:ext>
            </a:extLst>
          </p:cNvPr>
          <p:cNvSpPr/>
          <p:nvPr/>
        </p:nvSpPr>
        <p:spPr>
          <a:xfrm>
            <a:off x="7636034" y="2221832"/>
            <a:ext cx="2743200" cy="283945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xmlns="" id="{1698E2D2-C325-45AB-B778-12EAB5B17147}"/>
              </a:ext>
            </a:extLst>
          </p:cNvPr>
          <p:cNvSpPr/>
          <p:nvPr/>
        </p:nvSpPr>
        <p:spPr>
          <a:xfrm>
            <a:off x="7668118" y="3713748"/>
            <a:ext cx="2743200" cy="283945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xmlns="" id="{BA8B7413-2448-4A29-9F98-F2F5C4DF075C}"/>
              </a:ext>
            </a:extLst>
          </p:cNvPr>
          <p:cNvSpPr txBox="1"/>
          <p:nvPr/>
        </p:nvSpPr>
        <p:spPr>
          <a:xfrm>
            <a:off x="5959633" y="3641558"/>
            <a:ext cx="433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xmlns="" id="{5F553095-770F-4E01-B8A2-2896E19C2802}"/>
              </a:ext>
            </a:extLst>
          </p:cNvPr>
          <p:cNvSpPr txBox="1"/>
          <p:nvPr/>
        </p:nvSpPr>
        <p:spPr>
          <a:xfrm>
            <a:off x="9095865" y="1852500"/>
            <a:ext cx="433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B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xmlns="" id="{57275C3D-0383-4DE3-9898-AB375D1D215A}"/>
              </a:ext>
            </a:extLst>
          </p:cNvPr>
          <p:cNvSpPr txBox="1"/>
          <p:nvPr/>
        </p:nvSpPr>
        <p:spPr>
          <a:xfrm>
            <a:off x="10443402" y="5334001"/>
            <a:ext cx="433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xmlns="" id="{54C18805-2D08-4945-80BF-A379B1BAB1E0}"/>
              </a:ext>
            </a:extLst>
          </p:cNvPr>
          <p:cNvSpPr txBox="1"/>
          <p:nvPr/>
        </p:nvSpPr>
        <p:spPr>
          <a:xfrm>
            <a:off x="8285739" y="4211235"/>
            <a:ext cx="433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5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xmlns="" id="{4342B861-9908-4EDD-A374-5B570C4A6E87}"/>
              </a:ext>
            </a:extLst>
          </p:cNvPr>
          <p:cNvSpPr txBox="1"/>
          <p:nvPr/>
        </p:nvSpPr>
        <p:spPr>
          <a:xfrm>
            <a:off x="8045108" y="4948808"/>
            <a:ext cx="441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23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xmlns="" id="{271EFCC5-A6FA-4604-8FF4-F20DB015C42E}"/>
              </a:ext>
            </a:extLst>
          </p:cNvPr>
          <p:cNvSpPr txBox="1"/>
          <p:nvPr/>
        </p:nvSpPr>
        <p:spPr>
          <a:xfrm>
            <a:off x="9272327" y="4283425"/>
            <a:ext cx="433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36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xmlns="" id="{0411E3A1-CA8C-49F2-93E7-6CC349D1AB78}"/>
              </a:ext>
            </a:extLst>
          </p:cNvPr>
          <p:cNvSpPr txBox="1"/>
          <p:nvPr/>
        </p:nvSpPr>
        <p:spPr>
          <a:xfrm>
            <a:off x="7828539" y="3456892"/>
            <a:ext cx="433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20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xmlns="" id="{C0BAB0A6-CE9F-4EFF-98A2-A29B92B0EADB}"/>
              </a:ext>
            </a:extLst>
          </p:cNvPr>
          <p:cNvSpPr txBox="1"/>
          <p:nvPr/>
        </p:nvSpPr>
        <p:spPr>
          <a:xfrm>
            <a:off x="6793823" y="4090193"/>
            <a:ext cx="433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61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xmlns="" id="{FEE64741-4D54-42C4-BB94-49667B13E6C1}"/>
              </a:ext>
            </a:extLst>
          </p:cNvPr>
          <p:cNvSpPr txBox="1"/>
          <p:nvPr/>
        </p:nvSpPr>
        <p:spPr>
          <a:xfrm>
            <a:off x="9135971" y="2774920"/>
            <a:ext cx="593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142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xmlns="" id="{04232C60-3F21-43AD-A435-E826B4DD7573}"/>
              </a:ext>
            </a:extLst>
          </p:cNvPr>
          <p:cNvSpPr txBox="1"/>
          <p:nvPr/>
        </p:nvSpPr>
        <p:spPr>
          <a:xfrm>
            <a:off x="9031698" y="5638801"/>
            <a:ext cx="593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98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xmlns="" id="{D83D2D1C-862D-440C-9217-06B7E0332BDF}"/>
              </a:ext>
            </a:extLst>
          </p:cNvPr>
          <p:cNvSpPr/>
          <p:nvPr/>
        </p:nvSpPr>
        <p:spPr>
          <a:xfrm>
            <a:off x="10471482" y="1427566"/>
            <a:ext cx="1628274" cy="15885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xmlns="" id="{56BFEA3C-EB36-4DA7-8180-E76217DFD5BB}"/>
              </a:ext>
            </a:extLst>
          </p:cNvPr>
          <p:cNvSpPr txBox="1"/>
          <p:nvPr/>
        </p:nvSpPr>
        <p:spPr>
          <a:xfrm>
            <a:off x="9910009" y="1178731"/>
            <a:ext cx="1247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Nenhuma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xmlns="" id="{205E102A-3E91-4176-BCA9-F1C7291FA855}"/>
              </a:ext>
            </a:extLst>
          </p:cNvPr>
          <p:cNvSpPr txBox="1"/>
          <p:nvPr/>
        </p:nvSpPr>
        <p:spPr>
          <a:xfrm>
            <a:off x="10984828" y="2037166"/>
            <a:ext cx="601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115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xmlns="" id="{000C0BA4-B9F4-45E0-B20A-C1029BBD796B}"/>
              </a:ext>
            </a:extLst>
          </p:cNvPr>
          <p:cNvSpPr txBox="1"/>
          <p:nvPr/>
        </p:nvSpPr>
        <p:spPr>
          <a:xfrm>
            <a:off x="144379" y="3256547"/>
            <a:ext cx="51575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arenR"/>
            </a:pPr>
            <a:r>
              <a:rPr lang="pt-BR" dirty="0"/>
              <a:t>115+61+142+98+23+36+20+5 = 500 pessoas</a:t>
            </a:r>
          </a:p>
          <a:p>
            <a:pPr marL="342900" indent="-342900">
              <a:buAutoNum type="alphaLcParenR"/>
            </a:pPr>
            <a:endParaRPr lang="pt-BR" dirty="0"/>
          </a:p>
          <a:p>
            <a:pPr marL="342900" indent="-342900">
              <a:buAutoNum type="alphaLcParenR"/>
            </a:pPr>
            <a:r>
              <a:rPr lang="pt-BR" dirty="0"/>
              <a:t>61 pessoas</a:t>
            </a:r>
          </a:p>
          <a:p>
            <a:pPr marL="342900" indent="-342900">
              <a:buAutoNum type="alphaLcParenR"/>
            </a:pPr>
            <a:endParaRPr lang="pt-BR" dirty="0"/>
          </a:p>
          <a:p>
            <a:pPr marL="342900" indent="-342900">
              <a:buAutoNum type="alphaLcParenR"/>
            </a:pPr>
            <a:r>
              <a:rPr lang="pt-BR" dirty="0"/>
              <a:t>257 pessoas</a:t>
            </a:r>
          </a:p>
          <a:p>
            <a:pPr marL="342900" indent="-342900">
              <a:buAutoNum type="alphaLcParenR"/>
            </a:pPr>
            <a:endParaRPr lang="pt-BR" dirty="0"/>
          </a:p>
          <a:p>
            <a:pPr marL="342900" indent="-342900">
              <a:buAutoNum type="alphaLcParenR"/>
            </a:pPr>
            <a:r>
              <a:rPr lang="pt-BR" dirty="0"/>
              <a:t>23+20+36+5 = 84 pessoas</a:t>
            </a:r>
          </a:p>
        </p:txBody>
      </p:sp>
    </p:spTree>
    <p:extLst>
      <p:ext uri="{BB962C8B-B14F-4D97-AF65-F5344CB8AC3E}">
        <p14:creationId xmlns:p14="http://schemas.microsoft.com/office/powerpoint/2010/main" val="3899593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xmlns="" id="{2EC22118-E858-4DAC-B0CB-D68171A7DB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561" t="33684" r="18274" b="50000"/>
          <a:stretch/>
        </p:blipFill>
        <p:spPr>
          <a:xfrm>
            <a:off x="0" y="0"/>
            <a:ext cx="11780544" cy="2101515"/>
          </a:xfrm>
          <a:prstGeom prst="rect">
            <a:avLst/>
          </a:prstGeom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xmlns="" id="{143DC64E-2A24-4D0A-95CA-AB2495405EB8}"/>
              </a:ext>
            </a:extLst>
          </p:cNvPr>
          <p:cNvSpPr txBox="1"/>
          <p:nvPr/>
        </p:nvSpPr>
        <p:spPr>
          <a:xfrm>
            <a:off x="3267388" y="3136232"/>
            <a:ext cx="52457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350 são brancos e amarelos;</a:t>
            </a:r>
          </a:p>
          <a:p>
            <a:pPr algn="ctr"/>
            <a:r>
              <a:rPr lang="pt-BR" dirty="0"/>
              <a:t>70 são brancos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Assim temos que 280 são amarelos. Estes correspondem à 50% (50/100).</a:t>
            </a:r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r>
              <a:rPr lang="pt-BR" dirty="0"/>
              <a:t>Nº população corresponderá à 560 pessoas</a:t>
            </a:r>
          </a:p>
          <a:p>
            <a:pPr algn="ctr"/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xmlns="" id="{E8097814-15E9-439A-9175-5818ADD1B6CA}"/>
                  </a:ext>
                </a:extLst>
              </p:cNvPr>
              <p:cNvSpPr txBox="1"/>
              <p:nvPr/>
            </p:nvSpPr>
            <p:spPr>
              <a:xfrm>
                <a:off x="9713494" y="2315669"/>
                <a:ext cx="16500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280=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×50%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E8097814-15E9-439A-9175-5818ADD1B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3494" y="2315669"/>
                <a:ext cx="1650067" cy="276999"/>
              </a:xfrm>
              <a:prstGeom prst="rect">
                <a:avLst/>
              </a:prstGeom>
              <a:blipFill>
                <a:blip r:embed="rId3"/>
                <a:stretch>
                  <a:fillRect l="-2583" r="-3690" b="-15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xmlns="" id="{CAAA2D62-2392-486A-BBA8-4A00BF0A479A}"/>
                  </a:ext>
                </a:extLst>
              </p:cNvPr>
              <p:cNvSpPr txBox="1"/>
              <p:nvPr/>
            </p:nvSpPr>
            <p:spPr>
              <a:xfrm>
                <a:off x="10065352" y="2982940"/>
                <a:ext cx="946349" cy="5311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280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50%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CAAA2D62-2392-486A-BBA8-4A00BF0A47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5352" y="2982940"/>
                <a:ext cx="946349" cy="53117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xmlns="" id="{28910039-EE8B-4ED0-9D15-0D6CCE5CBD7F}"/>
                  </a:ext>
                </a:extLst>
              </p:cNvPr>
              <p:cNvSpPr txBox="1"/>
              <p:nvPr/>
            </p:nvSpPr>
            <p:spPr>
              <a:xfrm>
                <a:off x="9296400" y="4082715"/>
                <a:ext cx="1521827" cy="520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280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100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50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28910039-EE8B-4ED0-9D15-0D6CCE5CBD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6400" y="4082715"/>
                <a:ext cx="1521827" cy="5204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817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xmlns="" id="{597EAC6F-7933-49F7-B54A-FD624F3D54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421" t="29707" r="17544" b="23041"/>
          <a:stretch/>
        </p:blipFill>
        <p:spPr>
          <a:xfrm>
            <a:off x="224588" y="0"/>
            <a:ext cx="7026443" cy="3240507"/>
          </a:xfrm>
          <a:prstGeom prst="rect">
            <a:avLst/>
          </a:prstGeom>
        </p:spPr>
      </p:pic>
      <p:sp>
        <p:nvSpPr>
          <p:cNvPr id="4" name="Elipse 3">
            <a:extLst>
              <a:ext uri="{FF2B5EF4-FFF2-40B4-BE49-F238E27FC236}">
                <a16:creationId xmlns:a16="http://schemas.microsoft.com/office/drawing/2014/main" xmlns="" id="{ADFC7763-E717-4FBF-8987-ACAEBA752917}"/>
              </a:ext>
            </a:extLst>
          </p:cNvPr>
          <p:cNvSpPr/>
          <p:nvPr/>
        </p:nvSpPr>
        <p:spPr>
          <a:xfrm>
            <a:off x="6176202" y="2967790"/>
            <a:ext cx="2743200" cy="283945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xmlns="" id="{0C98F089-F12D-4D87-9769-0D96AED5BC3B}"/>
              </a:ext>
            </a:extLst>
          </p:cNvPr>
          <p:cNvSpPr/>
          <p:nvPr/>
        </p:nvSpPr>
        <p:spPr>
          <a:xfrm>
            <a:off x="7636034" y="2221832"/>
            <a:ext cx="2743200" cy="283945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xmlns="" id="{250F858B-2C77-4955-B904-9BF49777E29B}"/>
              </a:ext>
            </a:extLst>
          </p:cNvPr>
          <p:cNvSpPr/>
          <p:nvPr/>
        </p:nvSpPr>
        <p:spPr>
          <a:xfrm>
            <a:off x="7668118" y="3713748"/>
            <a:ext cx="2743200" cy="283945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xmlns="" id="{F62234F0-C0A2-4F09-A011-B079F5136732}"/>
              </a:ext>
            </a:extLst>
          </p:cNvPr>
          <p:cNvSpPr txBox="1"/>
          <p:nvPr/>
        </p:nvSpPr>
        <p:spPr>
          <a:xfrm>
            <a:off x="5678905" y="3641558"/>
            <a:ext cx="713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tosse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xmlns="" id="{7B11905E-2E86-44E5-AB3D-4A6AFD9F616A}"/>
              </a:ext>
            </a:extLst>
          </p:cNvPr>
          <p:cNvSpPr txBox="1"/>
          <p:nvPr/>
        </p:nvSpPr>
        <p:spPr>
          <a:xfrm>
            <a:off x="9095865" y="1852500"/>
            <a:ext cx="1074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febre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xmlns="" id="{F87EE1CA-6178-497D-9CBD-702C6131AB67}"/>
              </a:ext>
            </a:extLst>
          </p:cNvPr>
          <p:cNvSpPr txBox="1"/>
          <p:nvPr/>
        </p:nvSpPr>
        <p:spPr>
          <a:xfrm>
            <a:off x="10443402" y="5334001"/>
            <a:ext cx="866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Falta de ar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xmlns="" id="{1C357C71-FE8E-4AE8-97F1-230882008677}"/>
              </a:ext>
            </a:extLst>
          </p:cNvPr>
          <p:cNvSpPr txBox="1"/>
          <p:nvPr/>
        </p:nvSpPr>
        <p:spPr>
          <a:xfrm>
            <a:off x="8285739" y="4211235"/>
            <a:ext cx="433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x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xmlns="" id="{6296071E-312A-464D-955B-F410C42AECA0}"/>
              </a:ext>
            </a:extLst>
          </p:cNvPr>
          <p:cNvSpPr txBox="1"/>
          <p:nvPr/>
        </p:nvSpPr>
        <p:spPr>
          <a:xfrm>
            <a:off x="7828539" y="4948808"/>
            <a:ext cx="657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8-x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xmlns="" id="{CC8013D8-4C0C-404A-A6DB-875C4C39453F}"/>
              </a:ext>
            </a:extLst>
          </p:cNvPr>
          <p:cNvSpPr txBox="1"/>
          <p:nvPr/>
        </p:nvSpPr>
        <p:spPr>
          <a:xfrm>
            <a:off x="9272327" y="4283425"/>
            <a:ext cx="689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20-x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xmlns="" id="{D98EDBB7-BEB6-4E4F-A171-B68FBFE07E71}"/>
              </a:ext>
            </a:extLst>
          </p:cNvPr>
          <p:cNvSpPr txBox="1"/>
          <p:nvPr/>
        </p:nvSpPr>
        <p:spPr>
          <a:xfrm>
            <a:off x="7828539" y="3456892"/>
            <a:ext cx="641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14-x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xmlns="" id="{627B1D55-069C-4640-A95A-C243A17AC489}"/>
              </a:ext>
            </a:extLst>
          </p:cNvPr>
          <p:cNvSpPr txBox="1"/>
          <p:nvPr/>
        </p:nvSpPr>
        <p:spPr>
          <a:xfrm>
            <a:off x="6208287" y="4090193"/>
            <a:ext cx="1267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62-(22-x)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xmlns="" id="{1C98BFA6-35FC-4F87-819A-197C2A4DB7F8}"/>
              </a:ext>
            </a:extLst>
          </p:cNvPr>
          <p:cNvSpPr txBox="1"/>
          <p:nvPr/>
        </p:nvSpPr>
        <p:spPr>
          <a:xfrm>
            <a:off x="8662729" y="2774920"/>
            <a:ext cx="1066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62-(34-x)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xmlns="" id="{694C1878-BD62-4654-A604-67D6E44BFC14}"/>
              </a:ext>
            </a:extLst>
          </p:cNvPr>
          <p:cNvSpPr txBox="1"/>
          <p:nvPr/>
        </p:nvSpPr>
        <p:spPr>
          <a:xfrm>
            <a:off x="8486266" y="5638801"/>
            <a:ext cx="1138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72-(28-x)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xmlns="" id="{3B42AE14-0BF5-4727-8B54-3796A659DB83}"/>
              </a:ext>
            </a:extLst>
          </p:cNvPr>
          <p:cNvSpPr txBox="1"/>
          <p:nvPr/>
        </p:nvSpPr>
        <p:spPr>
          <a:xfrm>
            <a:off x="689812" y="4691953"/>
            <a:ext cx="53259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Soma-se todos os valores do diagrama e iguala a 160</a:t>
            </a:r>
          </a:p>
          <a:p>
            <a:endParaRPr lang="pt-BR" dirty="0"/>
          </a:p>
          <a:p>
            <a:r>
              <a:rPr lang="pt-BR" dirty="0"/>
              <a:t>X = 6 testes pois representa o número de pessoas que apresentam os 3 sintomas. </a:t>
            </a:r>
          </a:p>
        </p:txBody>
      </p:sp>
    </p:spTree>
    <p:extLst>
      <p:ext uri="{BB962C8B-B14F-4D97-AF65-F5344CB8AC3E}">
        <p14:creationId xmlns:p14="http://schemas.microsoft.com/office/powerpoint/2010/main" val="494509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xmlns="" id="{CCAE12E6-C903-4F05-99B4-CA8772E2EC2F}"/>
              </a:ext>
            </a:extLst>
          </p:cNvPr>
          <p:cNvSpPr/>
          <p:nvPr/>
        </p:nvSpPr>
        <p:spPr>
          <a:xfrm>
            <a:off x="1604546" y="673314"/>
            <a:ext cx="89829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Sistemas de Equações Lineares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xmlns="" id="{49FA867E-1092-4D49-8086-2D7195DFE2B8}"/>
              </a:ext>
            </a:extLst>
          </p:cNvPr>
          <p:cNvSpPr txBox="1"/>
          <p:nvPr/>
        </p:nvSpPr>
        <p:spPr>
          <a:xfrm>
            <a:off x="161091" y="2555847"/>
            <a:ext cx="11870487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600" b="1" i="0" dirty="0">
                <a:solidFill>
                  <a:srgbClr val="0A0A0A"/>
                </a:solidFill>
                <a:effectLst/>
                <a:latin typeface="helvetica" panose="020B0604020202020204" pitchFamily="34" charset="0"/>
              </a:rPr>
              <a:t>Os sistemas de equações são conjuntos de duas ou mais equações que possuem as mesmas incógnitas, e, portanto, admitem a mesma solução. Os métodos mais utilizados na resolução de sistemas de equações de duas incógnitas são o </a:t>
            </a:r>
            <a:r>
              <a:rPr lang="pt-BR" sz="3600" b="1" i="0" u="sng" dirty="0">
                <a:solidFill>
                  <a:srgbClr val="0A0A0A"/>
                </a:solidFill>
                <a:effectLst/>
                <a:latin typeface="helvetica" panose="020B0604020202020204" pitchFamily="34" charset="0"/>
              </a:rPr>
              <a:t>método da </a:t>
            </a:r>
            <a:r>
              <a:rPr lang="pt-BR" sz="3600" b="1" u="sng" dirty="0">
                <a:solidFill>
                  <a:srgbClr val="0A0A0A"/>
                </a:solidFill>
                <a:latin typeface="helvetica" panose="020B0604020202020204" pitchFamily="34" charset="0"/>
              </a:rPr>
              <a:t>substituição</a:t>
            </a:r>
            <a:r>
              <a:rPr lang="pt-BR" sz="3600" b="1" dirty="0">
                <a:solidFill>
                  <a:srgbClr val="0A0A0A"/>
                </a:solidFill>
                <a:latin typeface="helvetica" panose="020B0604020202020204" pitchFamily="34" charset="0"/>
              </a:rPr>
              <a:t>, </a:t>
            </a:r>
            <a:r>
              <a:rPr lang="pt-BR" sz="3600" b="1" u="sng" dirty="0">
                <a:solidFill>
                  <a:srgbClr val="0A0A0A"/>
                </a:solidFill>
                <a:latin typeface="helvetica" panose="020B0604020202020204" pitchFamily="34" charset="0"/>
              </a:rPr>
              <a:t>comparação</a:t>
            </a:r>
            <a:r>
              <a:rPr lang="pt-BR" sz="3600" b="1" dirty="0">
                <a:solidFill>
                  <a:srgbClr val="0A0A0A"/>
                </a:solidFill>
                <a:latin typeface="helvetica" panose="020B0604020202020204" pitchFamily="34" charset="0"/>
              </a:rPr>
              <a:t> e o </a:t>
            </a:r>
            <a:r>
              <a:rPr lang="pt-BR" sz="3600" b="1" u="sng" dirty="0">
                <a:solidFill>
                  <a:srgbClr val="0A0A0A"/>
                </a:solidFill>
                <a:latin typeface="helvetica" panose="020B0604020202020204" pitchFamily="34" charset="0"/>
              </a:rPr>
              <a:t>método da adição</a:t>
            </a:r>
            <a:r>
              <a:rPr lang="pt-BR" sz="3600" b="1" dirty="0">
                <a:solidFill>
                  <a:srgbClr val="0A0A0A"/>
                </a:solidFill>
                <a:latin typeface="helvetica" panose="020B0604020202020204" pitchFamily="34" charset="0"/>
              </a:rPr>
              <a:t>.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2327153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xmlns="" id="{6FF34986-19DA-4F19-B7F4-77860A4DBD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474" r="71970" b="76352"/>
          <a:stretch/>
        </p:blipFill>
        <p:spPr>
          <a:xfrm>
            <a:off x="0" y="-1"/>
            <a:ext cx="5583380" cy="1986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7553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1015</TotalTime>
  <Words>806</Words>
  <Application>Microsoft Office PowerPoint</Application>
  <PresentationFormat>Widescreen</PresentationFormat>
  <Paragraphs>118</Paragraphs>
  <Slides>38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38</vt:i4>
      </vt:variant>
    </vt:vector>
  </HeadingPairs>
  <TitlesOfParts>
    <vt:vector size="47" baseType="lpstr">
      <vt:lpstr>Arial</vt:lpstr>
      <vt:lpstr>Calibri</vt:lpstr>
      <vt:lpstr>Calibri Light</vt:lpstr>
      <vt:lpstr>Cambria Math</vt:lpstr>
      <vt:lpstr>helvetica</vt:lpstr>
      <vt:lpstr>inherit</vt:lpstr>
      <vt:lpstr>Raleway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ALEXANDRE SARON</dc:creator>
  <cp:lastModifiedBy>Bete</cp:lastModifiedBy>
  <cp:revision>43</cp:revision>
  <dcterms:created xsi:type="dcterms:W3CDTF">2021-03-13T14:03:00Z</dcterms:created>
  <dcterms:modified xsi:type="dcterms:W3CDTF">2021-03-16T14:18:28Z</dcterms:modified>
</cp:coreProperties>
</file>