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65" r:id="rId3"/>
    <p:sldId id="267" r:id="rId4"/>
    <p:sldId id="266" r:id="rId5"/>
    <p:sldId id="259" r:id="rId6"/>
    <p:sldId id="261" r:id="rId7"/>
    <p:sldId id="264" r:id="rId8"/>
  </p:sldIdLst>
  <p:sldSz cx="12192000" cy="6858000"/>
  <p:notesSz cx="6669088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D0DB6-A636-4072-8432-2E11B97F6E2E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629DA-623A-4639-9CE4-BF8A95DDE2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5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939" y="457200"/>
            <a:ext cx="11447584" cy="208698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Planejamento de pesquisa </a:t>
            </a:r>
            <a:br>
              <a:rPr lang="pt-BR" sz="4400" b="1" dirty="0">
                <a:latin typeface="+mn-lt"/>
              </a:rPr>
            </a:br>
            <a:br>
              <a:rPr lang="pt-BR" sz="2400" b="1" dirty="0">
                <a:latin typeface="+mn-lt"/>
              </a:rPr>
            </a:br>
            <a:r>
              <a:rPr lang="pt-BR" sz="2000" b="1" dirty="0">
                <a:latin typeface="Arial Black" panose="020B0A04020102020204" pitchFamily="34" charset="0"/>
              </a:rPr>
              <a:t>Valor da atividade 10,0 (dez) pontos</a:t>
            </a:r>
            <a:r>
              <a:rPr lang="pt-BR" sz="2200" b="1" dirty="0">
                <a:latin typeface="Arial Black" panose="020B0A04020102020204" pitchFamily="34" charset="0"/>
              </a:rPr>
              <a:t>.  </a:t>
            </a:r>
            <a:endParaRPr lang="pt-BR" sz="2200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7800" y="4315894"/>
            <a:ext cx="10058400" cy="1252531"/>
          </a:xfrm>
        </p:spPr>
        <p:txBody>
          <a:bodyPr>
            <a:normAutofit/>
          </a:bodyPr>
          <a:lstStyle/>
          <a:p>
            <a:r>
              <a:rPr lang="pt-BR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Estudantes do grupo</a:t>
            </a:r>
            <a:r>
              <a:rPr lang="pt-BR" sz="1800" b="1" dirty="0">
                <a:solidFill>
                  <a:schemeClr val="tx1"/>
                </a:solidFill>
              </a:rPr>
              <a:t>: Afonso </a:t>
            </a:r>
            <a:r>
              <a:rPr lang="pt-BR" sz="1800" b="1" dirty="0" err="1">
                <a:solidFill>
                  <a:schemeClr val="tx1"/>
                </a:solidFill>
              </a:rPr>
              <a:t>cesar</a:t>
            </a:r>
            <a:r>
              <a:rPr lang="pt-BR" sz="1800" b="1" dirty="0">
                <a:solidFill>
                  <a:schemeClr val="tx1"/>
                </a:solidFill>
              </a:rPr>
              <a:t>, beatriz, Guilherme Gaefke, Raul torres e </a:t>
            </a:r>
            <a:r>
              <a:rPr lang="pt-BR" sz="1800" b="1" dirty="0" err="1">
                <a:solidFill>
                  <a:schemeClr val="tx1"/>
                </a:solidFill>
              </a:rPr>
              <a:t>livia</a:t>
            </a:r>
            <a:r>
              <a:rPr lang="pt-BR" sz="1800" b="1" dirty="0">
                <a:solidFill>
                  <a:schemeClr val="tx1"/>
                </a:solidFill>
              </a:rPr>
              <a:t> </a:t>
            </a:r>
          </a:p>
          <a:p>
            <a:endParaRPr lang="pt-BR" sz="1800" b="1" dirty="0"/>
          </a:p>
        </p:txBody>
      </p:sp>
      <p:sp>
        <p:nvSpPr>
          <p:cNvPr id="4" name="Retângulo 3"/>
          <p:cNvSpPr/>
          <p:nvPr/>
        </p:nvSpPr>
        <p:spPr>
          <a:xfrm>
            <a:off x="1643269" y="3915784"/>
            <a:ext cx="8204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2º etapa da Produção Coletiva</a:t>
            </a:r>
          </a:p>
        </p:txBody>
      </p:sp>
    </p:spTree>
    <p:extLst>
      <p:ext uri="{BB962C8B-B14F-4D97-AF65-F5344CB8AC3E}">
        <p14:creationId xmlns:p14="http://schemas.microsoft.com/office/powerpoint/2010/main" val="422240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122" y="273351"/>
            <a:ext cx="10413558" cy="1450757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1.Título e autor(a) ou autores do material base para o exercício(*)   </a:t>
            </a:r>
            <a:r>
              <a:rPr lang="pt-BR" sz="40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siga as regras da ABNT) 1,0 Ponto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0469" y="2056749"/>
            <a:ext cx="11131061" cy="42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9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900" dirty="0"/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Resposta 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SOARES, L. V.; COLARES, M. L. I. S</a:t>
            </a:r>
            <a:r>
              <a:rPr lang="pt-BR" sz="1800" dirty="0"/>
              <a:t>.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EDUCAÇÃO E TECNOLOGIAS EM TEMPOS DE PANDEMIA NO BRASIL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Alagoas: Universidade Federal de Alagoas, 2020. </a:t>
            </a:r>
          </a:p>
          <a:p>
            <a:pPr marL="0" indent="0">
              <a:buNone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B35F4F-6807-4423-98C3-D322690C6304}"/>
              </a:ext>
            </a:extLst>
          </p:cNvPr>
          <p:cNvSpPr txBox="1"/>
          <p:nvPr/>
        </p:nvSpPr>
        <p:spPr>
          <a:xfrm>
            <a:off x="1097280" y="5685183"/>
            <a:ext cx="9265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(*) De acordo com a determinação de seu professor de PTS  : artigo , projeto integrador ou outros</a:t>
            </a:r>
          </a:p>
        </p:txBody>
      </p:sp>
    </p:spTree>
    <p:extLst>
      <p:ext uri="{BB962C8B-B14F-4D97-AF65-F5344CB8AC3E}">
        <p14:creationId xmlns:p14="http://schemas.microsoft.com/office/powerpoint/2010/main" val="176711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1DC74-14F0-472F-89D2-71AB4A0E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2" y="187443"/>
            <a:ext cx="10058400" cy="1429322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2.Problema de pesquisa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(1,5 Ponto)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60667-9F9D-4CDF-85F4-3330D21A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02" y="1779473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BR" sz="1600" i="1" dirty="0">
                <a:solidFill>
                  <a:srgbClr val="00B050"/>
                </a:solidFill>
                <a:cs typeface="Arial" panose="020B0604020202020204" pitchFamily="34" charset="0"/>
              </a:rPr>
              <a:t>O problema é o que o autor quer saber . Sua pesquisa encaminha a resposta</a:t>
            </a:r>
            <a:r>
              <a:rPr lang="pt-BR" sz="2000" i="1" dirty="0">
                <a:solidFill>
                  <a:srgbClr val="00B050"/>
                </a:solidFill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Resposta : A problematização do artigo se faz na necessidade do rápido avanço e desenvolvimento tecnológico da educação para o mundo digital, devido pandemia, quais são os benefícios que impulsionaram essa necessidade, os desafios e as barreiras que foram criadas impedindo a interação social dos alunos. O artigo trouxe algumas abordagens positivas como a resolução de problemas para alunos que residem longe das escolas e desbravamento e desafiando o conhecimento das ferramentas da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internet.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3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9533C-4F24-4E09-8E68-5D875F36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351"/>
            <a:ext cx="10058400" cy="1450757"/>
          </a:xfrm>
        </p:spPr>
        <p:txBody>
          <a:bodyPr/>
          <a:lstStyle/>
          <a:p>
            <a:r>
              <a:rPr lang="pt-BR" sz="2000" b="1" dirty="0">
                <a:latin typeface="Arial Black" panose="020B0A04020102020204" pitchFamily="34" charset="0"/>
              </a:rPr>
              <a:t>3. Justificativa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(1,5 Ponto)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96626-43BD-4BD4-88CD-FB6FC468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i="1" dirty="0">
                <a:solidFill>
                  <a:srgbClr val="00B050"/>
                </a:solidFill>
                <a:cs typeface="Arial" panose="020B0604020202020204" pitchFamily="34" charset="0"/>
              </a:rPr>
              <a:t>A justificativa representa os motivos pelos quais se deve pesquisar aquele problema;  ¨O PARA quê¨ se pesquisa; A FINALIDADE coligada ao problema</a:t>
            </a:r>
            <a:r>
              <a:rPr lang="pt-BR" sz="2000" i="1" dirty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BR" sz="1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pesquisa se justifica no momento da pandemia quando a maioria das instituições de ensino recorrem às </a:t>
            </a:r>
            <a:r>
              <a:rPr lang="pt-BR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TICs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continuar o momento de ensino e aprendizagem. Essa possibilidade oportunizada pelo governo através de emendas e decretos faz com que o ano letivo continue e a “obrigatoriedade” do uso das tecnologias force a transição para este meio de ensino e aprendizado. O artigo então se justifica porque vários embates e discussões são levantados através do melhor uso dessas tecnologias, assim como a represaria de certas áreas, gerando a crise sócio educacional que estamos vivenciando hoje.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7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4.Objetivos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1,5 Ponto)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pt-BR" sz="1600" i="1" dirty="0">
                <a:solidFill>
                  <a:srgbClr val="00B050"/>
                </a:solidFill>
                <a:cs typeface="Arial" panose="020B0604020202020204" pitchFamily="34" charset="0"/>
              </a:rPr>
              <a:t>Sempre DEVEM SER REDIGIDOS COM VERBOS NO INFINITIVO. São claros e precisos. Estão de acordo com o problema e buscam elucidá-lo caminhando para a finalidade apontada na justificativa. O Objetivo é o ALVO  QUE SE PRETENDE ATINGIR. O Objetivo geral é apenas um e está  bem próximo do problema; encaminha todos os específicos. Os objetivos específicos são partes da resposta do geral e, geralmente, fazem parte dos subtítulos e itens descritos no texto na introdução e /ou discussão dos resultados.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BR" sz="1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/>
              <a:t>buscou-se compreender a crise </a:t>
            </a:r>
            <a:r>
              <a:rPr lang="pt-BR" dirty="0" err="1"/>
              <a:t>socioeducacional</a:t>
            </a:r>
            <a:r>
              <a:rPr lang="pt-BR" dirty="0"/>
              <a:t>, resultante da pandemia, no </a:t>
            </a:r>
            <a:r>
              <a:rPr lang="pt-BR" dirty="0" err="1"/>
              <a:t>país</a:t>
            </a:r>
            <a:r>
              <a:rPr lang="pt-BR" dirty="0"/>
              <a:t> e seus reflexos nas </a:t>
            </a:r>
            <a:r>
              <a:rPr lang="pt-BR" dirty="0" err="1"/>
              <a:t>instituições</a:t>
            </a:r>
            <a:r>
              <a:rPr lang="pt-BR" dirty="0"/>
              <a:t> de ensino; sistematizar as </a:t>
            </a:r>
            <a:r>
              <a:rPr lang="pt-BR" dirty="0" err="1"/>
              <a:t>ações</a:t>
            </a:r>
            <a:r>
              <a:rPr lang="pt-BR" dirty="0"/>
              <a:t> realizadas por tais </a:t>
            </a:r>
            <a:r>
              <a:rPr lang="pt-BR" dirty="0" err="1"/>
              <a:t>instituições</a:t>
            </a:r>
            <a:r>
              <a:rPr lang="pt-BR" dirty="0"/>
              <a:t>, em tempos atuais, quanto à </a:t>
            </a:r>
            <a:r>
              <a:rPr lang="pt-BR" dirty="0" err="1"/>
              <a:t>usuabilidade</a:t>
            </a:r>
            <a:r>
              <a:rPr lang="pt-BR" dirty="0"/>
              <a:t> das Tecnologias de </a:t>
            </a:r>
            <a:r>
              <a:rPr lang="pt-BR" dirty="0" err="1"/>
              <a:t>Informação</a:t>
            </a:r>
            <a:r>
              <a:rPr lang="pt-BR" dirty="0"/>
              <a:t> e </a:t>
            </a:r>
            <a:r>
              <a:rPr lang="pt-BR" dirty="0" err="1"/>
              <a:t>Comunicação</a:t>
            </a:r>
            <a:r>
              <a:rPr lang="pt-BR" dirty="0"/>
              <a:t>; e descrever uma </a:t>
            </a:r>
            <a:r>
              <a:rPr lang="pt-BR" dirty="0" err="1"/>
              <a:t>experiência</a:t>
            </a:r>
            <a:r>
              <a:rPr lang="pt-BR" dirty="0"/>
              <a:t> real, envolvendo o uso de </a:t>
            </a:r>
            <a:r>
              <a:rPr lang="pt-BR" dirty="0" err="1"/>
              <a:t>TICs</a:t>
            </a:r>
            <a:r>
              <a:rPr lang="pt-BR" dirty="0"/>
              <a:t>, desenvolvida por um grupo de estudos e pesquisas de uma </a:t>
            </a:r>
            <a:r>
              <a:rPr lang="pt-BR" dirty="0" err="1"/>
              <a:t>instituição</a:t>
            </a:r>
            <a:r>
              <a:rPr lang="pt-BR" dirty="0"/>
              <a:t> de ensino superior localizada na </a:t>
            </a:r>
            <a:r>
              <a:rPr lang="pt-BR" dirty="0" err="1"/>
              <a:t>Amazônia</a:t>
            </a:r>
            <a:r>
              <a:rPr lang="pt-BR" dirty="0"/>
              <a:t> brasileira </a:t>
            </a:r>
            <a:endParaRPr lang="pt-BR" sz="1800" dirty="0"/>
          </a:p>
          <a:p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84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5.Metodologia e procedimentos metodológicos adotados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(1,5 Ponto)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i="1" dirty="0">
                <a:solidFill>
                  <a:srgbClr val="00B050"/>
                </a:solidFill>
                <a:cs typeface="Arial" panose="020B0604020202020204" pitchFamily="34" charset="0"/>
              </a:rPr>
              <a:t>Aqui deve-se observar  ¨o COMO ¨  foi realizado a busca das informações ao problema delimitado pelos objetivos. COMO atingiu-se aos objetivos específicos</a:t>
            </a:r>
            <a:r>
              <a:rPr lang="pt-BR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BR" sz="1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/>
              <a:t>As </a:t>
            </a:r>
            <a:r>
              <a:rPr lang="pt-BR" dirty="0" err="1"/>
              <a:t>análises</a:t>
            </a:r>
            <a:r>
              <a:rPr lang="pt-BR" dirty="0"/>
              <a:t> realizadas </a:t>
            </a:r>
            <a:r>
              <a:rPr lang="pt-BR" dirty="0" err="1"/>
              <a:t>são</a:t>
            </a:r>
            <a:r>
              <a:rPr lang="pt-BR" dirty="0"/>
              <a:t> fruto de pesquisa </a:t>
            </a:r>
            <a:r>
              <a:rPr lang="pt-BR" dirty="0" err="1"/>
              <a:t>bibliográfica</a:t>
            </a:r>
            <a:r>
              <a:rPr lang="pt-BR" dirty="0"/>
              <a:t> e documental, somadas as </a:t>
            </a:r>
            <a:r>
              <a:rPr lang="pt-BR" dirty="0" err="1"/>
              <a:t>observações</a:t>
            </a:r>
            <a:r>
              <a:rPr lang="pt-BR" dirty="0"/>
              <a:t> e </a:t>
            </a:r>
            <a:endParaRPr lang="pt-BR" sz="1800" dirty="0"/>
          </a:p>
          <a:p>
            <a:r>
              <a:rPr lang="pt-BR" dirty="0" err="1"/>
              <a:t>experiências</a:t>
            </a:r>
            <a:r>
              <a:rPr lang="pt-BR" dirty="0"/>
              <a:t> vivenciadas no uso das Tecnologias de </a:t>
            </a:r>
            <a:r>
              <a:rPr lang="pt-BR" dirty="0" err="1"/>
              <a:t>Informação</a:t>
            </a:r>
            <a:r>
              <a:rPr lang="pt-BR" dirty="0"/>
              <a:t> e </a:t>
            </a:r>
            <a:r>
              <a:rPr lang="pt-BR" dirty="0" err="1"/>
              <a:t>Comunicação</a:t>
            </a:r>
            <a:r>
              <a:rPr lang="pt-BR" dirty="0"/>
              <a:t> em tempos de pandemia no </a:t>
            </a:r>
            <a:r>
              <a:rPr lang="pt-BR" dirty="0" err="1"/>
              <a:t>país</a:t>
            </a:r>
            <a:r>
              <a:rPr lang="pt-BR" dirty="0"/>
              <a:t>, especificamente, em </a:t>
            </a:r>
            <a:r>
              <a:rPr lang="pt-BR" dirty="0" err="1"/>
              <a:t>ações</a:t>
            </a:r>
            <a:r>
              <a:rPr lang="pt-BR" dirty="0"/>
              <a:t> desenvolvidas por </a:t>
            </a:r>
            <a:r>
              <a:rPr lang="pt-BR" dirty="0" err="1"/>
              <a:t>instituições</a:t>
            </a:r>
            <a:r>
              <a:rPr lang="pt-BR" dirty="0"/>
              <a:t> de ensino superior. </a:t>
            </a:r>
            <a:endParaRPr lang="pt-BR" sz="1800" dirty="0"/>
          </a:p>
          <a:p>
            <a:r>
              <a:rPr lang="pt-BR" dirty="0"/>
              <a:t>O estudo tem como ponto de partida as </a:t>
            </a:r>
            <a:r>
              <a:rPr lang="pt-BR" dirty="0" err="1"/>
              <a:t>discussões</a:t>
            </a:r>
            <a:r>
              <a:rPr lang="pt-BR" dirty="0"/>
              <a:t> de Almeida; Soares; Oliveira (2019), </a:t>
            </a:r>
            <a:r>
              <a:rPr lang="pt-BR" dirty="0" err="1"/>
              <a:t>Corradini</a:t>
            </a:r>
            <a:r>
              <a:rPr lang="pt-BR" dirty="0"/>
              <a:t>; </a:t>
            </a:r>
            <a:r>
              <a:rPr lang="pt-BR" dirty="0" err="1"/>
              <a:t>Misukami</a:t>
            </a:r>
            <a:r>
              <a:rPr lang="pt-BR" dirty="0"/>
              <a:t> (2013), Ferreira; Brasileiro (2019), Quintela (2013) e Soares; Oliveira (2019), seguido por outras </a:t>
            </a:r>
            <a:r>
              <a:rPr lang="pt-BR" dirty="0" err="1"/>
              <a:t>contribuições</a:t>
            </a:r>
            <a:r>
              <a:rPr lang="pt-BR" dirty="0"/>
              <a:t> de estudiosos do tema, compondo o embasamento </a:t>
            </a:r>
            <a:r>
              <a:rPr lang="pt-BR" dirty="0" err="1"/>
              <a:t>teórico</a:t>
            </a:r>
            <a:r>
              <a:rPr lang="pt-BR" dirty="0"/>
              <a:t> do trabalho. </a:t>
            </a:r>
            <a:endParaRPr lang="pt-BR" sz="1800" dirty="0"/>
          </a:p>
          <a:p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6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Arial Black" panose="020B0A04020102020204" pitchFamily="34" charset="0"/>
              </a:rPr>
              <a:t>6. Síntese da discussão dos resultados </a:t>
            </a:r>
            <a:r>
              <a:rPr lang="pt-BR" sz="1600" b="1" dirty="0">
                <a:latin typeface="+mn-lt"/>
                <a:cs typeface="Times New Roman" panose="02020603050405020304" pitchFamily="18" charset="0"/>
              </a:rPr>
              <a:t>(3,0 Ponto) </a:t>
            </a:r>
            <a:endParaRPr lang="pt-BR" sz="1600" b="1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0045" y="1951752"/>
            <a:ext cx="10058400" cy="4023360"/>
          </a:xfrm>
        </p:spPr>
        <p:txBody>
          <a:bodyPr>
            <a:normAutofit/>
          </a:bodyPr>
          <a:lstStyle/>
          <a:p>
            <a:r>
              <a:rPr lang="pt-BR" sz="1600" i="1" dirty="0">
                <a:solidFill>
                  <a:srgbClr val="00B050"/>
                </a:solidFill>
              </a:rPr>
              <a:t>Coloquem aqui dados encontrados e trabalhados pelo autor(a) ou (autores). Apresentem brevemente  o ponto  de chegada  da pesquisa neste trabalho, utilize os recursos aprendidos </a:t>
            </a:r>
            <a:r>
              <a:rPr lang="pt-BR" sz="1600" i="1" u="sng" dirty="0">
                <a:solidFill>
                  <a:srgbClr val="00B050"/>
                </a:solidFill>
              </a:rPr>
              <a:t>para não cometer plágio</a:t>
            </a:r>
            <a:r>
              <a:rPr lang="pt-BR" sz="1800" i="1" dirty="0">
                <a:solidFill>
                  <a:srgbClr val="00B050"/>
                </a:solidFill>
              </a:rPr>
              <a:t>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Resposta</a:t>
            </a:r>
            <a:r>
              <a:rPr lang="pt-BR" sz="1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800" dirty="0"/>
          </a:p>
          <a:p>
            <a:r>
              <a:rPr lang="pt-BR" sz="1800" i="1" dirty="0">
                <a:solidFill>
                  <a:srgbClr val="00B050"/>
                </a:solidFill>
              </a:rPr>
              <a:t>  </a:t>
            </a:r>
            <a:r>
              <a:rPr lang="pt-BR" dirty="0"/>
              <a:t>contempla-se que as tecnologias </a:t>
            </a:r>
            <a:r>
              <a:rPr lang="pt-BR" dirty="0" err="1"/>
              <a:t>têm</a:t>
            </a:r>
            <a:r>
              <a:rPr lang="pt-BR" dirty="0"/>
              <a:t> ocupado um </a:t>
            </a:r>
            <a:r>
              <a:rPr lang="pt-BR" dirty="0" err="1"/>
              <a:t>espaço</a:t>
            </a:r>
            <a:r>
              <a:rPr lang="pt-BR" dirty="0"/>
              <a:t> importante na </a:t>
            </a:r>
            <a:r>
              <a:rPr lang="pt-BR" dirty="0" err="1"/>
              <a:t>Educação</a:t>
            </a:r>
            <a:r>
              <a:rPr lang="pt-BR" dirty="0"/>
              <a:t>, possibilitando o desenvolvimento de </a:t>
            </a:r>
            <a:r>
              <a:rPr lang="pt-BR" dirty="0" err="1"/>
              <a:t>inúmeras</a:t>
            </a:r>
            <a:r>
              <a:rPr lang="pt-BR" dirty="0"/>
              <a:t> atividades </a:t>
            </a:r>
            <a:r>
              <a:rPr lang="pt-BR" dirty="0" err="1"/>
              <a:t>favoráveis</a:t>
            </a:r>
            <a:r>
              <a:rPr lang="pt-BR" dirty="0"/>
              <a:t> à </a:t>
            </a:r>
            <a:r>
              <a:rPr lang="pt-BR" dirty="0" err="1"/>
              <a:t>comunicação</a:t>
            </a:r>
            <a:r>
              <a:rPr lang="pt-BR" dirty="0"/>
              <a:t> e </a:t>
            </a:r>
            <a:r>
              <a:rPr lang="pt-BR" dirty="0" err="1"/>
              <a:t>transmissão</a:t>
            </a:r>
            <a:r>
              <a:rPr lang="pt-BR" dirty="0"/>
              <a:t>/</a:t>
            </a:r>
            <a:r>
              <a:rPr lang="pt-BR" dirty="0" err="1"/>
              <a:t>aquisição</a:t>
            </a:r>
            <a:r>
              <a:rPr lang="pt-BR" dirty="0"/>
              <a:t> de conhecimentos, sendo: </a:t>
            </a:r>
            <a:r>
              <a:rPr lang="pt-BR" dirty="0" err="1"/>
              <a:t>realização</a:t>
            </a:r>
            <a:r>
              <a:rPr lang="pt-BR" dirty="0"/>
              <a:t> de aulas, </a:t>
            </a:r>
            <a:r>
              <a:rPr lang="pt-BR" dirty="0" err="1"/>
              <a:t>reuniões</a:t>
            </a:r>
            <a:r>
              <a:rPr lang="pt-BR" dirty="0"/>
              <a:t> e palestras por </a:t>
            </a:r>
            <a:r>
              <a:rPr lang="pt-BR" dirty="0" err="1"/>
              <a:t>videoconferências</a:t>
            </a:r>
            <a:r>
              <a:rPr lang="pt-BR" dirty="0"/>
              <a:t>, </a:t>
            </a:r>
            <a:r>
              <a:rPr lang="pt-BR" dirty="0" err="1"/>
              <a:t>disponibilização</a:t>
            </a:r>
            <a:r>
              <a:rPr lang="pt-BR" dirty="0"/>
              <a:t> de materiais </a:t>
            </a:r>
            <a:r>
              <a:rPr lang="pt-BR" dirty="0" err="1"/>
              <a:t>didático-pedagógicos</a:t>
            </a:r>
            <a:r>
              <a:rPr lang="pt-BR" dirty="0"/>
              <a:t> em formato digital e gratuito, oferta de cursos </a:t>
            </a:r>
            <a:r>
              <a:rPr lang="pt-BR" dirty="0" err="1"/>
              <a:t>extensionistas</a:t>
            </a:r>
            <a:r>
              <a:rPr lang="pt-BR" dirty="0"/>
              <a:t> e a crescente </a:t>
            </a:r>
            <a:r>
              <a:rPr lang="pt-BR" dirty="0" err="1"/>
              <a:t>realização</a:t>
            </a:r>
            <a:r>
              <a:rPr lang="pt-BR" dirty="0"/>
              <a:t> de </a:t>
            </a:r>
            <a:r>
              <a:rPr lang="pt-BR" i="1" dirty="0" err="1"/>
              <a:t>Lives</a:t>
            </a:r>
            <a:r>
              <a:rPr lang="pt-BR" i="1" dirty="0"/>
              <a:t> </a:t>
            </a:r>
            <a:r>
              <a:rPr lang="pt-BR" dirty="0" err="1"/>
              <a:t>temáticas</a:t>
            </a:r>
            <a:r>
              <a:rPr lang="pt-BR" dirty="0"/>
              <a:t>. </a:t>
            </a:r>
            <a:endParaRPr lang="pt-BR" sz="1800" dirty="0"/>
          </a:p>
          <a:p>
            <a:r>
              <a:rPr lang="pt-BR" dirty="0"/>
              <a:t>Contempla-se ainda um </a:t>
            </a:r>
            <a:r>
              <a:rPr lang="pt-BR" dirty="0" err="1"/>
              <a:t>cenário</a:t>
            </a:r>
            <a:r>
              <a:rPr lang="pt-BR" dirty="0"/>
              <a:t> de intensa crise </a:t>
            </a:r>
            <a:r>
              <a:rPr lang="pt-BR" dirty="0" err="1"/>
              <a:t>socioeducacional</a:t>
            </a:r>
            <a:r>
              <a:rPr lang="pt-BR" dirty="0"/>
              <a:t>, sem </a:t>
            </a:r>
            <a:r>
              <a:rPr lang="pt-BR" dirty="0" err="1"/>
              <a:t>previsão</a:t>
            </a:r>
            <a:r>
              <a:rPr lang="pt-BR" dirty="0"/>
              <a:t> de </a:t>
            </a:r>
            <a:r>
              <a:rPr lang="pt-BR" dirty="0" err="1"/>
              <a:t>término</a:t>
            </a:r>
            <a:r>
              <a:rPr lang="pt-BR" dirty="0"/>
              <a:t>, marcado por disputas </a:t>
            </a:r>
            <a:r>
              <a:rPr lang="pt-BR" dirty="0" err="1"/>
              <a:t>político-econômicas</a:t>
            </a:r>
            <a:r>
              <a:rPr lang="pt-BR" dirty="0"/>
              <a:t> e discursos que </a:t>
            </a:r>
            <a:r>
              <a:rPr lang="pt-BR" dirty="0" err="1"/>
              <a:t>vão</a:t>
            </a:r>
            <a:r>
              <a:rPr lang="pt-BR" dirty="0"/>
              <a:t> de encontro aos direitos humanos, revelando a inconsequente </a:t>
            </a:r>
            <a:r>
              <a:rPr lang="pt-BR" dirty="0" err="1"/>
              <a:t>atuação</a:t>
            </a:r>
            <a:r>
              <a:rPr lang="pt-BR" dirty="0"/>
              <a:t> do governo em </a:t>
            </a:r>
            <a:r>
              <a:rPr lang="pt-BR" dirty="0" err="1"/>
              <a:t>exercício</a:t>
            </a:r>
            <a:r>
              <a:rPr lang="pt-BR"/>
              <a:t> diante da pandemia da Covid-19. </a:t>
            </a:r>
            <a:endParaRPr lang="pt-BR" sz="1800"/>
          </a:p>
          <a:p>
            <a:endParaRPr lang="pt-BR" sz="1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940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máscara</Template>
  <TotalTime>374</TotalTime>
  <Words>874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Retrospectiva</vt:lpstr>
      <vt:lpstr>Planejamento de pesquisa   Valor da atividade 10,0 (dez) pontos.  </vt:lpstr>
      <vt:lpstr>1.Título e autor(a) ou autores do material base para o exercício(*)                                  (siga as regras da ABNT) 1,0 Ponto</vt:lpstr>
      <vt:lpstr>2.Problema de pesquisa (1,5 Ponto) </vt:lpstr>
      <vt:lpstr>3. Justificativa (1,5 Ponto)</vt:lpstr>
      <vt:lpstr>4.Objetivos (1,5 Ponto)</vt:lpstr>
      <vt:lpstr>5.Metodologia e procedimentos metodológicos adotados (1,5 Ponto)</vt:lpstr>
      <vt:lpstr>6. Síntese da discussão dos resultados (3,0 Ponto)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projetos de pesquisa</dc:title>
  <dc:creator>Lia Mara Dib Ferreira Santos</dc:creator>
  <cp:lastModifiedBy>Afonso Cesar Lelis Brandão</cp:lastModifiedBy>
  <cp:revision>38</cp:revision>
  <cp:lastPrinted>2017-05-29T13:09:21Z</cp:lastPrinted>
  <dcterms:created xsi:type="dcterms:W3CDTF">2019-10-30T18:24:22Z</dcterms:created>
  <dcterms:modified xsi:type="dcterms:W3CDTF">2021-05-15T13:03:57Z</dcterms:modified>
</cp:coreProperties>
</file>