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80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4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7251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Afonso Silva</a:t>
            </a:r>
          </a:p>
          <a:p>
            <a:pPr marL="0" indent="0">
              <a:buNone/>
            </a:pPr>
            <a:r>
              <a:rPr lang="en-US" dirty="0"/>
              <a:t>30/04/2024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most used database</a:t>
            </a:r>
          </a:p>
          <a:p>
            <a:r>
              <a:rPr lang="en-US" dirty="0"/>
              <a:t>Lack of interest in Microsoft SQL Server and SQLite</a:t>
            </a:r>
          </a:p>
          <a:p>
            <a:r>
              <a:rPr lang="en-US" dirty="0"/>
              <a:t>Increasing interest in PostgreSQL and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Microsoft SQL Server and SQLite losing ground in the market</a:t>
            </a:r>
          </a:p>
          <a:p>
            <a:r>
              <a:rPr lang="en-US" dirty="0"/>
              <a:t>PostgreSQL and MongoDB establishment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https://github.com/afonsomdsilvaa/IBM-Data-Analyst-Capstone-Project/blob/main/Peer-Graded%20Assignment%20Building%20a%20dashboard%20with%20IBM%20Cognos%20Analytics_rotated.pdf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05C6C-DEC0-DBEB-133C-1DA437AF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3"/>
          <a:stretch/>
        </p:blipFill>
        <p:spPr>
          <a:xfrm>
            <a:off x="1310350" y="1391589"/>
            <a:ext cx="9176313" cy="4812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8D4DD-839D-C4D6-1D83-59645A92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45" y="1423686"/>
            <a:ext cx="8737562" cy="47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05081-9FB8-AA70-2F5C-FDE6F9B3D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2"/>
          <a:stretch/>
        </p:blipFill>
        <p:spPr>
          <a:xfrm>
            <a:off x="1261641" y="1389822"/>
            <a:ext cx="9243168" cy="4953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widely used and TypeScript getting popular</a:t>
            </a:r>
          </a:p>
          <a:p>
            <a:r>
              <a:rPr lang="en-US" dirty="0"/>
              <a:t>Over 90% young male developers</a:t>
            </a:r>
          </a:p>
          <a:p>
            <a:r>
              <a:rPr lang="en-US" dirty="0"/>
              <a:t>Developers mostly located in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TypeScript web frames gaining followers</a:t>
            </a:r>
          </a:p>
          <a:p>
            <a:r>
              <a:rPr lang="en-US" dirty="0"/>
              <a:t>Global polarization of developers location and gender</a:t>
            </a:r>
          </a:p>
          <a:p>
            <a:r>
              <a:rPr lang="en-US" dirty="0"/>
              <a:t>Young developers without postgrad studies on its majority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Developers are people with very marked characteristics</a:t>
            </a:r>
          </a:p>
          <a:p>
            <a:r>
              <a:rPr lang="en-US" dirty="0"/>
              <a:t>A good idea of popularity trends of different tools, platforms and languages can be obtained</a:t>
            </a:r>
          </a:p>
          <a:p>
            <a:r>
              <a:rPr lang="en-US" dirty="0"/>
              <a:t>There is a job to be done to spread accessibility of this labor market to countries in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4B2E2-EA65-A168-8616-26CE776EB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1" t="48011" r="40780" b="12426"/>
          <a:stretch/>
        </p:blipFill>
        <p:spPr>
          <a:xfrm>
            <a:off x="2556335" y="2072389"/>
            <a:ext cx="7079329" cy="3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B98D-BF97-4F6A-46F5-AC40D9A73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1" t="31954" r="28797" b="17806"/>
          <a:stretch/>
        </p:blipFill>
        <p:spPr>
          <a:xfrm>
            <a:off x="2473064" y="1877929"/>
            <a:ext cx="7245872" cy="41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• Data contextualization and analysis goal</a:t>
            </a:r>
          </a:p>
          <a:p>
            <a:pPr marL="0" indent="0">
              <a:buNone/>
            </a:pPr>
            <a:r>
              <a:rPr lang="en-US" sz="2200" dirty="0"/>
              <a:t>• Methodology description</a:t>
            </a:r>
          </a:p>
          <a:p>
            <a:pPr marL="457200" lvl="1" indent="0">
              <a:buNone/>
            </a:pPr>
            <a:r>
              <a:rPr lang="en-US" sz="1800" dirty="0"/>
              <a:t>• Data gathering</a:t>
            </a:r>
          </a:p>
          <a:p>
            <a:pPr marL="457200" lvl="1" indent="0">
              <a:buNone/>
            </a:pPr>
            <a:r>
              <a:rPr lang="en-US" sz="1800" dirty="0"/>
              <a:t>• Data analysis</a:t>
            </a:r>
          </a:p>
          <a:p>
            <a:pPr marL="457200" lvl="1" indent="0">
              <a:buNone/>
            </a:pPr>
            <a:r>
              <a:rPr lang="en-US" sz="1800" dirty="0"/>
              <a:t>• Data visualizations</a:t>
            </a:r>
          </a:p>
          <a:p>
            <a:pPr marL="0" indent="0">
              <a:buNone/>
            </a:pPr>
            <a:r>
              <a:rPr lang="en-US" sz="2200" dirty="0"/>
              <a:t>• Results presentation supported with graphs and trends</a:t>
            </a:r>
          </a:p>
          <a:p>
            <a:pPr marL="0" indent="0">
              <a:buNone/>
            </a:pPr>
            <a:r>
              <a:rPr lang="en-US" sz="2200" dirty="0"/>
              <a:t>• Discussion of overall findings and implications 	regarding the results previously exposed</a:t>
            </a:r>
          </a:p>
          <a:p>
            <a:pPr marL="0" indent="0">
              <a:buNone/>
            </a:pPr>
            <a:r>
              <a:rPr lang="en-US" sz="2200" dirty="0"/>
              <a:t>• Final conclusions of the carried out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• Stack Overflow’s annual Developer Survey is the largest</a:t>
            </a:r>
          </a:p>
          <a:p>
            <a:pPr marL="0" indent="0">
              <a:buNone/>
            </a:pPr>
            <a:r>
              <a:rPr lang="en-US" sz="2200" dirty="0"/>
              <a:t>and most comprehensive survey of people who code</a:t>
            </a:r>
          </a:p>
          <a:p>
            <a:pPr marL="0" indent="0">
              <a:buNone/>
            </a:pPr>
            <a:r>
              <a:rPr lang="en-US" sz="2200" dirty="0"/>
              <a:t>around the world.</a:t>
            </a:r>
          </a:p>
          <a:p>
            <a:pPr marL="0" indent="0">
              <a:buNone/>
            </a:pPr>
            <a:r>
              <a:rPr lang="en-US" sz="2200" dirty="0"/>
              <a:t>• Results don’t represent everyone in the developer community evenly</a:t>
            </a:r>
          </a:p>
          <a:p>
            <a:pPr marL="0" indent="0">
              <a:buNone/>
            </a:pPr>
            <a:r>
              <a:rPr lang="en-US" sz="2200" dirty="0"/>
              <a:t>• Nearly 90,000 developers</a:t>
            </a:r>
          </a:p>
          <a:p>
            <a:pPr marL="0" indent="0">
              <a:buNone/>
            </a:pPr>
            <a:r>
              <a:rPr lang="en-US" sz="2200" dirty="0"/>
              <a:t>• Trends to predict where the developers are going</a:t>
            </a:r>
          </a:p>
          <a:p>
            <a:pPr marL="0" indent="0">
              <a:buNone/>
            </a:pPr>
            <a:r>
              <a:rPr lang="en-US" sz="2200" dirty="0"/>
              <a:t>• Characterization of developers around the globe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• Collect survey data &amp; explore its content</a:t>
            </a:r>
          </a:p>
          <a:p>
            <a:pPr marL="0" indent="0">
              <a:buNone/>
            </a:pPr>
            <a:r>
              <a:rPr lang="en-US" sz="2200" dirty="0"/>
              <a:t>	• Web Scraping</a:t>
            </a:r>
          </a:p>
          <a:p>
            <a:pPr marL="0" indent="0">
              <a:buNone/>
            </a:pPr>
            <a:r>
              <a:rPr lang="en-US" sz="2200" dirty="0"/>
              <a:t>	• APIs.</a:t>
            </a:r>
          </a:p>
          <a:p>
            <a:pPr marL="0" indent="0">
              <a:buNone/>
            </a:pPr>
            <a:r>
              <a:rPr lang="en-US" sz="2200" dirty="0"/>
              <a:t>	• Request library</a:t>
            </a:r>
          </a:p>
          <a:p>
            <a:pPr marL="0" indent="0">
              <a:buNone/>
            </a:pPr>
            <a:r>
              <a:rPr lang="en-US" sz="2200" dirty="0"/>
              <a:t>• Data Wrangling</a:t>
            </a:r>
          </a:p>
          <a:p>
            <a:pPr marL="0" indent="0">
              <a:buNone/>
            </a:pPr>
            <a:r>
              <a:rPr lang="en-US" sz="2200" dirty="0"/>
              <a:t>• Exploratory data analysis</a:t>
            </a:r>
          </a:p>
          <a:p>
            <a:pPr marL="0" indent="0">
              <a:buNone/>
            </a:pPr>
            <a:r>
              <a:rPr lang="en-US" sz="2200" dirty="0"/>
              <a:t>	• Analyzing data distribution.</a:t>
            </a:r>
          </a:p>
          <a:p>
            <a:pPr marL="0" indent="0">
              <a:buNone/>
            </a:pPr>
            <a:r>
              <a:rPr lang="en-US" sz="2200" dirty="0"/>
              <a:t>	• Handling outliers.</a:t>
            </a:r>
          </a:p>
          <a:p>
            <a:pPr marL="0" indent="0">
              <a:buNone/>
            </a:pPr>
            <a:r>
              <a:rPr lang="en-US" sz="2200" dirty="0"/>
              <a:t>	• Correlations.</a:t>
            </a:r>
          </a:p>
          <a:p>
            <a:pPr marL="0" indent="0">
              <a:buNone/>
            </a:pPr>
            <a:r>
              <a:rPr lang="en-US" sz="2200" dirty="0"/>
              <a:t>• Data Visualization</a:t>
            </a:r>
          </a:p>
          <a:p>
            <a:pPr marL="0" indent="0">
              <a:buNone/>
            </a:pPr>
            <a:r>
              <a:rPr lang="en-US" sz="2200" dirty="0"/>
              <a:t>	• Highlight distribution of data, relationships, the 		composition and comparison of data</a:t>
            </a:r>
          </a:p>
          <a:p>
            <a:pPr marL="0" indent="0">
              <a:buNone/>
            </a:pPr>
            <a:r>
              <a:rPr lang="en-US" sz="2200" dirty="0"/>
              <a:t>• Dashboards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331541-89E9-7041-7E88-94A81E942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5" t="35469" r="41139" b="38566"/>
          <a:stretch/>
        </p:blipFill>
        <p:spPr>
          <a:xfrm>
            <a:off x="107510" y="2327564"/>
            <a:ext cx="6064690" cy="2404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B0632B-3535-9E22-281A-48EC633C3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6" t="36551" r="41993" b="38059"/>
          <a:stretch/>
        </p:blipFill>
        <p:spPr>
          <a:xfrm>
            <a:off x="5683169" y="2235975"/>
            <a:ext cx="6288912" cy="24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seems to keep as leading language</a:t>
            </a:r>
          </a:p>
          <a:p>
            <a:r>
              <a:rPr lang="en-US" dirty="0"/>
              <a:t>Python fastest-growing</a:t>
            </a:r>
          </a:p>
          <a:p>
            <a:r>
              <a:rPr lang="en-US" dirty="0"/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developers migration from JavaScript to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90284-FFE7-7340-14B7-1BD07A3F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83" t="34979" r="4614" b="38397"/>
          <a:stretch/>
        </p:blipFill>
        <p:spPr>
          <a:xfrm>
            <a:off x="2084" y="2490734"/>
            <a:ext cx="6333477" cy="2570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4E42-8099-96C4-051C-BF424D57B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96" t="36551" r="5124" b="38059"/>
          <a:stretch/>
        </p:blipFill>
        <p:spPr>
          <a:xfrm>
            <a:off x="6096000" y="2506661"/>
            <a:ext cx="5988468" cy="2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481</Words>
  <Application>Microsoft Office PowerPoint</Application>
  <PresentationFormat>Widescreen</PresentationFormat>
  <Paragraphs>101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Afonso Silva</cp:lastModifiedBy>
  <cp:revision>27</cp:revision>
  <dcterms:created xsi:type="dcterms:W3CDTF">2020-10-28T18:29:43Z</dcterms:created>
  <dcterms:modified xsi:type="dcterms:W3CDTF">2024-04-30T16:53:42Z</dcterms:modified>
</cp:coreProperties>
</file>