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5" r:id="rId6"/>
    <p:sldId id="261" r:id="rId7"/>
    <p:sldId id="262" r:id="rId8"/>
    <p:sldId id="263" r:id="rId9"/>
    <p:sldId id="264" r:id="rId10"/>
    <p:sldId id="266" r:id="rId11"/>
    <p:sldId id="260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E52FF-2A7B-411C-ACA4-C3BABCE5C987}" type="doc">
      <dgm:prSet loTypeId="urn:microsoft.com/office/officeart/2005/8/layout/process1" loCatId="process" qsTypeId="urn:microsoft.com/office/officeart/2005/8/quickstyle/3d2#1" qsCatId="3D" csTypeId="urn:microsoft.com/office/officeart/2005/8/colors/accent0_1" csCatId="mainScheme" phldr="1"/>
      <dgm:spPr/>
    </dgm:pt>
    <dgm:pt modelId="{86EEEAEF-7857-4A7A-AC40-828FBF10CAF3}">
      <dgm:prSet phldrT="[Texto]" custT="1"/>
      <dgm:spPr/>
      <dgm:t>
        <a:bodyPr/>
        <a:lstStyle/>
        <a:p>
          <a:r>
            <a:rPr lang="pt-PT" sz="2000" b="1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Matérias-primas </a:t>
          </a:r>
          <a:r>
            <a:rPr lang="pt-PT" sz="15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          (inclui materiais usados)</a:t>
          </a:r>
        </a:p>
      </dgm:t>
    </dgm:pt>
    <dgm:pt modelId="{53DBAF0F-15DA-45F1-80D7-D3A5989916A3}" type="parTrans" cxnId="{BAC0E83A-AA87-46BC-BC75-E25A2767B5B4}">
      <dgm:prSet/>
      <dgm:spPr/>
      <dgm:t>
        <a:bodyPr/>
        <a:lstStyle/>
        <a:p>
          <a:endParaRPr lang="pt-PT"/>
        </a:p>
      </dgm:t>
    </dgm:pt>
    <dgm:pt modelId="{4AD6F956-FA89-465B-8481-1E11D7DEED98}" type="sibTrans" cxnId="{BAC0E83A-AA87-46BC-BC75-E25A2767B5B4}">
      <dgm:prSet/>
      <dgm:spPr/>
      <dgm:t>
        <a:bodyPr/>
        <a:lstStyle/>
        <a:p>
          <a:endParaRPr lang="pt-PT"/>
        </a:p>
      </dgm:t>
    </dgm:pt>
    <dgm:pt modelId="{A711A624-083C-45DA-860E-ECBDF2A19332}">
      <dgm:prSet phldrT="[Texto]" custT="1"/>
      <dgm:spPr/>
      <dgm:t>
        <a:bodyPr/>
        <a:lstStyle/>
        <a:p>
          <a:r>
            <a:rPr lang="pt-PT" sz="1500" b="1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INDÚSTRIA TRANSFORMADORA </a:t>
          </a:r>
          <a:r>
            <a:rPr lang="pt-PT" sz="15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(processos químicos, mecânicos, etc.)</a:t>
          </a:r>
        </a:p>
      </dgm:t>
    </dgm:pt>
    <dgm:pt modelId="{02CF200B-7EC6-450F-8127-30E6559D260B}" type="parTrans" cxnId="{4DBD7799-CD00-4E2B-8372-50C400F1493B}">
      <dgm:prSet/>
      <dgm:spPr/>
      <dgm:t>
        <a:bodyPr/>
        <a:lstStyle/>
        <a:p>
          <a:endParaRPr lang="pt-PT"/>
        </a:p>
      </dgm:t>
    </dgm:pt>
    <dgm:pt modelId="{CD1BD827-0B8A-4437-8557-F23E8D40DB1B}" type="sibTrans" cxnId="{4DBD7799-CD00-4E2B-8372-50C400F1493B}">
      <dgm:prSet/>
      <dgm:spPr/>
      <dgm:t>
        <a:bodyPr/>
        <a:lstStyle/>
        <a:p>
          <a:endParaRPr lang="pt-PT"/>
        </a:p>
      </dgm:t>
    </dgm:pt>
    <dgm:pt modelId="{25755C1F-7F43-4838-861A-B4AD209E0985}">
      <dgm:prSet phldrT="[Texto]" custT="1"/>
      <dgm:spPr/>
      <dgm:t>
        <a:bodyPr/>
        <a:lstStyle/>
        <a:p>
          <a:r>
            <a:rPr lang="pt-PT" sz="2000" b="1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Novos Produtos</a:t>
          </a:r>
        </a:p>
      </dgm:t>
    </dgm:pt>
    <dgm:pt modelId="{AE85BEE2-35F5-4F84-9AF0-58223A0ACE20}" type="parTrans" cxnId="{403AC6B0-B012-48AC-9ADA-CA2BA940B828}">
      <dgm:prSet/>
      <dgm:spPr/>
      <dgm:t>
        <a:bodyPr/>
        <a:lstStyle/>
        <a:p>
          <a:endParaRPr lang="pt-PT"/>
        </a:p>
      </dgm:t>
    </dgm:pt>
    <dgm:pt modelId="{C124BD5B-F7AB-4F2F-B55F-F064297AE55E}" type="sibTrans" cxnId="{403AC6B0-B012-48AC-9ADA-CA2BA940B828}">
      <dgm:prSet/>
      <dgm:spPr/>
      <dgm:t>
        <a:bodyPr/>
        <a:lstStyle/>
        <a:p>
          <a:endParaRPr lang="pt-PT"/>
        </a:p>
      </dgm:t>
    </dgm:pt>
    <dgm:pt modelId="{07227BD3-629E-4BB9-9CAC-CEE3EC2ADDD9}" type="pres">
      <dgm:prSet presAssocID="{F4AE52FF-2A7B-411C-ACA4-C3BABCE5C987}" presName="Name0" presStyleCnt="0">
        <dgm:presLayoutVars>
          <dgm:dir/>
          <dgm:resizeHandles val="exact"/>
        </dgm:presLayoutVars>
      </dgm:prSet>
      <dgm:spPr/>
    </dgm:pt>
    <dgm:pt modelId="{9F1625F4-44D6-478F-A204-8EFFE93223C0}" type="pres">
      <dgm:prSet presAssocID="{86EEEAEF-7857-4A7A-AC40-828FBF10CAF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300BBFC-A5B2-40C8-84F6-3687783F2299}" type="pres">
      <dgm:prSet presAssocID="{4AD6F956-FA89-465B-8481-1E11D7DEED98}" presName="sibTrans" presStyleLbl="sibTrans2D1" presStyleIdx="0" presStyleCnt="2"/>
      <dgm:spPr/>
      <dgm:t>
        <a:bodyPr/>
        <a:lstStyle/>
        <a:p>
          <a:endParaRPr lang="pt-PT"/>
        </a:p>
      </dgm:t>
    </dgm:pt>
    <dgm:pt modelId="{E0EE4200-4F32-4475-BC70-DF73BE85F871}" type="pres">
      <dgm:prSet presAssocID="{4AD6F956-FA89-465B-8481-1E11D7DEED98}" presName="connectorText" presStyleLbl="sibTrans2D1" presStyleIdx="0" presStyleCnt="2"/>
      <dgm:spPr/>
      <dgm:t>
        <a:bodyPr/>
        <a:lstStyle/>
        <a:p>
          <a:endParaRPr lang="pt-PT"/>
        </a:p>
      </dgm:t>
    </dgm:pt>
    <dgm:pt modelId="{B6DD54AF-B491-4292-98A4-FAD8F002B107}" type="pres">
      <dgm:prSet presAssocID="{A711A624-083C-45DA-860E-ECBDF2A1933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26F475F-D04E-4E20-9311-BA9B6E3CC8AE}" type="pres">
      <dgm:prSet presAssocID="{CD1BD827-0B8A-4437-8557-F23E8D40DB1B}" presName="sibTrans" presStyleLbl="sibTrans2D1" presStyleIdx="1" presStyleCnt="2"/>
      <dgm:spPr/>
      <dgm:t>
        <a:bodyPr/>
        <a:lstStyle/>
        <a:p>
          <a:endParaRPr lang="pt-PT"/>
        </a:p>
      </dgm:t>
    </dgm:pt>
    <dgm:pt modelId="{217E4184-A687-43D8-86E1-6D84782F7EB2}" type="pres">
      <dgm:prSet presAssocID="{CD1BD827-0B8A-4437-8557-F23E8D40DB1B}" presName="connectorText" presStyleLbl="sibTrans2D1" presStyleIdx="1" presStyleCnt="2"/>
      <dgm:spPr/>
      <dgm:t>
        <a:bodyPr/>
        <a:lstStyle/>
        <a:p>
          <a:endParaRPr lang="pt-PT"/>
        </a:p>
      </dgm:t>
    </dgm:pt>
    <dgm:pt modelId="{E2977B89-8593-45BD-9BA3-682EBE2257F4}" type="pres">
      <dgm:prSet presAssocID="{25755C1F-7F43-4838-861A-B4AD209E098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7D310538-AD69-4977-A238-5E393FB322C4}" type="presOf" srcId="{F4AE52FF-2A7B-411C-ACA4-C3BABCE5C987}" destId="{07227BD3-629E-4BB9-9CAC-CEE3EC2ADDD9}" srcOrd="0" destOrd="0" presId="urn:microsoft.com/office/officeart/2005/8/layout/process1"/>
    <dgm:cxn modelId="{E7EDC5C2-3979-47FC-954A-D8089184660A}" type="presOf" srcId="{25755C1F-7F43-4838-861A-B4AD209E0985}" destId="{E2977B89-8593-45BD-9BA3-682EBE2257F4}" srcOrd="0" destOrd="0" presId="urn:microsoft.com/office/officeart/2005/8/layout/process1"/>
    <dgm:cxn modelId="{805A7D7D-51B6-411F-9BA0-7FF6368A0D06}" type="presOf" srcId="{4AD6F956-FA89-465B-8481-1E11D7DEED98}" destId="{D300BBFC-A5B2-40C8-84F6-3687783F2299}" srcOrd="0" destOrd="0" presId="urn:microsoft.com/office/officeart/2005/8/layout/process1"/>
    <dgm:cxn modelId="{BAC0E83A-AA87-46BC-BC75-E25A2767B5B4}" srcId="{F4AE52FF-2A7B-411C-ACA4-C3BABCE5C987}" destId="{86EEEAEF-7857-4A7A-AC40-828FBF10CAF3}" srcOrd="0" destOrd="0" parTransId="{53DBAF0F-15DA-45F1-80D7-D3A5989916A3}" sibTransId="{4AD6F956-FA89-465B-8481-1E11D7DEED98}"/>
    <dgm:cxn modelId="{403AC6B0-B012-48AC-9ADA-CA2BA940B828}" srcId="{F4AE52FF-2A7B-411C-ACA4-C3BABCE5C987}" destId="{25755C1F-7F43-4838-861A-B4AD209E0985}" srcOrd="2" destOrd="0" parTransId="{AE85BEE2-35F5-4F84-9AF0-58223A0ACE20}" sibTransId="{C124BD5B-F7AB-4F2F-B55F-F064297AE55E}"/>
    <dgm:cxn modelId="{4DBD7799-CD00-4E2B-8372-50C400F1493B}" srcId="{F4AE52FF-2A7B-411C-ACA4-C3BABCE5C987}" destId="{A711A624-083C-45DA-860E-ECBDF2A19332}" srcOrd="1" destOrd="0" parTransId="{02CF200B-7EC6-450F-8127-30E6559D260B}" sibTransId="{CD1BD827-0B8A-4437-8557-F23E8D40DB1B}"/>
    <dgm:cxn modelId="{83FF6B5D-7C31-4ADE-83C5-D6CC68C0A2F9}" type="presOf" srcId="{CD1BD827-0B8A-4437-8557-F23E8D40DB1B}" destId="{D26F475F-D04E-4E20-9311-BA9B6E3CC8AE}" srcOrd="0" destOrd="0" presId="urn:microsoft.com/office/officeart/2005/8/layout/process1"/>
    <dgm:cxn modelId="{C2CB70E1-8FB8-4FCA-BA37-C8927651F52D}" type="presOf" srcId="{CD1BD827-0B8A-4437-8557-F23E8D40DB1B}" destId="{217E4184-A687-43D8-86E1-6D84782F7EB2}" srcOrd="1" destOrd="0" presId="urn:microsoft.com/office/officeart/2005/8/layout/process1"/>
    <dgm:cxn modelId="{DCC913A5-6D9F-4EBC-A61C-BB104CD9A7ED}" type="presOf" srcId="{A711A624-083C-45DA-860E-ECBDF2A19332}" destId="{B6DD54AF-B491-4292-98A4-FAD8F002B107}" srcOrd="0" destOrd="0" presId="urn:microsoft.com/office/officeart/2005/8/layout/process1"/>
    <dgm:cxn modelId="{194FAE3C-ED5A-4F6A-AA58-157752327660}" type="presOf" srcId="{86EEEAEF-7857-4A7A-AC40-828FBF10CAF3}" destId="{9F1625F4-44D6-478F-A204-8EFFE93223C0}" srcOrd="0" destOrd="0" presId="urn:microsoft.com/office/officeart/2005/8/layout/process1"/>
    <dgm:cxn modelId="{9064440D-1CA5-42A0-942E-711B3B84009B}" type="presOf" srcId="{4AD6F956-FA89-465B-8481-1E11D7DEED98}" destId="{E0EE4200-4F32-4475-BC70-DF73BE85F871}" srcOrd="1" destOrd="0" presId="urn:microsoft.com/office/officeart/2005/8/layout/process1"/>
    <dgm:cxn modelId="{975FF414-AC8A-4C19-B2B9-03ABEA47F16E}" type="presParOf" srcId="{07227BD3-629E-4BB9-9CAC-CEE3EC2ADDD9}" destId="{9F1625F4-44D6-478F-A204-8EFFE93223C0}" srcOrd="0" destOrd="0" presId="urn:microsoft.com/office/officeart/2005/8/layout/process1"/>
    <dgm:cxn modelId="{5EA50225-8170-4540-970B-ABC98E2FC85F}" type="presParOf" srcId="{07227BD3-629E-4BB9-9CAC-CEE3EC2ADDD9}" destId="{D300BBFC-A5B2-40C8-84F6-3687783F2299}" srcOrd="1" destOrd="0" presId="urn:microsoft.com/office/officeart/2005/8/layout/process1"/>
    <dgm:cxn modelId="{5F4401FD-CD26-426D-A126-3C560E173650}" type="presParOf" srcId="{D300BBFC-A5B2-40C8-84F6-3687783F2299}" destId="{E0EE4200-4F32-4475-BC70-DF73BE85F871}" srcOrd="0" destOrd="0" presId="urn:microsoft.com/office/officeart/2005/8/layout/process1"/>
    <dgm:cxn modelId="{516FD00E-38FD-4E1D-8778-D427797E4DB8}" type="presParOf" srcId="{07227BD3-629E-4BB9-9CAC-CEE3EC2ADDD9}" destId="{B6DD54AF-B491-4292-98A4-FAD8F002B107}" srcOrd="2" destOrd="0" presId="urn:microsoft.com/office/officeart/2005/8/layout/process1"/>
    <dgm:cxn modelId="{1F3DDE92-3C12-4F5A-8440-171E4EBB6B3B}" type="presParOf" srcId="{07227BD3-629E-4BB9-9CAC-CEE3EC2ADDD9}" destId="{D26F475F-D04E-4E20-9311-BA9B6E3CC8AE}" srcOrd="3" destOrd="0" presId="urn:microsoft.com/office/officeart/2005/8/layout/process1"/>
    <dgm:cxn modelId="{6137C748-AF5E-48B9-870F-88D7DB879B39}" type="presParOf" srcId="{D26F475F-D04E-4E20-9311-BA9B6E3CC8AE}" destId="{217E4184-A687-43D8-86E1-6D84782F7EB2}" srcOrd="0" destOrd="0" presId="urn:microsoft.com/office/officeart/2005/8/layout/process1"/>
    <dgm:cxn modelId="{2F058F2F-8110-4FEB-BA8A-97A112A0B344}" type="presParOf" srcId="{07227BD3-629E-4BB9-9CAC-CEE3EC2ADDD9}" destId="{E2977B89-8593-45BD-9BA3-682EBE2257F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1625F4-44D6-478F-A204-8EFFE93223C0}">
      <dsp:nvSpPr>
        <dsp:cNvPr id="0" name=""/>
        <dsp:cNvSpPr/>
      </dsp:nvSpPr>
      <dsp:spPr>
        <a:xfrm>
          <a:off x="7341" y="645749"/>
          <a:ext cx="2194275" cy="1316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b="1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Matérias-primas </a:t>
          </a:r>
          <a:r>
            <a:rPr lang="pt-PT" sz="1500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          (inclui materiais usados)</a:t>
          </a:r>
        </a:p>
      </dsp:txBody>
      <dsp:txXfrm>
        <a:off x="7341" y="645749"/>
        <a:ext cx="2194275" cy="1316565"/>
      </dsp:txXfrm>
    </dsp:sp>
    <dsp:sp modelId="{D300BBFC-A5B2-40C8-84F6-3687783F2299}">
      <dsp:nvSpPr>
        <dsp:cNvPr id="0" name=""/>
        <dsp:cNvSpPr/>
      </dsp:nvSpPr>
      <dsp:spPr>
        <a:xfrm>
          <a:off x="2421043" y="1031941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2300" kern="1200"/>
        </a:p>
      </dsp:txBody>
      <dsp:txXfrm>
        <a:off x="2421043" y="1031941"/>
        <a:ext cx="465186" cy="544180"/>
      </dsp:txXfrm>
    </dsp:sp>
    <dsp:sp modelId="{B6DD54AF-B491-4292-98A4-FAD8F002B107}">
      <dsp:nvSpPr>
        <dsp:cNvPr id="0" name=""/>
        <dsp:cNvSpPr/>
      </dsp:nvSpPr>
      <dsp:spPr>
        <a:xfrm>
          <a:off x="3079326" y="645749"/>
          <a:ext cx="2194275" cy="1316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b="1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INDÚSTRIA TRANSFORMADORA </a:t>
          </a:r>
          <a:r>
            <a:rPr lang="pt-PT" sz="1500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(processos químicos, mecânicos, etc.)</a:t>
          </a:r>
        </a:p>
      </dsp:txBody>
      <dsp:txXfrm>
        <a:off x="3079326" y="645749"/>
        <a:ext cx="2194275" cy="1316565"/>
      </dsp:txXfrm>
    </dsp:sp>
    <dsp:sp modelId="{D26F475F-D04E-4E20-9311-BA9B6E3CC8AE}">
      <dsp:nvSpPr>
        <dsp:cNvPr id="0" name=""/>
        <dsp:cNvSpPr/>
      </dsp:nvSpPr>
      <dsp:spPr>
        <a:xfrm>
          <a:off x="5493029" y="1031941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2300" kern="1200"/>
        </a:p>
      </dsp:txBody>
      <dsp:txXfrm>
        <a:off x="5493029" y="1031941"/>
        <a:ext cx="465186" cy="544180"/>
      </dsp:txXfrm>
    </dsp:sp>
    <dsp:sp modelId="{E2977B89-8593-45BD-9BA3-682EBE2257F4}">
      <dsp:nvSpPr>
        <dsp:cNvPr id="0" name=""/>
        <dsp:cNvSpPr/>
      </dsp:nvSpPr>
      <dsp:spPr>
        <a:xfrm>
          <a:off x="6151311" y="645749"/>
          <a:ext cx="2194275" cy="1316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b="1" kern="1200" dirty="0">
              <a:latin typeface="Times New Roman" pitchFamily="18" charset="0"/>
              <a:ea typeface="NSimSun" pitchFamily="49" charset="-122"/>
              <a:cs typeface="Times New Roman" pitchFamily="18" charset="0"/>
            </a:rPr>
            <a:t>Novos Produtos</a:t>
          </a:r>
        </a:p>
      </dsp:txBody>
      <dsp:txXfrm>
        <a:off x="6151311" y="645749"/>
        <a:ext cx="2194275" cy="131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A39F-8883-4502-AA85-AF55FB4D338A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C1B7-E1BB-40FE-BD96-0D8FA0785D3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8C1B7-E1BB-40FE-BD96-0D8FA0785D38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5B04-9311-446B-9E4D-E503D6F5AB66}" type="datetimeFigureOut">
              <a:rPr lang="pt-PT" smtClean="0"/>
              <a:pPr/>
              <a:t>29-09-2017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BDB3-1E9A-44FA-B1E1-06D534D3865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ariodeatualidades.wixsite.com/empresasporto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ctogal.pt/contentlist.aspx?menuid=33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sep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356992"/>
            <a:ext cx="3923928" cy="3429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NSimSun" pitchFamily="49" charset="-122"/>
                <a:ea typeface="NSimSun" pitchFamily="49" charset="-122"/>
              </a:rPr>
              <a:t>5 Principais Indústrias Transformadoras do Porto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BB572B82-7393-4E6D-AE27-44708B9F9C68}"/>
              </a:ext>
            </a:extLst>
          </p:cNvPr>
          <p:cNvSpPr txBox="1"/>
          <p:nvPr/>
        </p:nvSpPr>
        <p:spPr>
          <a:xfrm>
            <a:off x="685800" y="4797152"/>
            <a:ext cx="23777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Trabalho realizado por:</a:t>
            </a:r>
          </a:p>
          <a:p>
            <a:r>
              <a:rPr lang="pt-PT" sz="1600" dirty="0"/>
              <a:t>Afonso Ferreira	1DE</a:t>
            </a:r>
          </a:p>
          <a:p>
            <a:r>
              <a:rPr lang="pt-PT" sz="1600" dirty="0"/>
              <a:t>Bruno Guimarães	1DA</a:t>
            </a:r>
          </a:p>
          <a:p>
            <a:r>
              <a:rPr lang="pt-PT" sz="1600" dirty="0"/>
              <a:t>Jorge Pinto		1DE</a:t>
            </a:r>
          </a:p>
          <a:p>
            <a:r>
              <a:rPr lang="pt-PT" sz="1600" dirty="0"/>
              <a:t>Pedro Reigado	1DB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2B2445-5289-4CCC-BC69-3994A944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>
            <a:normAutofit/>
          </a:bodyPr>
          <a:lstStyle/>
          <a:p>
            <a:r>
              <a:rPr lang="pt-PT" sz="3200" dirty="0"/>
              <a:t>Gráficos Exemplificativos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F3B498C4-BBA0-425A-BC2D-2F7527DBC4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217" y="1131792"/>
            <a:ext cx="4435202" cy="30021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317A22AA-3A60-44BD-B741-1EE5D2B110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6575" y="4005064"/>
            <a:ext cx="5010849" cy="27531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A29AEEBE-8982-409E-8C3D-55B86795EC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55408" y="1072329"/>
            <a:ext cx="4658042" cy="29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5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polipiq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556792"/>
            <a:ext cx="4320000" cy="1563539"/>
          </a:xfrm>
          <a:prstGeom prst="rect">
            <a:avLst/>
          </a:prstGeom>
        </p:spPr>
      </p:pic>
      <p:pic>
        <p:nvPicPr>
          <p:cNvPr id="13" name="Imagem 12" descr="lactogal_sem_descritivo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1947" y="1747125"/>
            <a:ext cx="4320000" cy="828164"/>
          </a:xfrm>
          <a:prstGeom prst="rect">
            <a:avLst/>
          </a:prstGeom>
        </p:spPr>
      </p:pic>
      <p:pic>
        <p:nvPicPr>
          <p:cNvPr id="15" name="Imagem 14" descr="sogrape-vinho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1947" y="2924943"/>
            <a:ext cx="2880000" cy="2029530"/>
          </a:xfrm>
          <a:prstGeom prst="rect">
            <a:avLst/>
          </a:prstGeom>
        </p:spPr>
      </p:pic>
      <p:pic>
        <p:nvPicPr>
          <p:cNvPr id="16" name="Imagem 15" descr="Unicer_official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7051" y="4873954"/>
            <a:ext cx="2329897" cy="1800000"/>
          </a:xfrm>
          <a:prstGeom prst="rect">
            <a:avLst/>
          </a:prstGeom>
        </p:spPr>
      </p:pic>
      <p:pic>
        <p:nvPicPr>
          <p:cNvPr id="12" name="Imagem 11" descr="640px-EFACEC_logo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2000" y="3220833"/>
            <a:ext cx="4320000" cy="1437751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871700" y="62068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latin typeface="+mj-lt"/>
                <a:ea typeface="NSimSun" pitchFamily="49" charset="-122"/>
              </a:rPr>
              <a:t>Empresas Abordadas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652120" y="55172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8"/>
              </a:rPr>
              <a:t>https://www.diariodeatualidades.wixsite.com/empresasporto</a:t>
            </a:r>
            <a:endParaRPr lang="pt-PT" dirty="0"/>
          </a:p>
          <a:p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20170127112046-vinhos200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9227" y="1427547"/>
            <a:ext cx="5105542" cy="3568783"/>
          </a:xfr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xmlns="" val="1536524942"/>
              </p:ext>
            </p:extLst>
          </p:nvPr>
        </p:nvGraphicFramePr>
        <p:xfrm>
          <a:off x="395536" y="1268760"/>
          <a:ext cx="8352928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66929"/>
            <a:ext cx="8229600" cy="1143000"/>
          </a:xfrm>
        </p:spPr>
        <p:txBody>
          <a:bodyPr>
            <a:normAutofit/>
          </a:bodyPr>
          <a:lstStyle/>
          <a:p>
            <a:r>
              <a:rPr lang="pt-PT" sz="3200" dirty="0">
                <a:ea typeface="NSimSun" pitchFamily="49" charset="-122"/>
              </a:rPr>
              <a:t>O que são as Indústrias Transformadoras?</a:t>
            </a:r>
          </a:p>
        </p:txBody>
      </p:sp>
      <p:sp>
        <p:nvSpPr>
          <p:cNvPr id="3" name="Seta: Curvada para Baixo 2">
            <a:extLst>
              <a:ext uri="{FF2B5EF4-FFF2-40B4-BE49-F238E27FC236}">
                <a16:creationId xmlns:a16="http://schemas.microsoft.com/office/drawing/2014/main" xmlns="" id="{1E15BC07-344F-451B-8E52-1BC87CC47DFA}"/>
              </a:ext>
            </a:extLst>
          </p:cNvPr>
          <p:cNvSpPr/>
          <p:nvPr/>
        </p:nvSpPr>
        <p:spPr>
          <a:xfrm rot="10800000">
            <a:off x="1583706" y="3270770"/>
            <a:ext cx="5976585" cy="2030437"/>
          </a:xfrm>
          <a:prstGeom prst="curved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156176" y="60973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>
                    <a:lumMod val="50000"/>
                  </a:schemeClr>
                </a:solidFill>
                <a:ea typeface="NSimSun" pitchFamily="49" charset="-122"/>
                <a:cs typeface="Times New Roman" pitchFamily="18" charset="0"/>
              </a:rPr>
              <a:t>Fonte: Análise Informa D&amp;B</a:t>
            </a:r>
          </a:p>
          <a:p>
            <a:r>
              <a:rPr lang="pt-PT" sz="1600" dirty="0">
                <a:solidFill>
                  <a:schemeClr val="bg1">
                    <a:lumMod val="50000"/>
                  </a:schemeClr>
                </a:solidFill>
                <a:ea typeface="NSimSun" pitchFamily="49" charset="-122"/>
                <a:cs typeface="Times New Roman" pitchFamily="18" charset="0"/>
              </a:rPr>
              <a:t>Período de análise : 2012-2015</a:t>
            </a:r>
          </a:p>
        </p:txBody>
      </p:sp>
      <p:pic>
        <p:nvPicPr>
          <p:cNvPr id="4" name="Marcador de Posição de Conteúdo 3" descr="Capturar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11105" b="37098"/>
          <a:stretch/>
        </p:blipFill>
        <p:spPr>
          <a:xfrm>
            <a:off x="1979712" y="2996952"/>
            <a:ext cx="5238329" cy="2351569"/>
          </a:xfrm>
          <a:ln>
            <a:solidFill>
              <a:schemeClr val="bg1"/>
            </a:solidFill>
          </a:ln>
        </p:spPr>
      </p:pic>
      <p:sp>
        <p:nvSpPr>
          <p:cNvPr id="5" name="CaixaDeTexto 4"/>
          <p:cNvSpPr txBox="1"/>
          <p:nvPr/>
        </p:nvSpPr>
        <p:spPr>
          <a:xfrm>
            <a:off x="467544" y="5342419"/>
            <a:ext cx="3815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00B0F0"/>
                </a:solidFill>
                <a:ea typeface="NSimSun" pitchFamily="49" charset="-122"/>
                <a:cs typeface="Times New Roman" pitchFamily="18" charset="0"/>
              </a:rPr>
              <a:t>ECE – Empresas de Crescimento Elevado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3DFBA135-C6E8-4798-A5A3-EC7B7D3C78B2}"/>
              </a:ext>
            </a:extLst>
          </p:cNvPr>
          <p:cNvSpPr txBox="1"/>
          <p:nvPr/>
        </p:nvSpPr>
        <p:spPr>
          <a:xfrm>
            <a:off x="5203200" y="5342419"/>
            <a:ext cx="1520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</a:rPr>
              <a:t>Emprego Criado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1EE1A092-6AC1-4F49-A9B8-9372E26FC13C}"/>
              </a:ext>
            </a:extLst>
          </p:cNvPr>
          <p:cNvSpPr txBox="1"/>
          <p:nvPr/>
        </p:nvSpPr>
        <p:spPr>
          <a:xfrm>
            <a:off x="3393257" y="692696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200" dirty="0">
                <a:latin typeface="+mj-lt"/>
              </a:rPr>
              <a:t>Perfil Setorial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8300F639-36FE-46E4-BB2A-D83E13414B5A}"/>
              </a:ext>
            </a:extLst>
          </p:cNvPr>
          <p:cNvSpPr txBox="1"/>
          <p:nvPr/>
        </p:nvSpPr>
        <p:spPr>
          <a:xfrm>
            <a:off x="866828" y="1359565"/>
            <a:ext cx="746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/>
              <a:t>DISTRIBUIÇÃO DAS ECE E EMPREGO CRIADO NOS PRINCIPAIS SETORES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EA044BB-9DD0-4178-972C-28D9D4C5E367}"/>
              </a:ext>
            </a:extLst>
          </p:cNvPr>
          <p:cNvSpPr txBox="1"/>
          <p:nvPr/>
        </p:nvSpPr>
        <p:spPr>
          <a:xfrm>
            <a:off x="866829" y="2204864"/>
            <a:ext cx="737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Indústrias transformadoras são o setor com mais ECE e com a segunda maior taxa de empregabilidade.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20140930132314croay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7684" y="3302605"/>
            <a:ext cx="5688632" cy="355539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ea typeface="NSimSun" pitchFamily="49" charset="-122"/>
              </a:rPr>
              <a:t>Critérios de Avaliação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99592" y="1556792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Volume dos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Critérios de Qualidade 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Reconhecimento Nacional e Internacional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Número de Colaboradores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DB013AB8-F5F8-4D11-972E-2ADE4CF9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46" y="1772817"/>
            <a:ext cx="8229600" cy="3168352"/>
          </a:xfrm>
        </p:spPr>
        <p:txBody>
          <a:bodyPr>
            <a:normAutofit/>
          </a:bodyPr>
          <a:lstStyle/>
          <a:p>
            <a:r>
              <a:rPr lang="pt-PT" sz="1800" dirty="0"/>
              <a:t>Empresa do setor de vestuário, fundada em 1996, em plena crise no setor têxtil.</a:t>
            </a:r>
          </a:p>
          <a:p>
            <a:endParaRPr lang="pt-PT" sz="1800" dirty="0"/>
          </a:p>
          <a:p>
            <a:r>
              <a:rPr lang="pt-PT" sz="1800" dirty="0"/>
              <a:t>A sua missão é expandir-se, controlando a produção desde a fiação à tecelagem, passando pela confeção e distribuição.</a:t>
            </a:r>
          </a:p>
          <a:p>
            <a:endParaRPr lang="pt-PT" sz="1800" dirty="0"/>
          </a:p>
          <a:p>
            <a:r>
              <a:rPr lang="pt-PT" sz="1800" dirty="0"/>
              <a:t>Exporta </a:t>
            </a:r>
            <a:r>
              <a:rPr lang="pt-PT" sz="1800" dirty="0" smtClean="0"/>
              <a:t>87</a:t>
            </a:r>
            <a:r>
              <a:rPr lang="pt-PT" sz="1800" dirty="0"/>
              <a:t>% de todos os produtos que fabrica.</a:t>
            </a:r>
          </a:p>
          <a:p>
            <a:endParaRPr lang="pt-PT" sz="1800" dirty="0"/>
          </a:p>
          <a:p>
            <a:r>
              <a:rPr lang="pt-PT" sz="1800" dirty="0"/>
              <a:t>Neste momento é a empresa que maior volume de negócios faz no setor de vestuário em Portugal inteiro.</a:t>
            </a:r>
          </a:p>
        </p:txBody>
      </p:sp>
      <p:pic>
        <p:nvPicPr>
          <p:cNvPr id="4" name="Imagem 3" descr="polipique.png">
            <a:extLst>
              <a:ext uri="{FF2B5EF4-FFF2-40B4-BE49-F238E27FC236}">
                <a16:creationId xmlns:a16="http://schemas.microsoft.com/office/drawing/2014/main" xmlns="" id="{00665AD8-BF12-420F-B6F6-EC07916C33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2000" y="137269"/>
            <a:ext cx="4320000" cy="15635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68A4EEE-2446-41C8-BD4E-1E2F688371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887" y="4941168"/>
            <a:ext cx="4070226" cy="15828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5CFD7BD3-5424-4A3F-9D14-A0FE09FFA1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8052" y="4941168"/>
            <a:ext cx="4114800" cy="158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219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326CF2E5-18E0-4371-96D0-022B6AFF6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1800" dirty="0"/>
              <a:t>Empresa agroalimentar, fundada em 1996, especializada em lacticínios e derivados.</a:t>
            </a:r>
          </a:p>
          <a:p>
            <a:pPr algn="just"/>
            <a:r>
              <a:rPr lang="pt-PT" sz="1800" dirty="0"/>
              <a:t>Este grupo é proprietário de grandes marcas.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Mimosa foi a marca mais escolhida pelos portugueses, cerca de 33 milhões de vezes.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Esta empresa recebe certificados de Qualidade desde a sua fundação, pela sua excelência e dedicação na Segurança Alimentar.</a:t>
            </a:r>
          </a:p>
          <a:p>
            <a:pPr algn="just"/>
            <a:endParaRPr lang="pt-PT" sz="1800" dirty="0"/>
          </a:p>
        </p:txBody>
      </p:sp>
      <p:pic>
        <p:nvPicPr>
          <p:cNvPr id="4" name="Imagem 3" descr="lactogal_sem_descritivo_logo.jpg">
            <a:extLst>
              <a:ext uri="{FF2B5EF4-FFF2-40B4-BE49-F238E27FC236}">
                <a16:creationId xmlns:a16="http://schemas.microsoft.com/office/drawing/2014/main" xmlns="" id="{EE1C1093-182E-4582-A162-53F2D3D1E0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2000" y="432056"/>
            <a:ext cx="4320000" cy="8281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68F01C3F-72F2-48E9-9917-735171767B2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2060848"/>
            <a:ext cx="1343025" cy="866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882200B6-73C7-4E23-8143-1648E06B765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16216" y="2041797"/>
            <a:ext cx="1019175" cy="9048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8C9605E-6D49-475F-BB20-58619D00850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35391" y="2060848"/>
            <a:ext cx="1333500" cy="89535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940BAE3B-0037-4AC6-98F8-E2C6F6A52294}"/>
              </a:ext>
            </a:extLst>
          </p:cNvPr>
          <p:cNvSpPr txBox="1"/>
          <p:nvPr/>
        </p:nvSpPr>
        <p:spPr>
          <a:xfrm>
            <a:off x="7114466" y="3274921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>
                <a:hlinkClick r:id="rId6"/>
              </a:rPr>
              <a:t>http://www.lactogal.pt/contentlist.aspx?menuid=33</a:t>
            </a:r>
            <a:endParaRPr lang="pt-PT" sz="600" dirty="0"/>
          </a:p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CEFB6B98-D9E3-49BB-B559-09FD28CEC5D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4437" y="4863501"/>
            <a:ext cx="6715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130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022134FC-9A0A-4169-A456-74C304C1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A EFACEC Power Solutions é uma empresa tecnológica e marca de referência em diversos setores.</a:t>
            </a:r>
          </a:p>
          <a:p>
            <a:r>
              <a:rPr lang="pt-PT" sz="1800" dirty="0"/>
              <a:t>Fundada em 1948, esta firma teve um crescimento acentuado e insustentável, levando à restruturação financeira do grupo.</a:t>
            </a:r>
          </a:p>
          <a:p>
            <a:r>
              <a:rPr lang="pt-PT" sz="1800" dirty="0"/>
              <a:t>Apenas nestes últimos três anos decidiram inovar e focar num portefólio de produtos, construindo fortes parcerias.</a:t>
            </a:r>
          </a:p>
          <a:p>
            <a:endParaRPr lang="pt-PT" sz="1800" dirty="0"/>
          </a:p>
          <a:p>
            <a:r>
              <a:rPr lang="pt-PT" sz="1800" dirty="0"/>
              <a:t>A EFACEC está dividida em três grandes setores:</a:t>
            </a:r>
          </a:p>
          <a:p>
            <a:pPr lvl="1"/>
            <a:r>
              <a:rPr lang="pt-PT" sz="1400" dirty="0"/>
              <a:t>Produtos de Energia (Transformadores)</a:t>
            </a:r>
          </a:p>
          <a:p>
            <a:pPr lvl="1"/>
            <a:r>
              <a:rPr lang="pt-PT" sz="1400" dirty="0"/>
              <a:t>Sistemas (Energia/Transportes)</a:t>
            </a:r>
          </a:p>
          <a:p>
            <a:pPr lvl="1"/>
            <a:r>
              <a:rPr lang="pt-PT" sz="1400" dirty="0"/>
              <a:t>Mobilidade (Mobilidade elétrica)</a:t>
            </a:r>
          </a:p>
          <a:p>
            <a:endParaRPr lang="pt-PT" sz="1800" dirty="0"/>
          </a:p>
        </p:txBody>
      </p:sp>
      <p:pic>
        <p:nvPicPr>
          <p:cNvPr id="4" name="Imagem 3" descr="640px-EFACEC_logo.svg.png">
            <a:extLst>
              <a:ext uri="{FF2B5EF4-FFF2-40B4-BE49-F238E27FC236}">
                <a16:creationId xmlns:a16="http://schemas.microsoft.com/office/drawing/2014/main" xmlns="" id="{E17A568E-83AE-4A48-B7AC-ED40B0E73C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2000" y="162449"/>
            <a:ext cx="4320000" cy="14377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C474D32-25DA-4096-AD05-B35F280433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4173" y="4941168"/>
            <a:ext cx="1584176" cy="17444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4BDF625D-507A-4876-95A6-B381AEE8D0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4227" y="4941168"/>
            <a:ext cx="2325952" cy="17444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8B35BA05-D73F-4FA2-AEDF-8358E2C690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6" y="4941168"/>
            <a:ext cx="3101269" cy="17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39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CA1676EB-C70B-49BA-9322-4FECC34B8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91383" y="0"/>
            <a:ext cx="11326763" cy="685800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702814F9-3492-40D7-8D95-AD4DD84C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29530"/>
            <a:ext cx="8229600" cy="4096633"/>
          </a:xfrm>
        </p:spPr>
        <p:txBody>
          <a:bodyPr>
            <a:normAutofit/>
          </a:bodyPr>
          <a:lstStyle/>
          <a:p>
            <a:pPr algn="just"/>
            <a:r>
              <a:rPr lang="pt-PT" sz="1800" dirty="0">
                <a:solidFill>
                  <a:schemeClr val="bg1"/>
                </a:solidFill>
              </a:rPr>
              <a:t>Fundada em 1942, a Sogrape é uma das principais empresas de vinhos em Portugal.</a:t>
            </a:r>
          </a:p>
          <a:p>
            <a:pPr algn="just"/>
            <a:r>
              <a:rPr lang="pt-PT" sz="1800" dirty="0">
                <a:solidFill>
                  <a:schemeClr val="bg1"/>
                </a:solidFill>
              </a:rPr>
              <a:t>É proprietária de marcas como Sandeman, Gazela, Ferreira, entre outras.</a:t>
            </a:r>
          </a:p>
          <a:p>
            <a:pPr algn="just">
              <a:spcBef>
                <a:spcPts val="0"/>
              </a:spcBef>
            </a:pPr>
            <a:r>
              <a:rPr lang="pt-PT" sz="1800" dirty="0">
                <a:solidFill>
                  <a:schemeClr val="bg1"/>
                </a:solidFill>
              </a:rPr>
              <a:t>Criador do mais internacional dos vinhos de mesa portugueses - o Mateus Rosé</a:t>
            </a:r>
            <a:r>
              <a:rPr lang="pt-PT" sz="18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spcBef>
                <a:spcPts val="0"/>
              </a:spcBef>
            </a:pPr>
            <a:endParaRPr lang="pt-PT" sz="1800" dirty="0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pt-PT" sz="1800" dirty="0">
                <a:solidFill>
                  <a:schemeClr val="bg1"/>
                </a:solidFill>
              </a:rPr>
              <a:t>A Sogrape abrange vários continentes entre os quais América do Sul, Europa e Oceânia, tanto na venda como na sua produção.</a:t>
            </a:r>
          </a:p>
          <a:p>
            <a:pPr algn="just"/>
            <a:r>
              <a:rPr lang="pt-PT" sz="1800" dirty="0">
                <a:solidFill>
                  <a:schemeClr val="bg1"/>
                </a:solidFill>
              </a:rPr>
              <a:t>Reconhecida pelo segundo ano consecutivo como melhor produtora vitivinícola mundial pela WAWJWS, medalhas e outros reconhecimentos que premiaram a qualidade e sustentabilidade.</a:t>
            </a:r>
          </a:p>
          <a:p>
            <a:pPr algn="just">
              <a:buNone/>
            </a:pPr>
            <a:endParaRPr lang="pt-PT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B72A155-D910-402F-B368-A2393F2B8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6264" y="0"/>
            <a:ext cx="3331471" cy="210617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084C849B-5CAD-40F5-81DF-48F467A1AA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0571" y="4965430"/>
            <a:ext cx="1728192" cy="172819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F2359456-1385-443A-B1B5-771A464A12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73639" y="4985168"/>
            <a:ext cx="864096" cy="172819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5905D2B2-32F7-43EC-81F3-ED7A3B869C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1" y="5013176"/>
            <a:ext cx="1235858" cy="172819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xmlns="" id="{74FF6420-07CE-4CFF-9F0D-978F46A3E8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450" y="4869160"/>
            <a:ext cx="1224136" cy="17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240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edraaaa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924944"/>
            <a:ext cx="4060633" cy="2084242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9CE9EDF9-F17E-4508-938A-17F6BBBCA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9"/>
            <a:ext cx="8229600" cy="4176463"/>
          </a:xfrm>
        </p:spPr>
        <p:txBody>
          <a:bodyPr>
            <a:normAutofit/>
          </a:bodyPr>
          <a:lstStyle/>
          <a:p>
            <a:r>
              <a:rPr lang="pt-PT" sz="1800" dirty="0" err="1" smtClean="0"/>
              <a:t>Unicer</a:t>
            </a:r>
            <a:r>
              <a:rPr lang="pt-PT" sz="1800" dirty="0" smtClean="0"/>
              <a:t> é a maior empresa portuguesa de bebidas, que remonta ao século XIX. Com apenas 13 empregados.</a:t>
            </a:r>
          </a:p>
          <a:p>
            <a:r>
              <a:rPr lang="pt-PT" sz="1800" dirty="0" smtClean="0"/>
              <a:t>Cuja atividade assenta nos negócios das Cervejas e das Águas engarrafadas , mas também nos vinhos, malte e no negócio do turismo inaugurando em 2013 a 2ªfase do Projeto Pedras Salgadas Spa &amp; Nature Park.</a:t>
            </a:r>
          </a:p>
          <a:p>
            <a:pPr>
              <a:buNone/>
            </a:pPr>
            <a:endParaRPr lang="pt-PT" sz="1800" dirty="0" smtClean="0"/>
          </a:p>
          <a:p>
            <a:pPr>
              <a:buNone/>
            </a:pPr>
            <a:endParaRPr lang="pt-PT" sz="1800" dirty="0" smtClean="0"/>
          </a:p>
          <a:p>
            <a:r>
              <a:rPr lang="pt-PT" sz="1800" dirty="0" smtClean="0"/>
              <a:t>Certificação pelas Normas NP EN ISO 9001, NP </a:t>
            </a:r>
            <a:r>
              <a:rPr lang="pt-PT" sz="1800" dirty="0" smtClean="0">
                <a:solidFill>
                  <a:schemeClr val="bg1"/>
                </a:solidFill>
              </a:rPr>
              <a:t>EN ISO 14001 e OSHAS 18001 </a:t>
            </a:r>
            <a:r>
              <a:rPr lang="pt-PT" sz="1800" dirty="0" smtClean="0"/>
              <a:t>compreende:</a:t>
            </a:r>
          </a:p>
          <a:p>
            <a:pPr>
              <a:buNone/>
            </a:pPr>
            <a:r>
              <a:rPr lang="pt-PT" sz="1800" dirty="0" smtClean="0"/>
              <a:t>	</a:t>
            </a:r>
            <a:r>
              <a:rPr lang="pt-PT" sz="1400" dirty="0" smtClean="0"/>
              <a:t>- Produção e enchimento de cerveja, sidra, entre outras;		                        </a:t>
            </a:r>
          </a:p>
          <a:p>
            <a:pPr>
              <a:buNone/>
            </a:pPr>
            <a:r>
              <a:rPr lang="pt-PT" sz="1800" dirty="0" smtClean="0"/>
              <a:t>	- </a:t>
            </a:r>
            <a:r>
              <a:rPr lang="pt-PT" sz="1400" dirty="0" smtClean="0"/>
              <a:t>Comercialização e distribuição;</a:t>
            </a:r>
          </a:p>
          <a:p>
            <a:r>
              <a:rPr lang="pt-PT" sz="1800" dirty="0" smtClean="0"/>
              <a:t>Certificação e comercialização da SuperBock  única marca a ganhar 36 medalhas de ouro no setor.</a:t>
            </a:r>
          </a:p>
          <a:p>
            <a:endParaRPr lang="pt-PT" sz="1800" dirty="0"/>
          </a:p>
        </p:txBody>
      </p:sp>
      <p:pic>
        <p:nvPicPr>
          <p:cNvPr id="4" name="Imagem 3" descr="Unicer_official_logo.jpg">
            <a:extLst>
              <a:ext uri="{FF2B5EF4-FFF2-40B4-BE49-F238E27FC236}">
                <a16:creationId xmlns:a16="http://schemas.microsoft.com/office/drawing/2014/main" xmlns="" id="{78BE51EC-638F-4C32-ABA4-AFC19A1941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7051" y="0"/>
            <a:ext cx="2329897" cy="1800000"/>
          </a:xfrm>
          <a:prstGeom prst="rect">
            <a:avLst/>
          </a:prstGeom>
        </p:spPr>
      </p:pic>
      <p:pic>
        <p:nvPicPr>
          <p:cNvPr id="7" name="Imagem 6" descr="superboc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5517232"/>
            <a:ext cx="1298339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1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397</Words>
  <Application>Microsoft Office PowerPoint</Application>
  <PresentationFormat>Apresentação no Ecrã (4:3)</PresentationFormat>
  <Paragraphs>62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Tema do Office</vt:lpstr>
      <vt:lpstr>5 Principais Indústrias Transformadoras do Porto</vt:lpstr>
      <vt:lpstr>O que são as Indústrias Transformadoras?</vt:lpstr>
      <vt:lpstr>Diapositivo 3</vt:lpstr>
      <vt:lpstr>Critérios de Avaliação </vt:lpstr>
      <vt:lpstr>Diapositivo 5</vt:lpstr>
      <vt:lpstr>Diapositivo 6</vt:lpstr>
      <vt:lpstr>Diapositivo 7</vt:lpstr>
      <vt:lpstr>Diapositivo 8</vt:lpstr>
      <vt:lpstr>Diapositivo 9</vt:lpstr>
      <vt:lpstr>Gráficos Exemplificativos</vt:lpstr>
      <vt:lpstr>Diapositivo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Principais Industrias Transformadoras do Porto</dc:title>
  <dc:creator>ADÉLIA</dc:creator>
  <cp:lastModifiedBy>ADÉLIA</cp:lastModifiedBy>
  <cp:revision>80</cp:revision>
  <dcterms:created xsi:type="dcterms:W3CDTF">2017-09-26T00:52:41Z</dcterms:created>
  <dcterms:modified xsi:type="dcterms:W3CDTF">2017-09-29T02:32:03Z</dcterms:modified>
</cp:coreProperties>
</file>