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E52FF-2A7B-411C-ACA4-C3BABCE5C987}" type="doc">
      <dgm:prSet loTypeId="urn:microsoft.com/office/officeart/2005/8/layout/process1" loCatId="process" qsTypeId="urn:microsoft.com/office/officeart/2005/8/quickstyle/3d2#1" qsCatId="3D" csTypeId="urn:microsoft.com/office/officeart/2005/8/colors/accent0_1" csCatId="mainScheme" phldr="1"/>
      <dgm:spPr/>
    </dgm:pt>
    <dgm:pt modelId="{86EEEAEF-7857-4A7A-AC40-828FBF10CAF3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gm:t>
    </dgm:pt>
    <dgm:pt modelId="{53DBAF0F-15DA-45F1-80D7-D3A5989916A3}" type="parTrans" cxnId="{BAC0E83A-AA87-46BC-BC75-E25A2767B5B4}">
      <dgm:prSet/>
      <dgm:spPr/>
      <dgm:t>
        <a:bodyPr/>
        <a:lstStyle/>
        <a:p>
          <a:endParaRPr lang="pt-PT"/>
        </a:p>
      </dgm:t>
    </dgm:pt>
    <dgm:pt modelId="{4AD6F956-FA89-465B-8481-1E11D7DEED98}" type="sibTrans" cxnId="{BAC0E83A-AA87-46BC-BC75-E25A2767B5B4}">
      <dgm:prSet/>
      <dgm:spPr/>
      <dgm:t>
        <a:bodyPr/>
        <a:lstStyle/>
        <a:p>
          <a:endParaRPr lang="pt-PT"/>
        </a:p>
      </dgm:t>
    </dgm:pt>
    <dgm:pt modelId="{A711A624-083C-45DA-860E-ECBDF2A19332}">
      <dgm:prSet phldrT="[Texto]" custT="1"/>
      <dgm:spPr/>
      <dgm:t>
        <a:bodyPr/>
        <a:lstStyle/>
        <a:p>
          <a:r>
            <a:rPr lang="pt-PT" sz="15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gm:t>
    </dgm:pt>
    <dgm:pt modelId="{02CF200B-7EC6-450F-8127-30E6559D260B}" type="parTrans" cxnId="{4DBD7799-CD00-4E2B-8372-50C400F1493B}">
      <dgm:prSet/>
      <dgm:spPr/>
      <dgm:t>
        <a:bodyPr/>
        <a:lstStyle/>
        <a:p>
          <a:endParaRPr lang="pt-PT"/>
        </a:p>
      </dgm:t>
    </dgm:pt>
    <dgm:pt modelId="{CD1BD827-0B8A-4437-8557-F23E8D40DB1B}" type="sibTrans" cxnId="{4DBD7799-CD00-4E2B-8372-50C400F1493B}">
      <dgm:prSet/>
      <dgm:spPr/>
      <dgm:t>
        <a:bodyPr/>
        <a:lstStyle/>
        <a:p>
          <a:endParaRPr lang="pt-PT"/>
        </a:p>
      </dgm:t>
    </dgm:pt>
    <dgm:pt modelId="{25755C1F-7F43-4838-861A-B4AD209E0985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gm:t>
    </dgm:pt>
    <dgm:pt modelId="{AE85BEE2-35F5-4F84-9AF0-58223A0ACE20}" type="parTrans" cxnId="{403AC6B0-B012-48AC-9ADA-CA2BA940B828}">
      <dgm:prSet/>
      <dgm:spPr/>
      <dgm:t>
        <a:bodyPr/>
        <a:lstStyle/>
        <a:p>
          <a:endParaRPr lang="pt-PT"/>
        </a:p>
      </dgm:t>
    </dgm:pt>
    <dgm:pt modelId="{C124BD5B-F7AB-4F2F-B55F-F064297AE55E}" type="sibTrans" cxnId="{403AC6B0-B012-48AC-9ADA-CA2BA940B828}">
      <dgm:prSet/>
      <dgm:spPr/>
      <dgm:t>
        <a:bodyPr/>
        <a:lstStyle/>
        <a:p>
          <a:endParaRPr lang="pt-PT"/>
        </a:p>
      </dgm:t>
    </dgm:pt>
    <dgm:pt modelId="{07227BD3-629E-4BB9-9CAC-CEE3EC2ADDD9}" type="pres">
      <dgm:prSet presAssocID="{F4AE52FF-2A7B-411C-ACA4-C3BABCE5C987}" presName="Name0" presStyleCnt="0">
        <dgm:presLayoutVars>
          <dgm:dir/>
          <dgm:resizeHandles val="exact"/>
        </dgm:presLayoutVars>
      </dgm:prSet>
      <dgm:spPr/>
    </dgm:pt>
    <dgm:pt modelId="{9F1625F4-44D6-478F-A204-8EFFE93223C0}" type="pres">
      <dgm:prSet presAssocID="{86EEEAEF-7857-4A7A-AC40-828FBF10CAF3}" presName="node" presStyleLbl="node1" presStyleIdx="0" presStyleCnt="3">
        <dgm:presLayoutVars>
          <dgm:bulletEnabled val="1"/>
        </dgm:presLayoutVars>
      </dgm:prSet>
      <dgm:spPr/>
    </dgm:pt>
    <dgm:pt modelId="{D300BBFC-A5B2-40C8-84F6-3687783F2299}" type="pres">
      <dgm:prSet presAssocID="{4AD6F956-FA89-465B-8481-1E11D7DEED98}" presName="sibTrans" presStyleLbl="sibTrans2D1" presStyleIdx="0" presStyleCnt="2"/>
      <dgm:spPr/>
    </dgm:pt>
    <dgm:pt modelId="{E0EE4200-4F32-4475-BC70-DF73BE85F871}" type="pres">
      <dgm:prSet presAssocID="{4AD6F956-FA89-465B-8481-1E11D7DEED98}" presName="connectorText" presStyleLbl="sibTrans2D1" presStyleIdx="0" presStyleCnt="2"/>
      <dgm:spPr/>
    </dgm:pt>
    <dgm:pt modelId="{B6DD54AF-B491-4292-98A4-FAD8F002B107}" type="pres">
      <dgm:prSet presAssocID="{A711A624-083C-45DA-860E-ECBDF2A19332}" presName="node" presStyleLbl="node1" presStyleIdx="1" presStyleCnt="3">
        <dgm:presLayoutVars>
          <dgm:bulletEnabled val="1"/>
        </dgm:presLayoutVars>
      </dgm:prSet>
      <dgm:spPr/>
    </dgm:pt>
    <dgm:pt modelId="{D26F475F-D04E-4E20-9311-BA9B6E3CC8AE}" type="pres">
      <dgm:prSet presAssocID="{CD1BD827-0B8A-4437-8557-F23E8D40DB1B}" presName="sibTrans" presStyleLbl="sibTrans2D1" presStyleIdx="1" presStyleCnt="2"/>
      <dgm:spPr/>
    </dgm:pt>
    <dgm:pt modelId="{217E4184-A687-43D8-86E1-6D84782F7EB2}" type="pres">
      <dgm:prSet presAssocID="{CD1BD827-0B8A-4437-8557-F23E8D40DB1B}" presName="connectorText" presStyleLbl="sibTrans2D1" presStyleIdx="1" presStyleCnt="2"/>
      <dgm:spPr/>
    </dgm:pt>
    <dgm:pt modelId="{E2977B89-8593-45BD-9BA3-682EBE2257F4}" type="pres">
      <dgm:prSet presAssocID="{25755C1F-7F43-4838-861A-B4AD209E0985}" presName="node" presStyleLbl="node1" presStyleIdx="2" presStyleCnt="3">
        <dgm:presLayoutVars>
          <dgm:bulletEnabled val="1"/>
        </dgm:presLayoutVars>
      </dgm:prSet>
      <dgm:spPr/>
    </dgm:pt>
  </dgm:ptLst>
  <dgm:cxnLst>
    <dgm:cxn modelId="{9064440D-1CA5-42A0-942E-711B3B84009B}" type="presOf" srcId="{4AD6F956-FA89-465B-8481-1E11D7DEED98}" destId="{E0EE4200-4F32-4475-BC70-DF73BE85F871}" srcOrd="1" destOrd="0" presId="urn:microsoft.com/office/officeart/2005/8/layout/process1"/>
    <dgm:cxn modelId="{7D310538-AD69-4977-A238-5E393FB322C4}" type="presOf" srcId="{F4AE52FF-2A7B-411C-ACA4-C3BABCE5C987}" destId="{07227BD3-629E-4BB9-9CAC-CEE3EC2ADDD9}" srcOrd="0" destOrd="0" presId="urn:microsoft.com/office/officeart/2005/8/layout/process1"/>
    <dgm:cxn modelId="{BAC0E83A-AA87-46BC-BC75-E25A2767B5B4}" srcId="{F4AE52FF-2A7B-411C-ACA4-C3BABCE5C987}" destId="{86EEEAEF-7857-4A7A-AC40-828FBF10CAF3}" srcOrd="0" destOrd="0" parTransId="{53DBAF0F-15DA-45F1-80D7-D3A5989916A3}" sibTransId="{4AD6F956-FA89-465B-8481-1E11D7DEED98}"/>
    <dgm:cxn modelId="{194FAE3C-ED5A-4F6A-AA58-157752327660}" type="presOf" srcId="{86EEEAEF-7857-4A7A-AC40-828FBF10CAF3}" destId="{9F1625F4-44D6-478F-A204-8EFFE93223C0}" srcOrd="0" destOrd="0" presId="urn:microsoft.com/office/officeart/2005/8/layout/process1"/>
    <dgm:cxn modelId="{83FF6B5D-7C31-4ADE-83C5-D6CC68C0A2F9}" type="presOf" srcId="{CD1BD827-0B8A-4437-8557-F23E8D40DB1B}" destId="{D26F475F-D04E-4E20-9311-BA9B6E3CC8AE}" srcOrd="0" destOrd="0" presId="urn:microsoft.com/office/officeart/2005/8/layout/process1"/>
    <dgm:cxn modelId="{805A7D7D-51B6-411F-9BA0-7FF6368A0D06}" type="presOf" srcId="{4AD6F956-FA89-465B-8481-1E11D7DEED98}" destId="{D300BBFC-A5B2-40C8-84F6-3687783F2299}" srcOrd="0" destOrd="0" presId="urn:microsoft.com/office/officeart/2005/8/layout/process1"/>
    <dgm:cxn modelId="{4DBD7799-CD00-4E2B-8372-50C400F1493B}" srcId="{F4AE52FF-2A7B-411C-ACA4-C3BABCE5C987}" destId="{A711A624-083C-45DA-860E-ECBDF2A19332}" srcOrd="1" destOrd="0" parTransId="{02CF200B-7EC6-450F-8127-30E6559D260B}" sibTransId="{CD1BD827-0B8A-4437-8557-F23E8D40DB1B}"/>
    <dgm:cxn modelId="{DCC913A5-6D9F-4EBC-A61C-BB104CD9A7ED}" type="presOf" srcId="{A711A624-083C-45DA-860E-ECBDF2A19332}" destId="{B6DD54AF-B491-4292-98A4-FAD8F002B107}" srcOrd="0" destOrd="0" presId="urn:microsoft.com/office/officeart/2005/8/layout/process1"/>
    <dgm:cxn modelId="{403AC6B0-B012-48AC-9ADA-CA2BA940B828}" srcId="{F4AE52FF-2A7B-411C-ACA4-C3BABCE5C987}" destId="{25755C1F-7F43-4838-861A-B4AD209E0985}" srcOrd="2" destOrd="0" parTransId="{AE85BEE2-35F5-4F84-9AF0-58223A0ACE20}" sibTransId="{C124BD5B-F7AB-4F2F-B55F-F064297AE55E}"/>
    <dgm:cxn modelId="{E7EDC5C2-3979-47FC-954A-D8089184660A}" type="presOf" srcId="{25755C1F-7F43-4838-861A-B4AD209E0985}" destId="{E2977B89-8593-45BD-9BA3-682EBE2257F4}" srcOrd="0" destOrd="0" presId="urn:microsoft.com/office/officeart/2005/8/layout/process1"/>
    <dgm:cxn modelId="{C2CB70E1-8FB8-4FCA-BA37-C8927651F52D}" type="presOf" srcId="{CD1BD827-0B8A-4437-8557-F23E8D40DB1B}" destId="{217E4184-A687-43D8-86E1-6D84782F7EB2}" srcOrd="1" destOrd="0" presId="urn:microsoft.com/office/officeart/2005/8/layout/process1"/>
    <dgm:cxn modelId="{975FF414-AC8A-4C19-B2B9-03ABEA47F16E}" type="presParOf" srcId="{07227BD3-629E-4BB9-9CAC-CEE3EC2ADDD9}" destId="{9F1625F4-44D6-478F-A204-8EFFE93223C0}" srcOrd="0" destOrd="0" presId="urn:microsoft.com/office/officeart/2005/8/layout/process1"/>
    <dgm:cxn modelId="{5EA50225-8170-4540-970B-ABC98E2FC85F}" type="presParOf" srcId="{07227BD3-629E-4BB9-9CAC-CEE3EC2ADDD9}" destId="{D300BBFC-A5B2-40C8-84F6-3687783F2299}" srcOrd="1" destOrd="0" presId="urn:microsoft.com/office/officeart/2005/8/layout/process1"/>
    <dgm:cxn modelId="{5F4401FD-CD26-426D-A126-3C560E173650}" type="presParOf" srcId="{D300BBFC-A5B2-40C8-84F6-3687783F2299}" destId="{E0EE4200-4F32-4475-BC70-DF73BE85F871}" srcOrd="0" destOrd="0" presId="urn:microsoft.com/office/officeart/2005/8/layout/process1"/>
    <dgm:cxn modelId="{516FD00E-38FD-4E1D-8778-D427797E4DB8}" type="presParOf" srcId="{07227BD3-629E-4BB9-9CAC-CEE3EC2ADDD9}" destId="{B6DD54AF-B491-4292-98A4-FAD8F002B107}" srcOrd="2" destOrd="0" presId="urn:microsoft.com/office/officeart/2005/8/layout/process1"/>
    <dgm:cxn modelId="{1F3DDE92-3C12-4F5A-8440-171E4EBB6B3B}" type="presParOf" srcId="{07227BD3-629E-4BB9-9CAC-CEE3EC2ADDD9}" destId="{D26F475F-D04E-4E20-9311-BA9B6E3CC8AE}" srcOrd="3" destOrd="0" presId="urn:microsoft.com/office/officeart/2005/8/layout/process1"/>
    <dgm:cxn modelId="{6137C748-AF5E-48B9-870F-88D7DB879B39}" type="presParOf" srcId="{D26F475F-D04E-4E20-9311-BA9B6E3CC8AE}" destId="{217E4184-A687-43D8-86E1-6D84782F7EB2}" srcOrd="0" destOrd="0" presId="urn:microsoft.com/office/officeart/2005/8/layout/process1"/>
    <dgm:cxn modelId="{2F058F2F-8110-4FEB-BA8A-97A112A0B344}" type="presParOf" srcId="{07227BD3-629E-4BB9-9CAC-CEE3EC2ADDD9}" destId="{E2977B89-8593-45BD-9BA3-682EBE225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25F4-44D6-478F-A204-8EFFE93223C0}">
      <dsp:nvSpPr>
        <dsp:cNvPr id="0" name=""/>
        <dsp:cNvSpPr/>
      </dsp:nvSpPr>
      <dsp:spPr>
        <a:xfrm>
          <a:off x="734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sp:txBody>
      <dsp:txXfrm>
        <a:off x="45902" y="684310"/>
        <a:ext cx="2117153" cy="1239443"/>
      </dsp:txXfrm>
    </dsp:sp>
    <dsp:sp modelId="{D300BBFC-A5B2-40C8-84F6-3687783F2299}">
      <dsp:nvSpPr>
        <dsp:cNvPr id="0" name=""/>
        <dsp:cNvSpPr/>
      </dsp:nvSpPr>
      <dsp:spPr>
        <a:xfrm>
          <a:off x="2421043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2421043" y="1140777"/>
        <a:ext cx="325630" cy="326508"/>
      </dsp:txXfrm>
    </dsp:sp>
    <dsp:sp modelId="{B6DD54AF-B491-4292-98A4-FAD8F002B107}">
      <dsp:nvSpPr>
        <dsp:cNvPr id="0" name=""/>
        <dsp:cNvSpPr/>
      </dsp:nvSpPr>
      <dsp:spPr>
        <a:xfrm>
          <a:off x="3079326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sp:txBody>
      <dsp:txXfrm>
        <a:off x="3117887" y="684310"/>
        <a:ext cx="2117153" cy="1239443"/>
      </dsp:txXfrm>
    </dsp:sp>
    <dsp:sp modelId="{D26F475F-D04E-4E20-9311-BA9B6E3CC8AE}">
      <dsp:nvSpPr>
        <dsp:cNvPr id="0" name=""/>
        <dsp:cNvSpPr/>
      </dsp:nvSpPr>
      <dsp:spPr>
        <a:xfrm>
          <a:off x="5493029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5493029" y="1140777"/>
        <a:ext cx="325630" cy="326508"/>
      </dsp:txXfrm>
    </dsp:sp>
    <dsp:sp modelId="{E2977B89-8593-45BD-9BA3-682EBE2257F4}">
      <dsp:nvSpPr>
        <dsp:cNvPr id="0" name=""/>
        <dsp:cNvSpPr/>
      </dsp:nvSpPr>
      <dsp:spPr>
        <a:xfrm>
          <a:off x="615131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sp:txBody>
      <dsp:txXfrm>
        <a:off x="6189872" y="684310"/>
        <a:ext cx="2117153" cy="123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A39F-8883-4502-AA85-AF55FB4D338A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C1B7-E1BB-40FE-BD96-0D8FA0785D3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C1B7-E1BB-40FE-BD96-0D8FA0785D38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ariodeatualidades.wixsite.com/empresasporto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4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ctogal.pt/contentlist.aspx?menuid=33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sep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56992"/>
            <a:ext cx="3923928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NSimSun" pitchFamily="49" charset="-122"/>
                <a:ea typeface="NSimSun" pitchFamily="49" charset="-122"/>
              </a:rPr>
              <a:t>5 Principais Indústrias Transformadoras do Porto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572B82-7393-4E6D-AE27-44708B9F9C68}"/>
              </a:ext>
            </a:extLst>
          </p:cNvPr>
          <p:cNvSpPr txBox="1"/>
          <p:nvPr/>
        </p:nvSpPr>
        <p:spPr>
          <a:xfrm>
            <a:off x="685800" y="4797152"/>
            <a:ext cx="23777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1600" dirty="0"/>
              <a:t>Afonso Ferreira	1DE</a:t>
            </a:r>
          </a:p>
          <a:p>
            <a:r>
              <a:rPr lang="pt-PT" sz="1600" dirty="0"/>
              <a:t>Bruno Guimarães	1DA</a:t>
            </a:r>
          </a:p>
          <a:p>
            <a:r>
              <a:rPr lang="pt-PT" sz="1600" dirty="0"/>
              <a:t>Jorge Pinto		1DE</a:t>
            </a:r>
          </a:p>
          <a:p>
            <a:r>
              <a:rPr lang="pt-PT" sz="1600" dirty="0"/>
              <a:t>Pedro </a:t>
            </a:r>
            <a:r>
              <a:rPr lang="pt-PT" sz="1600" dirty="0" err="1"/>
              <a:t>Reigado</a:t>
            </a:r>
            <a:r>
              <a:rPr lang="pt-PT" sz="1600" dirty="0"/>
              <a:t>	1DB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B2445-5289-4CCC-BC69-3994A944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 dos Critérios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BBD839-A333-4CE3-9521-ABA52E5B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57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olipiq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94461"/>
            <a:ext cx="4320000" cy="1563539"/>
          </a:xfrm>
          <a:prstGeom prst="rect">
            <a:avLst/>
          </a:prstGeom>
        </p:spPr>
      </p:pic>
      <p:pic>
        <p:nvPicPr>
          <p:cNvPr id="13" name="Imagem 12" descr="lactogal_sem_descritivo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4320000" cy="828164"/>
          </a:xfrm>
          <a:prstGeom prst="rect">
            <a:avLst/>
          </a:prstGeom>
        </p:spPr>
      </p:pic>
      <p:pic>
        <p:nvPicPr>
          <p:cNvPr id="15" name="Imagem 14" descr="sogrape-vinh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3212976"/>
            <a:ext cx="2880000" cy="2029530"/>
          </a:xfrm>
          <a:prstGeom prst="rect">
            <a:avLst/>
          </a:prstGeom>
        </p:spPr>
      </p:pic>
      <p:pic>
        <p:nvPicPr>
          <p:cNvPr id="16" name="Imagem 15" descr="Unicer_official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3284984"/>
            <a:ext cx="2329897" cy="1800000"/>
          </a:xfrm>
          <a:prstGeom prst="rect">
            <a:avLst/>
          </a:prstGeom>
        </p:spPr>
      </p:pic>
      <p:pic>
        <p:nvPicPr>
          <p:cNvPr id="12" name="Imagem 11" descr="640px-EFACEC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4000" y="1772816"/>
            <a:ext cx="4320000" cy="14377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7170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+mj-lt"/>
                <a:ea typeface="NSimSun" pitchFamily="49" charset="-122"/>
              </a:rPr>
              <a:t>Empresas Abordadas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52120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8"/>
              </a:rPr>
              <a:t>https://www.diariodeatualidades.wixsite.com/empresasporto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70127112046-vinhos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227" y="1427547"/>
            <a:ext cx="5105542" cy="3568783"/>
          </a:xfr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36524942"/>
              </p:ext>
            </p:extLst>
          </p:nvPr>
        </p:nvGraphicFramePr>
        <p:xfrm>
          <a:off x="395536" y="1268760"/>
          <a:ext cx="83529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6929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O que são as Indústrias Transformadoras?</a:t>
            </a:r>
          </a:p>
        </p:txBody>
      </p:sp>
      <p:sp>
        <p:nvSpPr>
          <p:cNvPr id="3" name="Seta: Curvada para Baixo 2">
            <a:extLst>
              <a:ext uri="{FF2B5EF4-FFF2-40B4-BE49-F238E27FC236}">
                <a16:creationId xmlns:a16="http://schemas.microsoft.com/office/drawing/2014/main" id="{1E15BC07-344F-451B-8E52-1BC87CC47DFA}"/>
              </a:ext>
            </a:extLst>
          </p:cNvPr>
          <p:cNvSpPr/>
          <p:nvPr/>
        </p:nvSpPr>
        <p:spPr>
          <a:xfrm rot="10800000">
            <a:off x="1583706" y="3270770"/>
            <a:ext cx="5976585" cy="2030437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56176" y="60973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Fonte: Análise Informa D&amp;B</a:t>
            </a:r>
          </a:p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Período de análise : 2012-2015</a:t>
            </a:r>
          </a:p>
        </p:txBody>
      </p:sp>
      <p:pic>
        <p:nvPicPr>
          <p:cNvPr id="4" name="Marcador de Posição de Conteúdo 3" descr="Captura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1105" b="37098"/>
          <a:stretch/>
        </p:blipFill>
        <p:spPr>
          <a:xfrm>
            <a:off x="1979712" y="2996952"/>
            <a:ext cx="5238329" cy="2351569"/>
          </a:xfrm>
          <a:ln>
            <a:solidFill>
              <a:schemeClr val="bg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467544" y="5342419"/>
            <a:ext cx="3815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00B0F0"/>
                </a:solidFill>
                <a:ea typeface="NSimSun" pitchFamily="49" charset="-122"/>
                <a:cs typeface="Times New Roman" pitchFamily="18" charset="0"/>
              </a:rPr>
              <a:t>ECE – Empresas de Crescimento Elevado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FBA135-C6E8-4798-A5A3-EC7B7D3C78B2}"/>
              </a:ext>
            </a:extLst>
          </p:cNvPr>
          <p:cNvSpPr txBox="1"/>
          <p:nvPr/>
        </p:nvSpPr>
        <p:spPr>
          <a:xfrm>
            <a:off x="5203200" y="5342419"/>
            <a:ext cx="1520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Emprego Criado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E1A092-6AC1-4F49-A9B8-9372E26FC13C}"/>
              </a:ext>
            </a:extLst>
          </p:cNvPr>
          <p:cNvSpPr txBox="1"/>
          <p:nvPr/>
        </p:nvSpPr>
        <p:spPr>
          <a:xfrm>
            <a:off x="3393257" y="692696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>
                <a:latin typeface="+mj-lt"/>
              </a:rPr>
              <a:t>Perfil Setorial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0F639-36FE-46E4-BB2A-D83E13414B5A}"/>
              </a:ext>
            </a:extLst>
          </p:cNvPr>
          <p:cNvSpPr txBox="1"/>
          <p:nvPr/>
        </p:nvSpPr>
        <p:spPr>
          <a:xfrm>
            <a:off x="866828" y="1359565"/>
            <a:ext cx="746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DISTRIBUIÇÃO DAS ECE E EMPREGO CRIADO NOS PRINCIPAIS SETORES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A044BB-9DD0-4178-972C-28D9D4C5E367}"/>
              </a:ext>
            </a:extLst>
          </p:cNvPr>
          <p:cNvSpPr txBox="1"/>
          <p:nvPr/>
        </p:nvSpPr>
        <p:spPr>
          <a:xfrm>
            <a:off x="866829" y="2204864"/>
            <a:ext cx="737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Indústrias transformadoras são o setor com mais ECE e com a segunda maior taxa de empregabilidade.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40930132314croay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684" y="3302605"/>
            <a:ext cx="5688632" cy="355539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Critérios de Avaliação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Volume dos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Critérios de Qualidade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Reconhecimento Nacional e Internacional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Colaboradores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6CF2E5-18E0-4371-96D0-022B6AFF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Empresa agroalimentar, fundada em 1996, especializada em lacticínios e derivados.</a:t>
            </a:r>
          </a:p>
          <a:p>
            <a:pPr algn="just"/>
            <a:r>
              <a:rPr lang="pt-PT" sz="1800" dirty="0"/>
              <a:t>Este grupo é proprietário de grandes marcas.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Mimosa foi a marca mais escolhida pelos portugueses, cerca de 33 milhões de vezes.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Esta empresa recebe certificados de Qualidade desde a sua fundação, pela sua excelência e dedicação na Segurança Alimentar.</a:t>
            </a:r>
          </a:p>
          <a:p>
            <a:pPr algn="just"/>
            <a:endParaRPr lang="pt-PT" sz="1800" dirty="0"/>
          </a:p>
        </p:txBody>
      </p:sp>
      <p:pic>
        <p:nvPicPr>
          <p:cNvPr id="4" name="Imagem 3" descr="lactogal_sem_descritivo_logo.jpg">
            <a:extLst>
              <a:ext uri="{FF2B5EF4-FFF2-40B4-BE49-F238E27FC236}">
                <a16:creationId xmlns:a16="http://schemas.microsoft.com/office/drawing/2014/main" id="{EE1C1093-182E-4582-A162-53F2D3D1E0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432056"/>
            <a:ext cx="4320000" cy="828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F01C3F-72F2-48E9-9917-73517176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13430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82200B6-73C7-4E23-8143-1648E06B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041797"/>
            <a:ext cx="1019175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C9605E-6D49-475F-BB20-58619D008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391" y="2060848"/>
            <a:ext cx="1333500" cy="8953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40BAE3B-0037-4AC6-98F8-E2C6F6A52294}"/>
              </a:ext>
            </a:extLst>
          </p:cNvPr>
          <p:cNvSpPr txBox="1"/>
          <p:nvPr/>
        </p:nvSpPr>
        <p:spPr>
          <a:xfrm>
            <a:off x="7114466" y="3274921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>
                <a:hlinkClick r:id="rId6"/>
              </a:rPr>
              <a:t>http://www.lactogal.pt/contentlist.aspx?menuid=33</a:t>
            </a:r>
            <a:endParaRPr lang="pt-PT" sz="600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FB6B98-D9E3-49BB-B559-09FD28CEC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37" y="4863501"/>
            <a:ext cx="6715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2134FC-9A0A-4169-A456-74C304C1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EFACEC </a:t>
            </a:r>
            <a:r>
              <a:rPr lang="pt-PT" sz="1800" dirty="0" err="1"/>
              <a:t>Power</a:t>
            </a:r>
            <a:r>
              <a:rPr lang="pt-PT" sz="1800" dirty="0"/>
              <a:t> </a:t>
            </a:r>
            <a:r>
              <a:rPr lang="pt-PT" sz="1800" dirty="0" err="1"/>
              <a:t>Solutions</a:t>
            </a:r>
            <a:r>
              <a:rPr lang="pt-PT" sz="1800" dirty="0"/>
              <a:t> é uma empresa tecnológica e marca de referência em diversos setores.</a:t>
            </a:r>
          </a:p>
          <a:p>
            <a:r>
              <a:rPr lang="pt-PT" sz="1800" dirty="0"/>
              <a:t>Fundada em 1948, esta firma teve um crescimento acentuado e insustentável, levando à restruturação financeira do grupo.</a:t>
            </a:r>
          </a:p>
          <a:p>
            <a:r>
              <a:rPr lang="pt-PT" sz="1800" dirty="0"/>
              <a:t>Apenas nestes últimos três anos decidiram inovar e focar num portefólio de produtos, construindo fortes parcerias.</a:t>
            </a:r>
          </a:p>
          <a:p>
            <a:endParaRPr lang="pt-PT" sz="1800" dirty="0"/>
          </a:p>
          <a:p>
            <a:r>
              <a:rPr lang="pt-PT" sz="1800" dirty="0"/>
              <a:t>A EFACEC está dividida em três grandes setores:</a:t>
            </a:r>
          </a:p>
          <a:p>
            <a:pPr lvl="1"/>
            <a:r>
              <a:rPr lang="pt-PT" sz="1400" dirty="0"/>
              <a:t>Produtos de Energia (Transformadores)</a:t>
            </a:r>
          </a:p>
          <a:p>
            <a:pPr lvl="1"/>
            <a:r>
              <a:rPr lang="pt-PT" sz="1400" dirty="0"/>
              <a:t>Sistemas (Energia/Transportes)</a:t>
            </a:r>
          </a:p>
          <a:p>
            <a:pPr lvl="1"/>
            <a:r>
              <a:rPr lang="pt-PT" sz="1400" dirty="0"/>
              <a:t>Mobilidade (Mobilidade elétrica)</a:t>
            </a:r>
          </a:p>
          <a:p>
            <a:endParaRPr lang="pt-PT" sz="1800" dirty="0"/>
          </a:p>
        </p:txBody>
      </p:sp>
      <p:pic>
        <p:nvPicPr>
          <p:cNvPr id="4" name="Imagem 3" descr="640px-EFACEC_logo.svg.png">
            <a:extLst>
              <a:ext uri="{FF2B5EF4-FFF2-40B4-BE49-F238E27FC236}">
                <a16:creationId xmlns:a16="http://schemas.microsoft.com/office/drawing/2014/main" id="{E17A568E-83AE-4A48-B7AC-ED40B0E73C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62449"/>
            <a:ext cx="4320000" cy="1437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474D32-25DA-4096-AD05-B35F28043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3" y="4941168"/>
            <a:ext cx="1584176" cy="1744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DF625D-507A-4876-95A6-B381AEE8D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27" y="4941168"/>
            <a:ext cx="2325952" cy="17444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35BA05-D73F-4FA2-AEDF-8358E2C69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41168"/>
            <a:ext cx="3101269" cy="17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1676EB-C70B-49BA-9322-4FECC34B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383" y="0"/>
            <a:ext cx="11326763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2814F9-3492-40D7-8D95-AD4DD84C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9530"/>
            <a:ext cx="8229600" cy="409663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Fundada em 1942, a Sogrape é uma das principais empresas de vinhos em Portugal.</a:t>
            </a:r>
          </a:p>
          <a:p>
            <a:pPr algn="just"/>
            <a:r>
              <a:rPr lang="pt-PT" sz="1800" dirty="0"/>
              <a:t>É proprietária de marcas como </a:t>
            </a:r>
            <a:r>
              <a:rPr lang="pt-PT" sz="1800" dirty="0" err="1"/>
              <a:t>Sandeman</a:t>
            </a:r>
            <a:r>
              <a:rPr lang="pt-PT" sz="1800" dirty="0"/>
              <a:t>, Gazela, Ferreira, entre outras.</a:t>
            </a:r>
          </a:p>
          <a:p>
            <a:pPr algn="just"/>
            <a:r>
              <a:rPr lang="pt-PT" sz="1800" dirty="0"/>
              <a:t>Criador do mais internacional dos vinhos de mesa portugueses - o Mateus Rosé.</a:t>
            </a:r>
          </a:p>
          <a:p>
            <a:pPr algn="just"/>
            <a:r>
              <a:rPr lang="pt-PT" sz="1800" dirty="0"/>
              <a:t>A Sogrape abrange vários continentes entre os quais América do Sul, Europa e Oceânia, tanto na venda como na sua produção.</a:t>
            </a:r>
          </a:p>
          <a:p>
            <a:pPr algn="just"/>
            <a:r>
              <a:rPr lang="pt-PT" sz="1800" dirty="0"/>
              <a:t>Reconhecida pelo segundo ano consecutivo como melhor produtora vitivinícola mundial pela WAWJWS, medalhas e outros reconhecimentos que premiaram a qualidade e sustentabilidade.</a:t>
            </a:r>
          </a:p>
          <a:p>
            <a:pPr algn="just"/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72A155-D910-402F-B368-A2393F2B8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64" y="0"/>
            <a:ext cx="3331471" cy="21061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84C849B-5CAD-40F5-81DF-48F467A1A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71" y="4965430"/>
            <a:ext cx="1728192" cy="17281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359456-1385-443A-B1B5-771A464A1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9" y="4985168"/>
            <a:ext cx="864096" cy="172819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05D2B2-32F7-43EC-81F3-ED7A3B869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5013176"/>
            <a:ext cx="1235858" cy="172819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4FF6420-07CE-4CFF-9F0D-978F46A3E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0" y="4869160"/>
            <a:ext cx="1224136" cy="17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E9EDF9-F17E-4508-938A-17F6BBB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4" name="Imagem 3" descr="Unicer_official_logo.jpg">
            <a:extLst>
              <a:ext uri="{FF2B5EF4-FFF2-40B4-BE49-F238E27FC236}">
                <a16:creationId xmlns:a16="http://schemas.microsoft.com/office/drawing/2014/main" id="{78BE51EC-638F-4C32-ABA4-AFC19A1941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7051" y="0"/>
            <a:ext cx="23298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3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013AB8-F5F8-4D11-972E-2ADE4CF9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46" y="1772817"/>
            <a:ext cx="8229600" cy="3168352"/>
          </a:xfrm>
        </p:spPr>
        <p:txBody>
          <a:bodyPr>
            <a:normAutofit/>
          </a:bodyPr>
          <a:lstStyle/>
          <a:p>
            <a:r>
              <a:rPr lang="pt-PT" sz="1800" dirty="0"/>
              <a:t>Empresa do setor de vestuário, fundada em 1996, em plena crise no setor têxtil.</a:t>
            </a:r>
          </a:p>
          <a:p>
            <a:endParaRPr lang="pt-PT" sz="1800" dirty="0"/>
          </a:p>
          <a:p>
            <a:r>
              <a:rPr lang="pt-PT" sz="1800" dirty="0"/>
              <a:t>A sua missão é expandir-se, controlando a produção desde a fiação à tecelagem, passando pela confeção e distribuição.</a:t>
            </a:r>
          </a:p>
          <a:p>
            <a:endParaRPr lang="pt-PT" sz="1800" dirty="0"/>
          </a:p>
          <a:p>
            <a:r>
              <a:rPr lang="pt-PT" sz="1800" dirty="0"/>
              <a:t>Exporta 97% de todos os produtos que fabrica.</a:t>
            </a:r>
          </a:p>
          <a:p>
            <a:endParaRPr lang="pt-PT" sz="1800" dirty="0"/>
          </a:p>
          <a:p>
            <a:r>
              <a:rPr lang="pt-PT" sz="1800" dirty="0"/>
              <a:t>Neste momento é a empresa que maior volume de negócios faz no setor de vestuário em Portugal inteiro.</a:t>
            </a:r>
          </a:p>
        </p:txBody>
      </p:sp>
      <p:pic>
        <p:nvPicPr>
          <p:cNvPr id="4" name="Imagem 3" descr="polipique.png">
            <a:extLst>
              <a:ext uri="{FF2B5EF4-FFF2-40B4-BE49-F238E27FC236}">
                <a16:creationId xmlns:a16="http://schemas.microsoft.com/office/drawing/2014/main" id="{00665AD8-BF12-420F-B6F6-EC07916C3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37269"/>
            <a:ext cx="4320000" cy="1563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8A4EEE-2446-41C8-BD4E-1E2F6883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7" y="4941168"/>
            <a:ext cx="4070226" cy="15828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FD7BD3-5424-4A3F-9D14-A0FE09FF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52" y="4941168"/>
            <a:ext cx="4114800" cy="15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348</Words>
  <Application>Microsoft Office PowerPoint</Application>
  <PresentationFormat>Apresentação no Ecrã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NSimSun</vt:lpstr>
      <vt:lpstr>Arial</vt:lpstr>
      <vt:lpstr>Calibri</vt:lpstr>
      <vt:lpstr>Times New Roman</vt:lpstr>
      <vt:lpstr>Tema do Office</vt:lpstr>
      <vt:lpstr>5 Principais Indústrias Transformadoras do Porto</vt:lpstr>
      <vt:lpstr>O que são as Indústrias Transformadoras?</vt:lpstr>
      <vt:lpstr>Apresentação do PowerPoint</vt:lpstr>
      <vt:lpstr>Critérios de Avaliação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 dos Critérios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Principais Industrias Transformadoras do Porto</dc:title>
  <dc:creator>ADÉLIA</dc:creator>
  <cp:lastModifiedBy>Afonso Ferreira</cp:lastModifiedBy>
  <cp:revision>71</cp:revision>
  <dcterms:created xsi:type="dcterms:W3CDTF">2017-09-26T00:52:41Z</dcterms:created>
  <dcterms:modified xsi:type="dcterms:W3CDTF">2017-09-29T00:05:59Z</dcterms:modified>
</cp:coreProperties>
</file>