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E52FF-2A7B-411C-ACA4-C3BABCE5C987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</dgm:pt>
    <dgm:pt modelId="{86EEEAEF-7857-4A7A-AC40-828FBF10CAF3}">
      <dgm:prSet phldrT="[Texto]" custT="1"/>
      <dgm:spPr/>
      <dgm:t>
        <a:bodyPr/>
        <a:lstStyle/>
        <a:p>
          <a:r>
            <a:rPr lang="pt-PT" sz="2000" b="1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  <a:endParaRPr lang="pt-PT" sz="1500" dirty="0">
            <a:latin typeface="Times New Roman" pitchFamily="18" charset="0"/>
            <a:ea typeface="NSimSun" pitchFamily="49" charset="-122"/>
            <a:cs typeface="Times New Roman" pitchFamily="18" charset="0"/>
          </a:endParaRPr>
        </a:p>
      </dgm:t>
    </dgm:pt>
    <dgm:pt modelId="{53DBAF0F-15DA-45F1-80D7-D3A5989916A3}" type="parTrans" cxnId="{BAC0E83A-AA87-46BC-BC75-E25A2767B5B4}">
      <dgm:prSet/>
      <dgm:spPr/>
      <dgm:t>
        <a:bodyPr/>
        <a:lstStyle/>
        <a:p>
          <a:endParaRPr lang="pt-PT"/>
        </a:p>
      </dgm:t>
    </dgm:pt>
    <dgm:pt modelId="{4AD6F956-FA89-465B-8481-1E11D7DEED98}" type="sibTrans" cxnId="{BAC0E83A-AA87-46BC-BC75-E25A2767B5B4}">
      <dgm:prSet/>
      <dgm:spPr/>
      <dgm:t>
        <a:bodyPr/>
        <a:lstStyle/>
        <a:p>
          <a:endParaRPr lang="pt-PT"/>
        </a:p>
      </dgm:t>
    </dgm:pt>
    <dgm:pt modelId="{A711A624-083C-45DA-860E-ECBDF2A19332}">
      <dgm:prSet phldrT="[Texto]" custT="1"/>
      <dgm:spPr/>
      <dgm:t>
        <a:bodyPr/>
        <a:lstStyle/>
        <a:p>
          <a:r>
            <a:rPr lang="pt-PT" sz="1600" b="1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INDUSTRIA TRANSFORMADORA </a:t>
          </a:r>
          <a:r>
            <a:rPr lang="pt-PT" sz="15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de transformação químico, mecânicos, </a:t>
          </a:r>
          <a:r>
            <a:rPr lang="pt-PT" sz="1500" dirty="0" err="1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etc</a:t>
          </a:r>
          <a:r>
            <a:rPr lang="pt-PT" sz="15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)</a:t>
          </a:r>
          <a:endParaRPr lang="pt-PT" sz="1500" dirty="0">
            <a:latin typeface="Times New Roman" pitchFamily="18" charset="0"/>
            <a:ea typeface="NSimSun" pitchFamily="49" charset="-122"/>
            <a:cs typeface="Times New Roman" pitchFamily="18" charset="0"/>
          </a:endParaRPr>
        </a:p>
      </dgm:t>
    </dgm:pt>
    <dgm:pt modelId="{02CF200B-7EC6-450F-8127-30E6559D260B}" type="parTrans" cxnId="{4DBD7799-CD00-4E2B-8372-50C400F1493B}">
      <dgm:prSet/>
      <dgm:spPr/>
      <dgm:t>
        <a:bodyPr/>
        <a:lstStyle/>
        <a:p>
          <a:endParaRPr lang="pt-PT"/>
        </a:p>
      </dgm:t>
    </dgm:pt>
    <dgm:pt modelId="{CD1BD827-0B8A-4437-8557-F23E8D40DB1B}" type="sibTrans" cxnId="{4DBD7799-CD00-4E2B-8372-50C400F1493B}">
      <dgm:prSet/>
      <dgm:spPr/>
      <dgm:t>
        <a:bodyPr/>
        <a:lstStyle/>
        <a:p>
          <a:endParaRPr lang="pt-PT"/>
        </a:p>
      </dgm:t>
    </dgm:pt>
    <dgm:pt modelId="{25755C1F-7F43-4838-861A-B4AD209E0985}">
      <dgm:prSet phldrT="[Texto]" custT="1"/>
      <dgm:spPr/>
      <dgm:t>
        <a:bodyPr/>
        <a:lstStyle/>
        <a:p>
          <a:r>
            <a:rPr lang="pt-PT" sz="2000" b="1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  <a:endParaRPr lang="pt-PT" sz="2000" b="1" dirty="0">
            <a:latin typeface="Times New Roman" pitchFamily="18" charset="0"/>
            <a:ea typeface="NSimSun" pitchFamily="49" charset="-122"/>
            <a:cs typeface="Times New Roman" pitchFamily="18" charset="0"/>
          </a:endParaRPr>
        </a:p>
      </dgm:t>
    </dgm:pt>
    <dgm:pt modelId="{AE85BEE2-35F5-4F84-9AF0-58223A0ACE20}" type="parTrans" cxnId="{403AC6B0-B012-48AC-9ADA-CA2BA940B828}">
      <dgm:prSet/>
      <dgm:spPr/>
      <dgm:t>
        <a:bodyPr/>
        <a:lstStyle/>
        <a:p>
          <a:endParaRPr lang="pt-PT"/>
        </a:p>
      </dgm:t>
    </dgm:pt>
    <dgm:pt modelId="{C124BD5B-F7AB-4F2F-B55F-F064297AE55E}" type="sibTrans" cxnId="{403AC6B0-B012-48AC-9ADA-CA2BA940B828}">
      <dgm:prSet/>
      <dgm:spPr/>
      <dgm:t>
        <a:bodyPr/>
        <a:lstStyle/>
        <a:p>
          <a:endParaRPr lang="pt-PT"/>
        </a:p>
      </dgm:t>
    </dgm:pt>
    <dgm:pt modelId="{984A4423-F860-4858-8EC9-F8EB389BB10D}" type="pres">
      <dgm:prSet presAssocID="{F4AE52FF-2A7B-411C-ACA4-C3BABCE5C987}" presName="CompostProcess" presStyleCnt="0">
        <dgm:presLayoutVars>
          <dgm:dir/>
          <dgm:resizeHandles val="exact"/>
        </dgm:presLayoutVars>
      </dgm:prSet>
      <dgm:spPr/>
    </dgm:pt>
    <dgm:pt modelId="{7CA3380D-C8B2-4B50-B8B0-A68E3A83E212}" type="pres">
      <dgm:prSet presAssocID="{F4AE52FF-2A7B-411C-ACA4-C3BABCE5C987}" presName="arrow" presStyleLbl="bgShp" presStyleIdx="0" presStyleCnt="1"/>
      <dgm:spPr/>
    </dgm:pt>
    <dgm:pt modelId="{5090B592-E8E5-4805-9589-D1E1E5518E9E}" type="pres">
      <dgm:prSet presAssocID="{F4AE52FF-2A7B-411C-ACA4-C3BABCE5C987}" presName="linearProcess" presStyleCnt="0"/>
      <dgm:spPr/>
    </dgm:pt>
    <dgm:pt modelId="{A3EE2BEA-3E11-4BC8-A57A-634560AF8317}" type="pres">
      <dgm:prSet presAssocID="{86EEEAEF-7857-4A7A-AC40-828FBF10CAF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A222B0F-C65C-4C46-9DF4-51F74F7DCBCF}" type="pres">
      <dgm:prSet presAssocID="{4AD6F956-FA89-465B-8481-1E11D7DEED98}" presName="sibTrans" presStyleCnt="0"/>
      <dgm:spPr/>
    </dgm:pt>
    <dgm:pt modelId="{24263FAA-5A18-49EE-9FEB-7B33F7320F04}" type="pres">
      <dgm:prSet presAssocID="{A711A624-083C-45DA-860E-ECBDF2A19332}" presName="textNode" presStyleLbl="node1" presStyleIdx="1" presStyleCnt="3" custScaleY="12575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5973B27-20FF-48F5-A044-84810B956104}" type="pres">
      <dgm:prSet presAssocID="{CD1BD827-0B8A-4437-8557-F23E8D40DB1B}" presName="sibTrans" presStyleCnt="0"/>
      <dgm:spPr/>
    </dgm:pt>
    <dgm:pt modelId="{A3923421-BCAE-43E7-9169-730A02673808}" type="pres">
      <dgm:prSet presAssocID="{25755C1F-7F43-4838-861A-B4AD209E098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AC0E83A-AA87-46BC-BC75-E25A2767B5B4}" srcId="{F4AE52FF-2A7B-411C-ACA4-C3BABCE5C987}" destId="{86EEEAEF-7857-4A7A-AC40-828FBF10CAF3}" srcOrd="0" destOrd="0" parTransId="{53DBAF0F-15DA-45F1-80D7-D3A5989916A3}" sibTransId="{4AD6F956-FA89-465B-8481-1E11D7DEED98}"/>
    <dgm:cxn modelId="{403AC6B0-B012-48AC-9ADA-CA2BA940B828}" srcId="{F4AE52FF-2A7B-411C-ACA4-C3BABCE5C987}" destId="{25755C1F-7F43-4838-861A-B4AD209E0985}" srcOrd="2" destOrd="0" parTransId="{AE85BEE2-35F5-4F84-9AF0-58223A0ACE20}" sibTransId="{C124BD5B-F7AB-4F2F-B55F-F064297AE55E}"/>
    <dgm:cxn modelId="{4F0515E6-D5C0-4079-B4D9-7A83D14E2EED}" type="presOf" srcId="{25755C1F-7F43-4838-861A-B4AD209E0985}" destId="{A3923421-BCAE-43E7-9169-730A02673808}" srcOrd="0" destOrd="0" presId="urn:microsoft.com/office/officeart/2005/8/layout/hProcess9"/>
    <dgm:cxn modelId="{4DBD7799-CD00-4E2B-8372-50C400F1493B}" srcId="{F4AE52FF-2A7B-411C-ACA4-C3BABCE5C987}" destId="{A711A624-083C-45DA-860E-ECBDF2A19332}" srcOrd="1" destOrd="0" parTransId="{02CF200B-7EC6-450F-8127-30E6559D260B}" sibTransId="{CD1BD827-0B8A-4437-8557-F23E8D40DB1B}"/>
    <dgm:cxn modelId="{9748DBDC-35BB-4BC0-9B90-F6B128B086C5}" type="presOf" srcId="{A711A624-083C-45DA-860E-ECBDF2A19332}" destId="{24263FAA-5A18-49EE-9FEB-7B33F7320F04}" srcOrd="0" destOrd="0" presId="urn:microsoft.com/office/officeart/2005/8/layout/hProcess9"/>
    <dgm:cxn modelId="{63128BD7-725A-4B70-8EC0-A93FD6CC9BD5}" type="presOf" srcId="{86EEEAEF-7857-4A7A-AC40-828FBF10CAF3}" destId="{A3EE2BEA-3E11-4BC8-A57A-634560AF8317}" srcOrd="0" destOrd="0" presId="urn:microsoft.com/office/officeart/2005/8/layout/hProcess9"/>
    <dgm:cxn modelId="{DE3A4DF4-B016-4004-BF92-450F4F969934}" type="presOf" srcId="{F4AE52FF-2A7B-411C-ACA4-C3BABCE5C987}" destId="{984A4423-F860-4858-8EC9-F8EB389BB10D}" srcOrd="0" destOrd="0" presId="urn:microsoft.com/office/officeart/2005/8/layout/hProcess9"/>
    <dgm:cxn modelId="{48A7B3BB-2A6D-489B-B0D3-32673B519B13}" type="presParOf" srcId="{984A4423-F860-4858-8EC9-F8EB389BB10D}" destId="{7CA3380D-C8B2-4B50-B8B0-A68E3A83E212}" srcOrd="0" destOrd="0" presId="urn:microsoft.com/office/officeart/2005/8/layout/hProcess9"/>
    <dgm:cxn modelId="{55A789DC-B5FF-40A2-A2DC-18744239DA46}" type="presParOf" srcId="{984A4423-F860-4858-8EC9-F8EB389BB10D}" destId="{5090B592-E8E5-4805-9589-D1E1E5518E9E}" srcOrd="1" destOrd="0" presId="urn:microsoft.com/office/officeart/2005/8/layout/hProcess9"/>
    <dgm:cxn modelId="{EAA9B22A-C359-4FF0-ABB1-52A0BF4A91D0}" type="presParOf" srcId="{5090B592-E8E5-4805-9589-D1E1E5518E9E}" destId="{A3EE2BEA-3E11-4BC8-A57A-634560AF8317}" srcOrd="0" destOrd="0" presId="urn:microsoft.com/office/officeart/2005/8/layout/hProcess9"/>
    <dgm:cxn modelId="{9E5AD6A6-5FC2-4F59-BC92-DEBBA58D64F5}" type="presParOf" srcId="{5090B592-E8E5-4805-9589-D1E1E5518E9E}" destId="{9A222B0F-C65C-4C46-9DF4-51F74F7DCBCF}" srcOrd="1" destOrd="0" presId="urn:microsoft.com/office/officeart/2005/8/layout/hProcess9"/>
    <dgm:cxn modelId="{773ED8AF-12B6-43D6-9206-22190A67EFA2}" type="presParOf" srcId="{5090B592-E8E5-4805-9589-D1E1E5518E9E}" destId="{24263FAA-5A18-49EE-9FEB-7B33F7320F04}" srcOrd="2" destOrd="0" presId="urn:microsoft.com/office/officeart/2005/8/layout/hProcess9"/>
    <dgm:cxn modelId="{C225AA89-A5D7-44B3-9BA8-FAAF7952D455}" type="presParOf" srcId="{5090B592-E8E5-4805-9589-D1E1E5518E9E}" destId="{95973B27-20FF-48F5-A044-84810B956104}" srcOrd="3" destOrd="0" presId="urn:microsoft.com/office/officeart/2005/8/layout/hProcess9"/>
    <dgm:cxn modelId="{C288007B-C027-45F5-AD1B-B498415700D5}" type="presParOf" srcId="{5090B592-E8E5-4805-9589-D1E1E5518E9E}" destId="{A3923421-BCAE-43E7-9169-730A0267380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A3380D-C8B2-4B50-B8B0-A68E3A83E212}">
      <dsp:nvSpPr>
        <dsp:cNvPr id="0" name=""/>
        <dsp:cNvSpPr/>
      </dsp:nvSpPr>
      <dsp:spPr>
        <a:xfrm>
          <a:off x="626469" y="0"/>
          <a:ext cx="7099988" cy="2608064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3EE2BEA-3E11-4BC8-A57A-634560AF8317}">
      <dsp:nvSpPr>
        <dsp:cNvPr id="0" name=""/>
        <dsp:cNvSpPr/>
      </dsp:nvSpPr>
      <dsp:spPr>
        <a:xfrm>
          <a:off x="0" y="782419"/>
          <a:ext cx="2505878" cy="1043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kern="12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  <a:endParaRPr lang="pt-PT" sz="1500" kern="1200" dirty="0">
            <a:latin typeface="Times New Roman" pitchFamily="18" charset="0"/>
            <a:ea typeface="NSimSun" pitchFamily="49" charset="-122"/>
            <a:cs typeface="Times New Roman" pitchFamily="18" charset="0"/>
          </a:endParaRPr>
        </a:p>
      </dsp:txBody>
      <dsp:txXfrm>
        <a:off x="0" y="782419"/>
        <a:ext cx="2505878" cy="1043225"/>
      </dsp:txXfrm>
    </dsp:sp>
    <dsp:sp modelId="{24263FAA-5A18-49EE-9FEB-7B33F7320F04}">
      <dsp:nvSpPr>
        <dsp:cNvPr id="0" name=""/>
        <dsp:cNvSpPr/>
      </dsp:nvSpPr>
      <dsp:spPr>
        <a:xfrm>
          <a:off x="2923524" y="648072"/>
          <a:ext cx="2505878" cy="131191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INDUSTRIA TRANSFORMADORA </a:t>
          </a:r>
          <a:r>
            <a:rPr lang="pt-PT" sz="1500" kern="12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de transformação químico, mecânicos, </a:t>
          </a:r>
          <a:r>
            <a:rPr lang="pt-PT" sz="1500" kern="1200" dirty="0" err="1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etc</a:t>
          </a:r>
          <a:r>
            <a:rPr lang="pt-PT" sz="1500" kern="12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)</a:t>
          </a:r>
          <a:endParaRPr lang="pt-PT" sz="1500" kern="1200" dirty="0">
            <a:latin typeface="Times New Roman" pitchFamily="18" charset="0"/>
            <a:ea typeface="NSimSun" pitchFamily="49" charset="-122"/>
            <a:cs typeface="Times New Roman" pitchFamily="18" charset="0"/>
          </a:endParaRPr>
        </a:p>
      </dsp:txBody>
      <dsp:txXfrm>
        <a:off x="2923524" y="648072"/>
        <a:ext cx="2505878" cy="1311918"/>
      </dsp:txXfrm>
    </dsp:sp>
    <dsp:sp modelId="{A3923421-BCAE-43E7-9169-730A02673808}">
      <dsp:nvSpPr>
        <dsp:cNvPr id="0" name=""/>
        <dsp:cNvSpPr/>
      </dsp:nvSpPr>
      <dsp:spPr>
        <a:xfrm>
          <a:off x="5847049" y="782419"/>
          <a:ext cx="2505878" cy="10432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 smtClean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  <a:endParaRPr lang="pt-PT" sz="2000" b="1" kern="1200" dirty="0">
            <a:latin typeface="Times New Roman" pitchFamily="18" charset="0"/>
            <a:ea typeface="NSimSun" pitchFamily="49" charset="-122"/>
            <a:cs typeface="Times New Roman" pitchFamily="18" charset="0"/>
          </a:endParaRPr>
        </a:p>
      </dsp:txBody>
      <dsp:txXfrm>
        <a:off x="5847049" y="782419"/>
        <a:ext cx="2505878" cy="104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A39F-8883-4502-AA85-AF55FB4D338A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C1B7-E1BB-40FE-BD96-0D8FA0785D3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C1B7-E1BB-40FE-BD96-0D8FA0785D38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5B04-9311-446B-9E4D-E503D6F5AB66}" type="datetimeFigureOut">
              <a:rPr lang="pt-PT" smtClean="0"/>
              <a:pPr/>
              <a:t>27-09-2017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ariodeatualidades.wixsite.com/empresasporto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sep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429000"/>
            <a:ext cx="3810000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NSimSun" pitchFamily="49" charset="-122"/>
                <a:ea typeface="NSimSun" pitchFamily="49" charset="-122"/>
              </a:rPr>
              <a:t>5 Principais Industrias Transformadoras do Porto</a:t>
            </a:r>
            <a:endParaRPr lang="pt-PT" dirty="0">
              <a:latin typeface="NSimSun" pitchFamily="49" charset="-122"/>
              <a:ea typeface="NSimSun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70127112046-vinhos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67694" y="4077072"/>
            <a:ext cx="4176306" cy="2780928"/>
          </a:xfrm>
        </p:spPr>
      </p:pic>
      <p:graphicFrame>
        <p:nvGraphicFramePr>
          <p:cNvPr id="7" name="Diagrama 6"/>
          <p:cNvGraphicFramePr/>
          <p:nvPr/>
        </p:nvGraphicFramePr>
        <p:xfrm>
          <a:off x="611560" y="1397000"/>
          <a:ext cx="83529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smtClean="0">
                <a:latin typeface="NSimSun" pitchFamily="49" charset="-122"/>
                <a:ea typeface="NSimSun" pitchFamily="49" charset="-122"/>
              </a:rPr>
              <a:t>O que são as Industrias Transformadoras?</a:t>
            </a:r>
            <a:endParaRPr lang="pt-PT" sz="3200" dirty="0">
              <a:latin typeface="NSimSun" pitchFamily="49" charset="-122"/>
              <a:ea typeface="NSimSun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923928" y="530120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Fonte: Análise Informa D&amp;B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</a:t>
            </a:r>
          </a:p>
          <a:p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Período de análise :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2012-2015</a:t>
            </a:r>
          </a:p>
        </p:txBody>
      </p:sp>
      <p:pic>
        <p:nvPicPr>
          <p:cNvPr id="4" name="Marcador de Posição de Conteúdo 3" descr="Captur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836" y="836712"/>
            <a:ext cx="5238329" cy="4539885"/>
          </a:xfrm>
          <a:ln>
            <a:solidFill>
              <a:schemeClr val="bg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5147048" y="1484784"/>
            <a:ext cx="399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F0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ECE – Empresas de Crescimento Elevado</a:t>
            </a:r>
            <a:endParaRPr lang="pt-PT" dirty="0">
              <a:solidFill>
                <a:srgbClr val="00B0F0"/>
              </a:solidFill>
              <a:latin typeface="Times New Roman" pitchFamily="18" charset="0"/>
              <a:ea typeface="NSimSun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40930132314croay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684" y="3302605"/>
            <a:ext cx="5688632" cy="355539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smtClean="0">
                <a:latin typeface="NSimSun" pitchFamily="49" charset="-122"/>
                <a:ea typeface="NSimSun" pitchFamily="49" charset="-122"/>
              </a:rPr>
              <a:t>Critérios de Avaliação </a:t>
            </a:r>
            <a:endParaRPr lang="pt-PT" sz="3200" dirty="0">
              <a:latin typeface="NSimSun" pitchFamily="49" charset="-122"/>
              <a:ea typeface="NSimSun" pitchFamily="49" charset="-12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PT" dirty="0" smtClean="0"/>
              <a:t>Valor dos Negócios</a:t>
            </a:r>
          </a:p>
          <a:p>
            <a:pPr>
              <a:buFont typeface="Wingdings" pitchFamily="2" charset="2"/>
              <a:buChar char="Ø"/>
            </a:pPr>
            <a:r>
              <a:rPr lang="pt-PT" dirty="0" smtClean="0"/>
              <a:t>Critérios de Qualidade da Empresa</a:t>
            </a:r>
          </a:p>
          <a:p>
            <a:pPr>
              <a:buFont typeface="Wingdings" pitchFamily="2" charset="2"/>
              <a:buChar char="Ø"/>
            </a:pPr>
            <a:r>
              <a:rPr lang="pt-PT" dirty="0" smtClean="0"/>
              <a:t>Reconhecimento Nacional e Internacional</a:t>
            </a:r>
          </a:p>
          <a:p>
            <a:pPr>
              <a:buFont typeface="Wingdings" pitchFamily="2" charset="2"/>
              <a:buChar char="Ø"/>
            </a:pPr>
            <a:r>
              <a:rPr lang="pt-PT" dirty="0" smtClean="0"/>
              <a:t>Número de Colaboradores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olipiq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94461"/>
            <a:ext cx="4320000" cy="1563539"/>
          </a:xfrm>
          <a:prstGeom prst="rect">
            <a:avLst/>
          </a:prstGeom>
        </p:spPr>
      </p:pic>
      <p:pic>
        <p:nvPicPr>
          <p:cNvPr id="13" name="Imagem 12" descr="lactogal_sem_descritivo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4320000" cy="828164"/>
          </a:xfrm>
          <a:prstGeom prst="rect">
            <a:avLst/>
          </a:prstGeom>
        </p:spPr>
      </p:pic>
      <p:pic>
        <p:nvPicPr>
          <p:cNvPr id="15" name="Imagem 14" descr="sogrape-vinh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3212976"/>
            <a:ext cx="2880000" cy="2029530"/>
          </a:xfrm>
          <a:prstGeom prst="rect">
            <a:avLst/>
          </a:prstGeom>
        </p:spPr>
      </p:pic>
      <p:pic>
        <p:nvPicPr>
          <p:cNvPr id="16" name="Imagem 15" descr="Unicer_official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3284984"/>
            <a:ext cx="2329897" cy="1800000"/>
          </a:xfrm>
          <a:prstGeom prst="rect">
            <a:avLst/>
          </a:prstGeom>
        </p:spPr>
      </p:pic>
      <p:pic>
        <p:nvPicPr>
          <p:cNvPr id="12" name="Imagem 11" descr="640px-EFACEC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4000" y="1772816"/>
            <a:ext cx="4320000" cy="14377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7170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NSimSun" pitchFamily="49" charset="-122"/>
                <a:ea typeface="NSimSun" pitchFamily="49" charset="-122"/>
              </a:rPr>
              <a:t>Empresas Abordadas</a:t>
            </a:r>
            <a:endParaRPr lang="pt-PT" sz="3200" dirty="0">
              <a:latin typeface="NSimSun" pitchFamily="49" charset="-122"/>
              <a:ea typeface="NSimSun" pitchFamily="49" charset="-12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52120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hlinkClick r:id="rId8"/>
              </a:rPr>
              <a:t>https://www.diariodeatualidades.wixsite.com/empresasporto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74</Words>
  <Application>Microsoft Office PowerPoint</Application>
  <PresentationFormat>Apresentação no Ecrã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Tema do Office</vt:lpstr>
      <vt:lpstr>5 Principais Industrias Transformadoras do Porto</vt:lpstr>
      <vt:lpstr>O que são as Industrias Transformadoras?</vt:lpstr>
      <vt:lpstr>Diapositivo 3</vt:lpstr>
      <vt:lpstr>Critérios de Avaliação </vt:lpstr>
      <vt:lpstr>Diapositivo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Principais Industrias Transformadoras do Porto</dc:title>
  <dc:creator>ADÉLIA</dc:creator>
  <cp:lastModifiedBy>ADÉLIA</cp:lastModifiedBy>
  <cp:revision>46</cp:revision>
  <dcterms:created xsi:type="dcterms:W3CDTF">2017-09-26T00:52:41Z</dcterms:created>
  <dcterms:modified xsi:type="dcterms:W3CDTF">2017-09-28T00:51:15Z</dcterms:modified>
</cp:coreProperties>
</file>