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2" r:id="rId4"/>
    <p:sldId id="259" r:id="rId5"/>
    <p:sldId id="260" r:id="rId6"/>
    <p:sldId id="261" r:id="rId7"/>
    <p:sldId id="270" r:id="rId8"/>
    <p:sldId id="262" r:id="rId9"/>
    <p:sldId id="263" r:id="rId10"/>
    <p:sldId id="269" r:id="rId11"/>
    <p:sldId id="264" r:id="rId12"/>
    <p:sldId id="271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1EBE679-38DC-281F-DEB3-B7F796C3AE9D}" name="Afonso Sá" initials="AS" userId="77550051677009fd" providerId="Windows Live"/>
  <p188:author id="{23E654D2-7905-B6FE-9492-68FCA0F5D06D}" name="Filipa Castro" initials="FC" userId="db96da8bc606e15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5" autoAdjust="0"/>
    <p:restoredTop sz="71895" autoAdjust="0"/>
  </p:normalViewPr>
  <p:slideViewPr>
    <p:cSldViewPr snapToGrid="0">
      <p:cViewPr varScale="1">
        <p:scale>
          <a:sx n="59" d="100"/>
          <a:sy n="59" d="100"/>
        </p:scale>
        <p:origin x="92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F8F0A-74D2-4D47-8ADD-2DAF418CB62C}" type="datetimeFigureOut">
              <a:rPr lang="pt-PT" smtClean="0"/>
              <a:t>19/06/2024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7D7F9-691B-43E8-8AF0-1E3803FB7F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374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D7F9-691B-43E8-8AF0-1E3803FB7F1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7758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D7F9-691B-43E8-8AF0-1E3803FB7F14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1674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D7F9-691B-43E8-8AF0-1E3803FB7F14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390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D7F9-691B-43E8-8AF0-1E3803FB7F14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5669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D7F9-691B-43E8-8AF0-1E3803FB7F14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3706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D7F9-691B-43E8-8AF0-1E3803FB7F14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997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D7F9-691B-43E8-8AF0-1E3803FB7F14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653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D7F9-691B-43E8-8AF0-1E3803FB7F1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849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D7F9-691B-43E8-8AF0-1E3803FB7F1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55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D7F9-691B-43E8-8AF0-1E3803FB7F1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444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D7F9-691B-43E8-8AF0-1E3803FB7F1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74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D7F9-691B-43E8-8AF0-1E3803FB7F14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4655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D7F9-691B-43E8-8AF0-1E3803FB7F14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5425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D7F9-691B-43E8-8AF0-1E3803FB7F14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5013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7D7F9-691B-43E8-8AF0-1E3803FB7F1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833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761A-89A9-44D4-D37B-3B2CDF67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D79EF-A33C-6E80-FA8C-8039E5FE9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BCF6-9FA4-190D-F7E2-2331A2BA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25B8-B6F0-1348-85F8-C6CCC46FDA89}" type="datetime1">
              <a:rPr lang="pt-PT" smtClean="0"/>
              <a:t>19/06/2024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ED26-6EB9-2E64-248D-3F9CE006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29 de maio de 2024, Braga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15CF2-93E2-982E-98F2-B4D748BA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009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5350-A4F4-A230-B461-A6DA6900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63BAB-D18B-CC3F-47D6-30D38EF95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D7C97-69CB-FC48-A203-5B624C14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F406-4A30-A545-8C1F-F2DEF4627537}" type="datetime1">
              <a:rPr lang="pt-PT" smtClean="0"/>
              <a:t>19/06/2024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43D36-75B3-FA6A-6BD5-6AA4443C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29 de maio de 2024, Braga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110D-BE22-087A-5F22-1B97E94D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101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8B382-016A-A4BC-F5DD-FD7B58CAA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1DCBD-E151-8BD6-E677-E3A460DCD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9E4E-AAE3-2F1C-220F-9FF1967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B344-076E-7F4A-8783-CD1914446478}" type="datetime1">
              <a:rPr lang="pt-PT" smtClean="0"/>
              <a:t>19/06/2024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1458-1FE4-5339-AB12-F3AB228C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29 de maio de 2024, Braga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4B58B-8EAB-379E-41C6-FF31CB9E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412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C894-5D51-78E6-305F-733AF9B1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E047-FCB9-CA0E-7578-4A231937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B8AE8-673D-A0FD-A396-2C850D6E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AA19-15D5-5945-91BC-EE357FC332EA}" type="datetime1">
              <a:rPr lang="pt-PT" smtClean="0"/>
              <a:t>19/06/2024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2F0B-7F1C-40E9-5013-BF8CD615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29 de maio de 2024, Braga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FC09-53E1-AF71-1C0C-57D4D89D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275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1A95-97B8-4FFE-0550-24104C19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082D2-A01E-E044-579A-C2E18A410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F5C63-3475-D3A1-B8ED-8FCD2977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2A35-2E71-2742-810A-B77F47ABCDC1}" type="datetime1">
              <a:rPr lang="pt-PT" smtClean="0"/>
              <a:t>19/06/2024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97A4F-A0F6-17CD-97AE-F0976BDC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29 de maio de 2024, Braga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D02B3-D1A3-4AD3-E953-82B024F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57B0-6DF7-ABA4-D897-814BEAB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010C-9F8D-EC86-D6C1-1F02D7AA7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B25B3-91AF-6CE3-079C-FA8573B01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229B8-BFC6-9049-E8C3-65022B40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B0E4-930C-F648-81FE-0430169782DC}" type="datetime1">
              <a:rPr lang="pt-PT" smtClean="0"/>
              <a:t>19/06/2024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2ABCB-5E5A-66CD-CD5D-3FA50054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29 de maio de 2024, Braga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BD8A0-5C86-7423-62D4-BD76E1FD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87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2975-D97D-910C-EE6B-25276DAE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A3FEB-D807-A78C-9824-7E2262F87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9D212-B00D-20D5-3932-390D01C9B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3230E-51AF-B265-05F2-7389E3890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AF247-F61C-2ECE-6C94-91FD5B1C1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EA782-206F-C018-AA5F-7E876DC2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4C29-2503-D944-A596-E609B0466D2A}" type="datetime1">
              <a:rPr lang="pt-PT" smtClean="0"/>
              <a:t>19/06/2024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42BAD-896F-E519-4F89-44CC51AE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29 de maio de 2024, Braga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7BFC1-0CBD-428E-094A-48C277B5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234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677B-4916-D086-CC6E-683F4D8C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C110E-6FAF-B795-7FDB-4233D2D8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D2B9-1079-C645-B1B7-1F8A424FC7DA}" type="datetime1">
              <a:rPr lang="pt-PT" smtClean="0"/>
              <a:t>19/06/2024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153E2-B379-DC01-B8A4-6FA24863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29 de maio de 2024, Braga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ED370-D16B-E99E-7FDD-5A99245C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305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A5101-E455-E4E6-CFE4-945A89EB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F10B-38F3-3243-8D7D-4DF3A1562884}" type="datetime1">
              <a:rPr lang="pt-PT" smtClean="0"/>
              <a:t>19/06/2024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13E76-E5E6-1C96-0B47-FD7FF5E6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29 de maio de 2024, Braga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59441-4CCB-785D-A22B-786D945E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738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F0D2-C63D-569F-C994-803DA2A3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834F-CF93-A12B-AD18-FF6621FB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F01DA-CE10-9E27-E10E-11AE7A4EC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6D590-4FB6-A535-222D-42261AA9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46E4-F828-E346-96E9-9523D6B1EA59}" type="datetime1">
              <a:rPr lang="pt-PT" smtClean="0"/>
              <a:t>19/06/2024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37062-C836-55A4-FE3A-50240371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29 de maio de 2024, Braga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344FC-61A7-B61E-B7B9-F0C7CB23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74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A293-0F7F-2EC4-7EF7-F156F8A3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E2BD3-58C5-D090-49BC-6ED046DB3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EDF5D-8C62-8E08-C176-3EA703F64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7278F-655E-BF10-5D4E-1947B72B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6A2D-C559-344D-A29D-4AF96851EAE3}" type="datetime1">
              <a:rPr lang="pt-PT" smtClean="0"/>
              <a:t>19/06/2024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62F18-2D77-97AB-4143-9DE51F60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29 de maio de 2024, Braga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CCD53-9B70-C335-15F2-459E4A65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670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070B2-E204-F8D3-621B-6E08F161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0DE59-10A2-255F-EB8D-2B7E99C9B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538C-3F3C-9518-2EED-3FF193406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AD226-0B28-5646-9140-40DE0E340534}" type="datetime1">
              <a:rPr lang="pt-PT" smtClean="0"/>
              <a:t>19/06/2024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2B503-36D4-6C62-6B31-6091DACAA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PT"/>
              <a:t>29 de maio de 2024, Braga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0BA37-F081-60BB-3A64-6F4C70C83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A9E7A-4188-4566-87E9-4AFC31B02A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018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ubmed.ncbi.nlm.nih.gov/16946732" TargetMode="External"/><Relationship Id="rId13" Type="http://schemas.openxmlformats.org/officeDocument/2006/relationships/hyperlink" Target="https://pubmed.ncbi.nlm.nih.gov/22505450" TargetMode="External"/><Relationship Id="rId3" Type="http://schemas.openxmlformats.org/officeDocument/2006/relationships/hyperlink" Target="https://pubmed.ncbi.nlm.nih.gov/24888905" TargetMode="External"/><Relationship Id="rId7" Type="http://schemas.openxmlformats.org/officeDocument/2006/relationships/hyperlink" Target="https://pubmed.ncbi.nlm.nih.gov/20693692" TargetMode="External"/><Relationship Id="rId12" Type="http://schemas.openxmlformats.org/officeDocument/2006/relationships/hyperlink" Target="https://pubmed.ncbi.nlm.nih.gov/18453721" TargetMode="External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pubmed.ncbi.nlm.nih.gov/2165692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bmed.ncbi.nlm.nih.gov/23732833" TargetMode="External"/><Relationship Id="rId11" Type="http://schemas.openxmlformats.org/officeDocument/2006/relationships/hyperlink" Target="https://pubmed.ncbi.nlm.nih.gov/18997333" TargetMode="External"/><Relationship Id="rId5" Type="http://schemas.openxmlformats.org/officeDocument/2006/relationships/hyperlink" Target="https://pubmed.ncbi.nlm.nih.gov/23532914" TargetMode="External"/><Relationship Id="rId15" Type="http://schemas.openxmlformats.org/officeDocument/2006/relationships/hyperlink" Target="https://pubmed.ncbi.nlm.nih.gov/12515854" TargetMode="External"/><Relationship Id="rId10" Type="http://schemas.openxmlformats.org/officeDocument/2006/relationships/hyperlink" Target="https://pubmed.ncbi.nlm.nih.gov/25084394" TargetMode="External"/><Relationship Id="rId4" Type="http://schemas.openxmlformats.org/officeDocument/2006/relationships/hyperlink" Target="https://pubmed.ncbi.nlm.nih.gov/31758731" TargetMode="External"/><Relationship Id="rId9" Type="http://schemas.openxmlformats.org/officeDocument/2006/relationships/hyperlink" Target="https://pubmed.ncbi.nlm.nih.gov/9176119" TargetMode="External"/><Relationship Id="rId14" Type="http://schemas.openxmlformats.org/officeDocument/2006/relationships/hyperlink" Target="https://pubmed.ncbi.nlm.nih.gov/2060629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fesciences.danaher.com/us/en/library/antibodies.html" TargetMode="External"/><Relationship Id="rId5" Type="http://schemas.openxmlformats.org/officeDocument/2006/relationships/hyperlink" Target="https://bioxcell.com/educational-articles/antibody-structure/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9393-E014-838F-3915-07A5045E0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954" y="1897625"/>
            <a:ext cx="9842090" cy="1112530"/>
          </a:xfrm>
        </p:spPr>
        <p:txBody>
          <a:bodyPr>
            <a:normAutofit/>
          </a:bodyPr>
          <a:lstStyle/>
          <a:p>
            <a:r>
              <a:rPr lang="pt-PT" sz="2600" b="1" dirty="0"/>
              <a:t>Estudo da relação entre as características intrínsecas das proteínas e a sua propensão à cristalização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D3673-8E41-7C34-0265-3F7007A42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12530"/>
          </a:xfrm>
        </p:spPr>
        <p:txBody>
          <a:bodyPr>
            <a:normAutofit/>
          </a:bodyPr>
          <a:lstStyle/>
          <a:p>
            <a:r>
              <a:rPr lang="pt-PT" sz="2000" dirty="0">
                <a:cs typeface="Arial" panose="020B0604020202020204" pitchFamily="34" charset="0"/>
              </a:rPr>
              <a:t>Relatório de Projeto em Bioinformática</a:t>
            </a:r>
          </a:p>
          <a:p>
            <a:r>
              <a:rPr lang="pt-PT" sz="2000" dirty="0">
                <a:cs typeface="Arial" panose="020B0604020202020204" pitchFamily="34" charset="0"/>
              </a:rPr>
              <a:t>Afonso Rocha Fernandes de Sá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D6C6C-CEBA-3CB4-1257-9A39C7365C15}"/>
              </a:ext>
            </a:extLst>
          </p:cNvPr>
          <p:cNvSpPr txBox="1"/>
          <p:nvPr/>
        </p:nvSpPr>
        <p:spPr>
          <a:xfrm>
            <a:off x="2474656" y="5114090"/>
            <a:ext cx="7242687" cy="132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PT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Docente: Professor Miguel Rocha</a:t>
            </a:r>
            <a:endParaRPr lang="pt-P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PT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Orientador: Dra. Filipa</a:t>
            </a:r>
            <a:r>
              <a:rPr lang="pt-PT" sz="1600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Juliana Fernandes Castro Freitas</a:t>
            </a:r>
            <a:endParaRPr lang="pt-P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PT" sz="1900" dirty="0"/>
          </a:p>
        </p:txBody>
      </p:sp>
      <p:pic>
        <p:nvPicPr>
          <p:cNvPr id="1026" name="Picture 2" descr="Museu Virtual de Informática - Departamento de Sistemas de Informação">
            <a:extLst>
              <a:ext uri="{FF2B5EF4-FFF2-40B4-BE49-F238E27FC236}">
                <a16:creationId xmlns:a16="http://schemas.microsoft.com/office/drawing/2014/main" id="{77D5503F-CC18-241E-2095-A74969CEB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499" y="0"/>
            <a:ext cx="2122999" cy="164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EB - Centre of Biological Engineering">
            <a:extLst>
              <a:ext uri="{FF2B5EF4-FFF2-40B4-BE49-F238E27FC236}">
                <a16:creationId xmlns:a16="http://schemas.microsoft.com/office/drawing/2014/main" id="{F67A0D42-0752-1923-D254-E7C3B52C9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36" y="0"/>
            <a:ext cx="1579418" cy="15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ntre of Biological Engineering / Centro de Engenharia Biológica">
            <a:extLst>
              <a:ext uri="{FF2B5EF4-FFF2-40B4-BE49-F238E27FC236}">
                <a16:creationId xmlns:a16="http://schemas.microsoft.com/office/drawing/2014/main" id="{22F4B7D2-A470-1AF0-D41D-6F15B2526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6"/>
          <a:stretch/>
        </p:blipFill>
        <p:spPr bwMode="auto">
          <a:xfrm>
            <a:off x="9464304" y="104508"/>
            <a:ext cx="1890304" cy="111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osição do Rodapé 1">
            <a:extLst>
              <a:ext uri="{FF2B5EF4-FFF2-40B4-BE49-F238E27FC236}">
                <a16:creationId xmlns:a16="http://schemas.microsoft.com/office/drawing/2014/main" id="{F94A9D15-C7F6-127F-24A5-6607066C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/>
              <a:t>05 de Junho de 2024, Braga</a:t>
            </a:r>
          </a:p>
        </p:txBody>
      </p:sp>
    </p:spTree>
    <p:extLst>
      <p:ext uri="{BB962C8B-B14F-4D97-AF65-F5344CB8AC3E}">
        <p14:creationId xmlns:p14="http://schemas.microsoft.com/office/powerpoint/2010/main" val="1511434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A8B9040-B9AC-82D7-B460-DF5C86DB4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731" y="2141873"/>
            <a:ext cx="6265405" cy="3949543"/>
          </a:xfrm>
          <a:prstGeom prst="rect">
            <a:avLst/>
          </a:prstGeom>
        </p:spPr>
      </p:pic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760904A-20EB-7211-0FCD-E0D80E92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05 de Junho de 2024, Braga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F72A14B-3C36-E532-21E6-AE1BAE1C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8473" y="6436589"/>
            <a:ext cx="2743200" cy="365125"/>
          </a:xfrm>
        </p:spPr>
        <p:txBody>
          <a:bodyPr/>
          <a:lstStyle/>
          <a:p>
            <a:fld id="{CD2A9E7A-4188-4566-87E9-4AFC31B02ABE}" type="slidenum">
              <a:rPr lang="pt-PT" smtClean="0"/>
              <a:t>10</a:t>
            </a:fld>
            <a:endParaRPr lang="pt-PT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45753C-1CA5-D9E1-4BFF-78347A3C989D}"/>
              </a:ext>
            </a:extLst>
          </p:cNvPr>
          <p:cNvSpPr/>
          <p:nvPr/>
        </p:nvSpPr>
        <p:spPr>
          <a:xfrm>
            <a:off x="2003738" y="494601"/>
            <a:ext cx="8181474" cy="8690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PT" sz="5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 – Condições experimentais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3CAD36-687A-FDA3-7C3D-BD84329E6965}"/>
              </a:ext>
            </a:extLst>
          </p:cNvPr>
          <p:cNvSpPr txBox="1"/>
          <p:nvPr/>
        </p:nvSpPr>
        <p:spPr>
          <a:xfrm>
            <a:off x="6128434" y="1472751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pH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4BFC5E-928D-24FF-580F-854C31F172F1}"/>
              </a:ext>
            </a:extLst>
          </p:cNvPr>
          <p:cNvSpPr/>
          <p:nvPr/>
        </p:nvSpPr>
        <p:spPr>
          <a:xfrm>
            <a:off x="5277605" y="2518609"/>
            <a:ext cx="2747458" cy="3196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748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B850DE-10A7-FD95-C467-C882A9350B49}"/>
              </a:ext>
            </a:extLst>
          </p:cNvPr>
          <p:cNvCxnSpPr/>
          <p:nvPr/>
        </p:nvCxnSpPr>
        <p:spPr>
          <a:xfrm>
            <a:off x="2172929" y="6017342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1F872F4-65C1-5118-47E0-6A327ED1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05 de Junho de 2024, Braga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7C148F6-864D-6697-D5FF-919561E2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11</a:t>
            </a:fld>
            <a:endParaRPr lang="pt-PT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3BCC596-0E16-A82B-BD3D-443511C0CAFE}"/>
              </a:ext>
            </a:extLst>
          </p:cNvPr>
          <p:cNvSpPr/>
          <p:nvPr/>
        </p:nvSpPr>
        <p:spPr>
          <a:xfrm>
            <a:off x="2601239" y="472328"/>
            <a:ext cx="7047258" cy="6698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PT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 – </a:t>
            </a:r>
            <a:r>
              <a:rPr lang="pt-PT" sz="36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</a:t>
            </a:r>
            <a:r>
              <a:rPr lang="pt-PT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dos anticorpos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4C4D43-5C85-5920-7F20-DBE4138E5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30" y="1497608"/>
            <a:ext cx="8564170" cy="457263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C60C2D-9B3E-33D4-6116-94167291284B}"/>
              </a:ext>
            </a:extLst>
          </p:cNvPr>
          <p:cNvCxnSpPr/>
          <p:nvPr/>
        </p:nvCxnSpPr>
        <p:spPr>
          <a:xfrm flipV="1">
            <a:off x="2585545" y="2406869"/>
            <a:ext cx="7062952" cy="26380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43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A224B978-25E0-1BA9-EBD7-15A7A2FF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05 de Junho de 2024, Braga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68325DD-92AA-DA77-8545-3CACC055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12</a:t>
            </a:fld>
            <a:endParaRPr lang="pt-P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FD7190-8605-B455-04DE-9CFFCC21272A}"/>
              </a:ext>
            </a:extLst>
          </p:cNvPr>
          <p:cNvSpPr/>
          <p:nvPr/>
        </p:nvSpPr>
        <p:spPr>
          <a:xfrm>
            <a:off x="625648" y="475554"/>
            <a:ext cx="10940704" cy="777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PT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Propensão à cristalização e características dos anticorpos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EA6D28-60AD-4B23-585B-C78E5E4FA192}"/>
              </a:ext>
            </a:extLst>
          </p:cNvPr>
          <p:cNvSpPr txBox="1"/>
          <p:nvPr/>
        </p:nvSpPr>
        <p:spPr>
          <a:xfrm>
            <a:off x="342780" y="3197833"/>
            <a:ext cx="440857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latin typeface="Segoe UI" panose="020B0502040204020203" pitchFamily="34" charset="0"/>
              </a:rPr>
              <a:t>Características</a:t>
            </a:r>
            <a:r>
              <a:rPr lang="pt-PT" sz="1600" dirty="0">
                <a:effectLst/>
                <a:latin typeface="Segoe UI" panose="020B0502040204020203" pitchFamily="34" charset="0"/>
              </a:rPr>
              <a:t> </a:t>
            </a:r>
            <a:r>
              <a:rPr lang="pt-PT" sz="1600" dirty="0">
                <a:latin typeface="Segoe UI" panose="020B0502040204020203" pitchFamily="34" charset="0"/>
              </a:rPr>
              <a:t>relevantes segundo a literatura :</a:t>
            </a:r>
          </a:p>
          <a:p>
            <a:endParaRPr lang="pt-PT" sz="1600" dirty="0">
              <a:latin typeface="Segoe UI" panose="020B0502040204020203" pitchFamily="34" charset="0"/>
            </a:endParaRPr>
          </a:p>
          <a:p>
            <a:r>
              <a:rPr lang="pt-PT" sz="1600" dirty="0"/>
              <a:t>Tamanho da sequência de aminoácidos</a:t>
            </a:r>
          </a:p>
          <a:p>
            <a:r>
              <a:rPr lang="pt-PT" sz="1600" dirty="0"/>
              <a:t>Carga</a:t>
            </a:r>
          </a:p>
          <a:p>
            <a:r>
              <a:rPr lang="pt-PT" sz="1600" dirty="0" err="1"/>
              <a:t>pI</a:t>
            </a:r>
            <a:endParaRPr lang="pt-PT" sz="1600" dirty="0"/>
          </a:p>
          <a:p>
            <a:r>
              <a:rPr lang="pt-PT" sz="1600" dirty="0" err="1"/>
              <a:t>Hidrofobicidade</a:t>
            </a:r>
            <a:endParaRPr lang="pt-PT" sz="1600" dirty="0"/>
          </a:p>
          <a:p>
            <a:endParaRPr lang="pt-PT" sz="2000" dirty="0"/>
          </a:p>
          <a:p>
            <a:endParaRPr lang="pt-PT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B67498-92E6-6DC0-DC33-C44AB2A7E0C7}"/>
              </a:ext>
            </a:extLst>
          </p:cNvPr>
          <p:cNvSpPr txBox="1"/>
          <p:nvPr/>
        </p:nvSpPr>
        <p:spPr>
          <a:xfrm>
            <a:off x="342780" y="4987558"/>
            <a:ext cx="7665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i="1" dirty="0" err="1"/>
              <a:t>Nat</a:t>
            </a:r>
            <a:r>
              <a:rPr lang="pt-PT" sz="1200" i="1" dirty="0"/>
              <a:t> </a:t>
            </a:r>
            <a:r>
              <a:rPr lang="pt-PT" sz="1200" i="1" dirty="0" err="1"/>
              <a:t>Biotechnol</a:t>
            </a:r>
            <a:r>
              <a:rPr lang="pt-PT" sz="1200" i="1" dirty="0"/>
              <a:t>. 2009 </a:t>
            </a:r>
            <a:r>
              <a:rPr lang="pt-PT" sz="1200" i="1" dirty="0" err="1"/>
              <a:t>January</a:t>
            </a:r>
            <a:r>
              <a:rPr lang="pt-PT" sz="1200" i="1" dirty="0"/>
              <a:t> ; 27(1): 51–57. doi:10.1038/nbt.1514.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516864-1417-2512-C00D-16F5E8D69FEA}"/>
              </a:ext>
            </a:extLst>
          </p:cNvPr>
          <p:cNvSpPr txBox="1"/>
          <p:nvPr/>
        </p:nvSpPr>
        <p:spPr>
          <a:xfrm>
            <a:off x="5789093" y="3160215"/>
            <a:ext cx="6402907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latin typeface="Segoe UI" panose="020B0502040204020203" pitchFamily="34" charset="0"/>
              </a:rPr>
              <a:t>Características</a:t>
            </a:r>
            <a:r>
              <a:rPr lang="pt-PT" sz="1600" dirty="0">
                <a:effectLst/>
                <a:latin typeface="Segoe UI" panose="020B0502040204020203" pitchFamily="34" charset="0"/>
              </a:rPr>
              <a:t> </a:t>
            </a:r>
            <a:r>
              <a:rPr lang="pt-PT" sz="1600" dirty="0">
                <a:latin typeface="Segoe UI" panose="020B0502040204020203" pitchFamily="34" charset="0"/>
              </a:rPr>
              <a:t>observadas no projeto</a:t>
            </a:r>
            <a:r>
              <a:rPr lang="pt-PT" sz="1600" dirty="0">
                <a:effectLst/>
                <a:latin typeface="Segoe UI" panose="020B0502040204020203" pitchFamily="34" charset="0"/>
              </a:rPr>
              <a:t>:</a:t>
            </a:r>
            <a:endParaRPr lang="pt-PT" sz="1600" dirty="0"/>
          </a:p>
          <a:p>
            <a:endParaRPr lang="pt-PT" sz="1600" dirty="0"/>
          </a:p>
          <a:p>
            <a:r>
              <a:rPr lang="pt-PT" sz="1600" dirty="0"/>
              <a:t>A classe </a:t>
            </a:r>
            <a:r>
              <a:rPr lang="pt-PT" sz="1600" dirty="0" err="1"/>
              <a:t>IgG</a:t>
            </a:r>
            <a:r>
              <a:rPr lang="pt-PT" sz="1600" dirty="0"/>
              <a:t> tem características propícias à cristalização:</a:t>
            </a:r>
          </a:p>
          <a:p>
            <a:r>
              <a:rPr lang="pt-PT" sz="1600" dirty="0"/>
              <a:t>-presença de aminoácidos residuais (à superfície) com carga negativa;</a:t>
            </a:r>
          </a:p>
          <a:p>
            <a:r>
              <a:rPr lang="pt-PT" sz="1600" dirty="0"/>
              <a:t>-poucas partes hidrofóbicas expostas (à superfície);</a:t>
            </a:r>
          </a:p>
          <a:p>
            <a:endParaRPr lang="pt-PT" sz="1600" dirty="0"/>
          </a:p>
          <a:p>
            <a:r>
              <a:rPr lang="pt-PT" sz="1600" dirty="0"/>
              <a:t>A maior parte das moléculas cristalizadas são fragmentos</a:t>
            </a:r>
          </a:p>
          <a:p>
            <a:endParaRPr lang="pt-PT" sz="1600" dirty="0"/>
          </a:p>
          <a:p>
            <a:endParaRPr lang="pt-PT" sz="1600" dirty="0"/>
          </a:p>
          <a:p>
            <a:endParaRPr lang="pt-PT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A8F76-A930-9A3D-6F2F-880980E442F4}"/>
              </a:ext>
            </a:extLst>
          </p:cNvPr>
          <p:cNvSpPr/>
          <p:nvPr/>
        </p:nvSpPr>
        <p:spPr>
          <a:xfrm>
            <a:off x="3009899" y="1579891"/>
            <a:ext cx="6172201" cy="777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Segoe UI" panose="020B0502040204020203" pitchFamily="34" charset="0"/>
              </a:rPr>
              <a:t>Características</a:t>
            </a:r>
            <a:r>
              <a:rPr lang="pt-PT" sz="1800" dirty="0">
                <a:effectLst/>
                <a:latin typeface="Segoe UI" panose="020B0502040204020203" pitchFamily="34" charset="0"/>
              </a:rPr>
              <a:t> </a:t>
            </a:r>
            <a:r>
              <a:rPr lang="pt-PT" dirty="0">
                <a:latin typeface="Segoe UI" panose="020B0502040204020203" pitchFamily="34" charset="0"/>
              </a:rPr>
              <a:t>rel</a:t>
            </a:r>
            <a:r>
              <a:rPr lang="pt-PT" sz="1800" dirty="0">
                <a:effectLst/>
                <a:latin typeface="Segoe UI" panose="020B0502040204020203" pitchFamily="34" charset="0"/>
              </a:rPr>
              <a:t>evantes para a cristalização das proteínas: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93399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5B146-4865-41BB-3F7A-9928415DC9E2}"/>
              </a:ext>
            </a:extLst>
          </p:cNvPr>
          <p:cNvSpPr/>
          <p:nvPr/>
        </p:nvSpPr>
        <p:spPr>
          <a:xfrm>
            <a:off x="7290068" y="481242"/>
            <a:ext cx="2264150" cy="599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pic>
        <p:nvPicPr>
          <p:cNvPr id="4098" name="Picture 2" descr="Cristal – Wikipédia, a enciclopédia livre">
            <a:extLst>
              <a:ext uri="{FF2B5EF4-FFF2-40B4-BE49-F238E27FC236}">
                <a16:creationId xmlns:a16="http://schemas.microsoft.com/office/drawing/2014/main" id="{A074A887-CBB1-0A14-FDD0-42233B75C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3" r="21670" b="-1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77B333-5603-3CE7-6236-018E064C0BEF}"/>
              </a:ext>
            </a:extLst>
          </p:cNvPr>
          <p:cNvSpPr txBox="1"/>
          <p:nvPr/>
        </p:nvSpPr>
        <p:spPr>
          <a:xfrm>
            <a:off x="6417734" y="1445342"/>
            <a:ext cx="5291663" cy="492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D223C-08A4-4FFA-655A-58C4ADD569BB}"/>
              </a:ext>
            </a:extLst>
          </p:cNvPr>
          <p:cNvSpPr txBox="1"/>
          <p:nvPr/>
        </p:nvSpPr>
        <p:spPr>
          <a:xfrm>
            <a:off x="7187381" y="1885350"/>
            <a:ext cx="4522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Foram analisados 14 artigos.</a:t>
            </a:r>
          </a:p>
          <a:p>
            <a:endParaRPr lang="pt-PT" dirty="0"/>
          </a:p>
          <a:p>
            <a:r>
              <a:rPr lang="pt-PT" dirty="0"/>
              <a:t>A analise das condições de cristalização revelou que os parâmetros  mais relevantes são o tipo de precipitantes e pH.</a:t>
            </a:r>
          </a:p>
          <a:p>
            <a:endParaRPr lang="pt-PT" dirty="0"/>
          </a:p>
          <a:p>
            <a:r>
              <a:rPr lang="pt-PT" dirty="0"/>
              <a:t>A análise dos resultados confirmou a importância de algumas características dos anticorpos na sua propensão à cristalização.</a:t>
            </a:r>
            <a:endParaRPr lang="pt-PT" sz="1800" dirty="0"/>
          </a:p>
          <a:p>
            <a:endParaRPr lang="pt-PT" dirty="0"/>
          </a:p>
          <a:p>
            <a:r>
              <a:rPr lang="pt-PT" dirty="0"/>
              <a:t>De futuro sugere-se uma análise mais aprofundada das interações  intermoleculares envolvidas.</a:t>
            </a:r>
          </a:p>
          <a:p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8E01E45-CA39-201A-E518-CFD9DA9F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05 de Junho de 2024, Braga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0FE8E5-0AC3-09F1-A4E7-44ADA37E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635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320190-314D-CF92-7FEE-8895C8988E35}"/>
              </a:ext>
            </a:extLst>
          </p:cNvPr>
          <p:cNvSpPr/>
          <p:nvPr/>
        </p:nvSpPr>
        <p:spPr>
          <a:xfrm>
            <a:off x="4753894" y="398739"/>
            <a:ext cx="2728453" cy="7544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/>
              <a:t>REFERÊNCIAS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59DBA-9ACF-FC26-283A-1385296FC93A}"/>
              </a:ext>
            </a:extLst>
          </p:cNvPr>
          <p:cNvSpPr txBox="1"/>
          <p:nvPr/>
        </p:nvSpPr>
        <p:spPr>
          <a:xfrm>
            <a:off x="437535" y="1444707"/>
            <a:ext cx="1131693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Wang, L., &amp;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Liu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D. (2014).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Preparative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crystallization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 single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chain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antibody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using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aqueous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two-phase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system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Journal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Chromatography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A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1355, 80–86. </a:t>
            </a:r>
            <a:r>
              <a:rPr lang="pt-PT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  <a:hlinkClick r:id="rId3"/>
              </a:rPr>
              <a:t>Link</a:t>
            </a:r>
            <a:endParaRPr lang="pt-PT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Bhut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B. V.,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Kamerkar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S. J.,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Suryanarayan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V., &amp;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Karyekar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C. S. (2019).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Matching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pH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values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for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antibody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stabilization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crystallization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suggest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rationale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for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accelerated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development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biotherapeutic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drugs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Biotechnology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Progress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35(1), e2759. </a:t>
            </a:r>
            <a:r>
              <a:rPr lang="pt-PT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  <a:hlinkClick r:id="rId4"/>
              </a:rPr>
              <a:t>Link</a:t>
            </a:r>
            <a:endParaRPr lang="pt-PT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Zhou, H. X., &amp;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Dannenberg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J. J. (2013). Fast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scalable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purification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therapeutic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full-length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antibody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based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process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crystallization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Journal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Chromatography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A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1316, 94–101. </a:t>
            </a:r>
            <a:r>
              <a:rPr lang="pt-PT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  <a:hlinkClick r:id="rId5"/>
              </a:rPr>
              <a:t>Link</a:t>
            </a:r>
            <a:endParaRPr lang="pt-PT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Li, X.,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Du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X., Li, H., &amp;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Guo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R. (2013).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Stirred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batch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crystallization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therapeutic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antibody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fragment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Journal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Growth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376, 53–59. </a:t>
            </a:r>
            <a:r>
              <a:rPr lang="pt-PT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  <a:hlinkClick r:id="rId6"/>
              </a:rPr>
              <a:t>Link</a:t>
            </a:r>
            <a:endParaRPr lang="pt-PT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McPherson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A. (2010).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Promoting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crystallization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antibody-antigen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complexes via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microseed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matrix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screening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Journal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Structural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Biology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172(2), 245–253. </a:t>
            </a:r>
            <a:r>
              <a:rPr lang="pt-PT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  <a:hlinkClick r:id="rId7"/>
              </a:rPr>
              <a:t>Link</a:t>
            </a:r>
            <a:endParaRPr lang="pt-PT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Ramaiah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D., &amp;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Narayanan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B. (2006).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Elucidation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some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Bax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conformational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changes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through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crystallization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antibody-peptide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complex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Journal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Structural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Biology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155(2), 279–286. </a:t>
            </a:r>
            <a:r>
              <a:rPr lang="pt-PT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  <a:hlinkClick r:id="rId8"/>
              </a:rPr>
              <a:t>Link</a:t>
            </a:r>
            <a:endParaRPr lang="pt-PT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Griffiths, A. D., &amp;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Tawfik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D. S. (1997).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Sequence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specificity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crystallization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oestrone-3-glucuronide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antibody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(3910).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Journal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Molecular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Biology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273(3), 417–426. </a:t>
            </a:r>
            <a:r>
              <a:rPr lang="pt-PT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  <a:hlinkClick r:id="rId9"/>
              </a:rPr>
              <a:t>Link</a:t>
            </a:r>
            <a:endParaRPr lang="pt-PT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Hennecke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J.,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Sebbel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P.,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Glockshuber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R., &amp;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Dobbek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H. (2014).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Protein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crystallization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with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microseed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matrix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screening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application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to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human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germline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antibody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Fabs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Acta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Crystallographica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Section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F,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Structural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Biology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Communications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70(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Pt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12), 1645–1650. </a:t>
            </a:r>
            <a:r>
              <a:rPr lang="pt-PT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  <a:hlinkClick r:id="rId10"/>
              </a:rPr>
              <a:t>Link</a:t>
            </a:r>
            <a:endParaRPr lang="pt-PT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Kabsch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W.,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Holmes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K. C., &amp;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Wieland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T. (2008).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Crystallization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preliminary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diffraction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studies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prostaglandin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E2-specific monoclonal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antibody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Fab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fragment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in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ligand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complex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Journal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Molecular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Biology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279(1), 157–158. </a:t>
            </a:r>
            <a:r>
              <a:rPr lang="pt-PT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  <a:hlinkClick r:id="rId11"/>
              </a:rPr>
              <a:t>Link</a:t>
            </a:r>
            <a:endParaRPr lang="pt-PT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Rosenblum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M. G.,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Shaw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J. P.,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Terzyan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S. S., &amp;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Greene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B. (2008).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Crystallization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preliminary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X-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ray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diffraction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analysis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Fab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fragment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WO2,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antibody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specific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for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Abeta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peptides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associated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with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Alzheimer's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disease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Acta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Crystallographica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Section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F,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Structural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Biology</a:t>
            </a:r>
            <a:r>
              <a:rPr lang="pt-PT" sz="12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Communications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64(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Pt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5), 411–413. </a:t>
            </a:r>
            <a:r>
              <a:rPr lang="pt-PT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  <a:hlinkClick r:id="rId12"/>
              </a:rPr>
              <a:t>Link</a:t>
            </a:r>
            <a:endParaRPr lang="pt-PT" sz="1200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11.Dodev, T. S.,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Bowen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H.,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Shamji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M. H.,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Bax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H. J.,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Beavil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A. J., McDonnell, J. M., ... &amp;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Gould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H. J. (2012).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Crystallization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preliminary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crystallographic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studies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single-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chain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variable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fragment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antibody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chA21 in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complex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with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N-terminal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fragment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ErbB2.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Acta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Crystallographica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Section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Structural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Biology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Crystallization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Communications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68(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Pt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5), 536–540. </a:t>
            </a:r>
            <a:r>
              <a:rPr lang="pt-PT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  <a:hlinkClick r:id="rId13"/>
              </a:rPr>
              <a:t>Link</a:t>
            </a:r>
            <a:endParaRPr lang="pt-PT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12.Buzon, V.,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Natrajan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G.,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Schibli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D., Campelo, F.,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Kozak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S.,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Mateos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B., ... &amp;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Clotet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B. (2010).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Fab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crystallization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preliminary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X-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ray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analysis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NC-1,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anti-HIV-1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antibody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that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recognizes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six-helix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bundle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core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gp41.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Acta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Crystallographica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Section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Structural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Biology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Crystallization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Communications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66(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Pt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7), 823–826. </a:t>
            </a:r>
            <a:r>
              <a:rPr lang="pt-PT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  <a:hlinkClick r:id="rId14"/>
              </a:rPr>
              <a:t>Link</a:t>
            </a:r>
            <a:endParaRPr lang="pt-PT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13.Woll, C. B.,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Bowen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H.,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Beavil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A. J.,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Pitt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T.,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Sewell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H. F., &amp;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Gould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H. J. (2003).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Crystalline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monoclonal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antibodies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for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subcutaneous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delivery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Proceedings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National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Academy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Sciences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United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States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America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100(2), 693–696. </a:t>
            </a:r>
            <a:r>
              <a:rPr lang="pt-PT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  <a:hlinkClick r:id="rId15"/>
              </a:rPr>
              <a:t>Link</a:t>
            </a:r>
            <a:endParaRPr lang="pt-PT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14.Gibson, K. M., Wu, Y.,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Barnett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K.,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Borley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D.,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Brightling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C., &amp;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Verma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C. (2011).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Crystallization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liquid-liquid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phase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separation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monoclonal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antibodies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and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fc-fusion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proteins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screening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results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Biophysical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PT" sz="1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Journal</a:t>
            </a:r>
            <a:r>
              <a:rPr lang="pt-PT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100(3), 489a. </a:t>
            </a:r>
            <a:r>
              <a:rPr lang="pt-PT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  <a:hlinkClick r:id="rId16"/>
              </a:rPr>
              <a:t>Link</a:t>
            </a:r>
            <a:endParaRPr lang="pt-PT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+mj-lt"/>
              <a:buAutoNum type="arabicPeriod"/>
            </a:pPr>
            <a:endParaRPr lang="pt-PT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BC89D93-EA59-0029-2321-14FB45E0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05 de Junho de 2024, Braga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BDB84F8-EC18-1D6B-26F4-143467C5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865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EA15AE-D93F-8175-D282-9BF335A87718}"/>
              </a:ext>
            </a:extLst>
          </p:cNvPr>
          <p:cNvSpPr/>
          <p:nvPr/>
        </p:nvSpPr>
        <p:spPr>
          <a:xfrm>
            <a:off x="4274573" y="398738"/>
            <a:ext cx="3642854" cy="7544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/>
              <a:t>AGRADECIMENTOS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B581B-6996-945C-ECB1-BD5B5AFD9DE9}"/>
              </a:ext>
            </a:extLst>
          </p:cNvPr>
          <p:cNvSpPr txBox="1"/>
          <p:nvPr/>
        </p:nvSpPr>
        <p:spPr>
          <a:xfrm>
            <a:off x="879987" y="2040843"/>
            <a:ext cx="1043202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600" b="1" dirty="0"/>
              <a:t>Estudo da relação entre as características intrínsecas das proteínas e a sua propensão à cristalização</a:t>
            </a:r>
            <a:endParaRPr lang="pt-PT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3B7B7-4DD7-6442-4801-7E0E5764928B}"/>
              </a:ext>
            </a:extLst>
          </p:cNvPr>
          <p:cNvSpPr txBox="1"/>
          <p:nvPr/>
        </p:nvSpPr>
        <p:spPr>
          <a:xfrm>
            <a:off x="3537154" y="3924606"/>
            <a:ext cx="652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Obrigado pelo vosso tempo </a:t>
            </a:r>
            <a:r>
              <a:rPr lang="pt-PT" sz="2600" b="1" dirty="0"/>
              <a:t>!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0E8E51A-DD57-9B00-C516-7A753900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05 de Junho de 2024, Braga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15C218-0C54-B90E-52BC-CA1AD557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723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B258A6-C760-87D9-B49C-B43E0D3AA7D5}"/>
              </a:ext>
            </a:extLst>
          </p:cNvPr>
          <p:cNvSpPr/>
          <p:nvPr/>
        </p:nvSpPr>
        <p:spPr>
          <a:xfrm>
            <a:off x="4501808" y="560822"/>
            <a:ext cx="3188384" cy="766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AC0A1-0926-6426-DDF6-6CD2D0F5871D}"/>
              </a:ext>
            </a:extLst>
          </p:cNvPr>
          <p:cNvSpPr txBox="1"/>
          <p:nvPr/>
        </p:nvSpPr>
        <p:spPr>
          <a:xfrm>
            <a:off x="1074093" y="1965619"/>
            <a:ext cx="9756203" cy="375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 </a:t>
            </a:r>
            <a:r>
              <a:rPr lang="en-US" sz="2400" b="1" dirty="0" err="1"/>
              <a:t>Cristalização</a:t>
            </a:r>
            <a:r>
              <a:rPr lang="en-US" sz="2400" b="1" dirty="0"/>
              <a:t> de </a:t>
            </a:r>
            <a:r>
              <a:rPr lang="en-US" sz="2400" b="1" dirty="0" err="1"/>
              <a:t>proteínas</a:t>
            </a:r>
            <a:r>
              <a:rPr lang="en-US" sz="2400" b="1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highlight>
                <a:srgbClr val="FFFFFF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highlight>
                  <a:srgbClr val="FFFFFF"/>
                </a:highlight>
              </a:rPr>
              <a:t>Determinação</a:t>
            </a:r>
            <a:r>
              <a:rPr lang="en-US" b="0" i="0" dirty="0">
                <a:effectLst/>
                <a:highlight>
                  <a:srgbClr val="FFFFFF"/>
                </a:highlight>
              </a:rPr>
              <a:t> de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estruturas</a:t>
            </a:r>
            <a:r>
              <a:rPr lang="en-US" b="0" i="0" dirty="0">
                <a:effectLst/>
                <a:highlight>
                  <a:srgbClr val="FFFFFF"/>
                </a:highlight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tridimensionais</a:t>
            </a:r>
            <a:endParaRPr lang="en-US" dirty="0">
              <a:highlight>
                <a:srgbClr val="FFFFFF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highlight>
                <a:srgbClr val="FFFFFF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</a:rPr>
              <a:t>Técnica de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separação</a:t>
            </a:r>
            <a:r>
              <a:rPr lang="en-US" b="0" i="0" dirty="0">
                <a:effectLst/>
                <a:highlight>
                  <a:srgbClr val="FFFFFF"/>
                </a:highlight>
              </a:rPr>
              <a:t> e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purificação</a:t>
            </a:r>
            <a:endParaRPr lang="en-US" b="0" i="0" dirty="0">
              <a:effectLst/>
              <a:highlight>
                <a:srgbClr val="FFFFFF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highlight>
                <a:srgbClr val="FFFFFF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err="1">
                <a:effectLst/>
              </a:rPr>
              <a:t>nterações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intermoleculares</a:t>
            </a:r>
            <a:endParaRPr lang="en-US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1B1F89B2-C410-A41C-6E5E-3FE1F14D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05 de Junho de 2024, Braga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4AF691-4232-E7B8-0612-6B715FA3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647" y="1965619"/>
            <a:ext cx="4626153" cy="375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32FF513-E143-AFFE-0633-D8FCA4E35820}"/>
              </a:ext>
            </a:extLst>
          </p:cNvPr>
          <p:cNvSpPr txBox="1"/>
          <p:nvPr/>
        </p:nvSpPr>
        <p:spPr>
          <a:xfrm>
            <a:off x="7727446" y="5760409"/>
            <a:ext cx="262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i="1" dirty="0" err="1">
                <a:highlight>
                  <a:srgbClr val="FFFFFF"/>
                </a:highlight>
              </a:rPr>
              <a:t>CrystEngComm</a:t>
            </a:r>
            <a:r>
              <a:rPr lang="pt-PT" sz="1200" i="1" dirty="0">
                <a:highlight>
                  <a:srgbClr val="FFFFFF"/>
                </a:highlight>
              </a:rPr>
              <a:t>, 2023,25, 6388-6404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2337E0F-9DFE-A499-BF57-BE5EB2C7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2137"/>
            <a:ext cx="2743200" cy="365125"/>
          </a:xfrm>
        </p:spPr>
        <p:txBody>
          <a:bodyPr/>
          <a:lstStyle/>
          <a:p>
            <a:fld id="{CD2A9E7A-4188-4566-87E9-4AFC31B02AB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87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2A8032-8B3F-B646-A079-605E5887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05 de Junho de 2024, Braga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2D80C9-F948-112B-2ED3-409D781B1E8B}"/>
              </a:ext>
            </a:extLst>
          </p:cNvPr>
          <p:cNvSpPr/>
          <p:nvPr/>
        </p:nvSpPr>
        <p:spPr>
          <a:xfrm>
            <a:off x="4753897" y="317245"/>
            <a:ext cx="2684206" cy="7544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/>
              <a:t>INTRODUÇÃO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9C3F7-502D-8A61-6A57-80D3327BD15A}"/>
              </a:ext>
            </a:extLst>
          </p:cNvPr>
          <p:cNvSpPr/>
          <p:nvPr/>
        </p:nvSpPr>
        <p:spPr>
          <a:xfrm>
            <a:off x="5294671" y="1571566"/>
            <a:ext cx="1602658" cy="50925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bg1"/>
                </a:solidFill>
              </a:rPr>
              <a:t>ANTICORPOS</a:t>
            </a:r>
          </a:p>
        </p:txBody>
      </p:sp>
      <p:pic>
        <p:nvPicPr>
          <p:cNvPr id="6" name="Picture 5" descr="A diagram of different types of igg&#10;&#10;Description automatically generated">
            <a:extLst>
              <a:ext uri="{FF2B5EF4-FFF2-40B4-BE49-F238E27FC236}">
                <a16:creationId xmlns:a16="http://schemas.microsoft.com/office/drawing/2014/main" id="{809EA965-5ECB-4CE5-FF52-7A5F835F0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423" y="2158246"/>
            <a:ext cx="3872427" cy="3649763"/>
          </a:xfrm>
          <a:prstGeom prst="rect">
            <a:avLst/>
          </a:prstGeom>
          <a:noFill/>
        </p:spPr>
      </p:pic>
      <p:pic>
        <p:nvPicPr>
          <p:cNvPr id="7" name="Picture 6" descr="A diagram of a blue and orange line&#10;&#10;Description automatically generated">
            <a:extLst>
              <a:ext uri="{FF2B5EF4-FFF2-40B4-BE49-F238E27FC236}">
                <a16:creationId xmlns:a16="http://schemas.microsoft.com/office/drawing/2014/main" id="{7F956C15-F671-FBF1-17C5-FE870F9EE8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5396" y="2181081"/>
            <a:ext cx="3872427" cy="3662328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5CAD12-63C1-9329-4070-DAEE18B598A2}"/>
              </a:ext>
            </a:extLst>
          </p:cNvPr>
          <p:cNvSpPr txBox="1"/>
          <p:nvPr/>
        </p:nvSpPr>
        <p:spPr>
          <a:xfrm>
            <a:off x="0" y="5874764"/>
            <a:ext cx="49523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Classes dos diferentes tipos de anticorpos</a:t>
            </a:r>
          </a:p>
          <a:p>
            <a:pPr algn="ctr"/>
            <a:r>
              <a:rPr lang="en-US" sz="1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5"/>
              </a:rPr>
              <a:t>https://bioxcell.com/educational-articles/antibody-structure/</a:t>
            </a:r>
            <a:endParaRPr lang="pt-P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PT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CF0114-17E8-4B90-84B0-354C2C3D16A8}"/>
              </a:ext>
            </a:extLst>
          </p:cNvPr>
          <p:cNvSpPr txBox="1"/>
          <p:nvPr/>
        </p:nvSpPr>
        <p:spPr>
          <a:xfrm>
            <a:off x="6037162" y="587476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Estrutura </a:t>
            </a:r>
            <a:r>
              <a:rPr lang="pt-PT" sz="14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típica</a:t>
            </a:r>
            <a:r>
              <a:rPr lang="pt-PT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 um anticorpo</a:t>
            </a:r>
          </a:p>
          <a:p>
            <a:pPr algn="ctr"/>
            <a:r>
              <a:rPr lang="en-US" sz="14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6"/>
              </a:rPr>
              <a:t>https://lifesciences.danaher.com/us/en/library/antibodies.html</a:t>
            </a:r>
            <a:r>
              <a:rPr lang="pt-PT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23466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26438-0A15-1A9B-A238-8AD38D5EE79F}"/>
              </a:ext>
            </a:extLst>
          </p:cNvPr>
          <p:cNvSpPr txBox="1"/>
          <p:nvPr/>
        </p:nvSpPr>
        <p:spPr>
          <a:xfrm>
            <a:off x="1463657" y="2167272"/>
            <a:ext cx="9724031" cy="367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R</a:t>
            </a:r>
            <a:r>
              <a:rPr lang="pt-PT" sz="2800" dirty="0">
                <a:effectLst/>
              </a:rPr>
              <a:t>elacionar as </a:t>
            </a:r>
            <a:r>
              <a:rPr lang="pt-PT" sz="2800" dirty="0"/>
              <a:t>características gerais </a:t>
            </a:r>
            <a:r>
              <a:rPr lang="pt-PT" sz="2800" dirty="0">
                <a:effectLst/>
              </a:rPr>
              <a:t>dos anticorpos com a sua propensão à cristalização</a:t>
            </a:r>
            <a:endParaRPr lang="pt-PT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Para isso foi recolhida</a:t>
            </a:r>
            <a:r>
              <a:rPr lang="pt-PT" sz="2800" dirty="0">
                <a:effectLst/>
              </a:rPr>
              <a:t> informação de artigos científicos sobre a cristalização de anticorpos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94839D-2C0A-5C35-90A3-2B77B27A4A79}"/>
              </a:ext>
            </a:extLst>
          </p:cNvPr>
          <p:cNvSpPr/>
          <p:nvPr/>
        </p:nvSpPr>
        <p:spPr>
          <a:xfrm>
            <a:off x="4753895" y="398739"/>
            <a:ext cx="2684206" cy="7544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/>
              <a:t>OBJETIVOS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E17EF18F-58B3-68A5-39C5-8F9AB929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05 de Junho de 2024, Braga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4A3FB50-35A5-537F-118E-17687C47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943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9F0276-DAD6-3D72-E246-19A998DC2FEA}"/>
              </a:ext>
            </a:extLst>
          </p:cNvPr>
          <p:cNvSpPr/>
          <p:nvPr/>
        </p:nvSpPr>
        <p:spPr>
          <a:xfrm>
            <a:off x="4753895" y="398739"/>
            <a:ext cx="2684206" cy="7544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/>
              <a:t>MÉTODOS</a:t>
            </a:r>
          </a:p>
        </p:txBody>
      </p:sp>
      <p:pic>
        <p:nvPicPr>
          <p:cNvPr id="2050" name="Picture 2" descr="Workshop de Mendeley | 21 e 26 de abril 2017 | a biblioteca em forma">
            <a:extLst>
              <a:ext uri="{FF2B5EF4-FFF2-40B4-BE49-F238E27FC236}">
                <a16:creationId xmlns:a16="http://schemas.microsoft.com/office/drawing/2014/main" id="{C867EA0A-4019-4BBD-AAA8-508DBB96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3" y="3012840"/>
            <a:ext cx="2294727" cy="18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446A8C63-B3FD-8971-D46E-A6493E52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667" y="2835743"/>
            <a:ext cx="3873464" cy="21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stall R and Rstudio: why R rocks 💻 🔥">
            <a:extLst>
              <a:ext uri="{FF2B5EF4-FFF2-40B4-BE49-F238E27FC236}">
                <a16:creationId xmlns:a16="http://schemas.microsoft.com/office/drawing/2014/main" id="{9602E5F2-1499-98E9-AF27-4BC13815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909" y="3012840"/>
            <a:ext cx="3446744" cy="12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9FE2D33-35BA-8694-8112-52D7EA9366CD}"/>
              </a:ext>
            </a:extLst>
          </p:cNvPr>
          <p:cNvSpPr/>
          <p:nvPr/>
        </p:nvSpPr>
        <p:spPr>
          <a:xfrm>
            <a:off x="3468533" y="35351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8ABFE8A-577D-1147-92CD-9FE51FB438A3}"/>
              </a:ext>
            </a:extLst>
          </p:cNvPr>
          <p:cNvSpPr/>
          <p:nvPr/>
        </p:nvSpPr>
        <p:spPr>
          <a:xfrm>
            <a:off x="7255857" y="35328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9B666-BDAF-1EA8-A6A3-5CB213CA48B5}"/>
              </a:ext>
            </a:extLst>
          </p:cNvPr>
          <p:cNvSpPr txBox="1"/>
          <p:nvPr/>
        </p:nvSpPr>
        <p:spPr>
          <a:xfrm>
            <a:off x="1243047" y="2089510"/>
            <a:ext cx="1484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Criação de referências</a:t>
            </a:r>
          </a:p>
          <a:p>
            <a:endParaRPr lang="pt-P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7EA7B-FDA1-2B1C-4AAA-236DC65450A3}"/>
              </a:ext>
            </a:extLst>
          </p:cNvPr>
          <p:cNvSpPr txBox="1"/>
          <p:nvPr/>
        </p:nvSpPr>
        <p:spPr>
          <a:xfrm>
            <a:off x="5117688" y="2089510"/>
            <a:ext cx="175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Recolha de informação</a:t>
            </a:r>
          </a:p>
          <a:p>
            <a:endParaRPr lang="pt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941DC-0F2F-E709-30F5-EC85D0A30817}"/>
              </a:ext>
            </a:extLst>
          </p:cNvPr>
          <p:cNvSpPr txBox="1"/>
          <p:nvPr/>
        </p:nvSpPr>
        <p:spPr>
          <a:xfrm>
            <a:off x="9808823" y="2089510"/>
            <a:ext cx="175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Análise de dados</a:t>
            </a:r>
            <a:endParaRPr lang="pt-PT" b="1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BEE6B3C7-2A70-BF8D-2540-55D5BBC7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05 de Junho de 2024, Braga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13C12A-3A58-CD29-CB6B-A3FEB798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286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786A4D-27A5-8319-7222-DB0A57F7B9BB}"/>
              </a:ext>
            </a:extLst>
          </p:cNvPr>
          <p:cNvSpPr/>
          <p:nvPr/>
        </p:nvSpPr>
        <p:spPr>
          <a:xfrm>
            <a:off x="4753897" y="117157"/>
            <a:ext cx="2684206" cy="7544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/>
              <a:t>MÉTODOS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F1AC1-ACC6-DB3F-0FA8-7C81D25ED356}"/>
              </a:ext>
            </a:extLst>
          </p:cNvPr>
          <p:cNvSpPr/>
          <p:nvPr/>
        </p:nvSpPr>
        <p:spPr>
          <a:xfrm>
            <a:off x="4501331" y="2987752"/>
            <a:ext cx="3204086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Número total de artigos: 7994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C48D3-486A-6CDB-575E-B0B1AC6BBA8C}"/>
              </a:ext>
            </a:extLst>
          </p:cNvPr>
          <p:cNvSpPr/>
          <p:nvPr/>
        </p:nvSpPr>
        <p:spPr>
          <a:xfrm>
            <a:off x="4501332" y="4389026"/>
            <a:ext cx="3204085" cy="346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Analisados 150 artigos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5D0CD-1627-D1FF-89AB-7C407D940D49}"/>
              </a:ext>
            </a:extLst>
          </p:cNvPr>
          <p:cNvSpPr/>
          <p:nvPr/>
        </p:nvSpPr>
        <p:spPr>
          <a:xfrm>
            <a:off x="4753897" y="5789209"/>
            <a:ext cx="269895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Analisados 14 artigos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675F13-2D63-A1CE-6A49-91A749F21FBD}"/>
              </a:ext>
            </a:extLst>
          </p:cNvPr>
          <p:cNvSpPr/>
          <p:nvPr/>
        </p:nvSpPr>
        <p:spPr>
          <a:xfrm>
            <a:off x="176965" y="5014126"/>
            <a:ext cx="3896033" cy="496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Excluídos 136 por falta de informação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32B6AD-3A4C-E7BD-34CE-909A058548E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103374" y="3357084"/>
            <a:ext cx="1" cy="1031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98A68-8E36-91F3-C444-26CD8715D1BB}"/>
              </a:ext>
            </a:extLst>
          </p:cNvPr>
          <p:cNvSpPr/>
          <p:nvPr/>
        </p:nvSpPr>
        <p:spPr>
          <a:xfrm>
            <a:off x="8207473" y="3688389"/>
            <a:ext cx="3274146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Excluídos 7844 por relevância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1FC155-DD9D-DDC5-CF0B-83B00326B3A3}"/>
              </a:ext>
            </a:extLst>
          </p:cNvPr>
          <p:cNvSpPr/>
          <p:nvPr/>
        </p:nvSpPr>
        <p:spPr>
          <a:xfrm>
            <a:off x="3674807" y="1492606"/>
            <a:ext cx="4857135" cy="643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Artigos escolhidos usando palavras chave: “</a:t>
            </a:r>
            <a:r>
              <a:rPr lang="pt-PT" dirty="0" err="1"/>
              <a:t>Antibody</a:t>
            </a:r>
            <a:r>
              <a:rPr lang="pt-PT" dirty="0"/>
              <a:t> </a:t>
            </a:r>
            <a:r>
              <a:rPr lang="pt-PT" dirty="0" err="1"/>
              <a:t>Crystallization</a:t>
            </a:r>
            <a:r>
              <a:rPr lang="pt-PT" dirty="0"/>
              <a:t>”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ABE763-DBA8-CA70-AB91-779B7D000F09}"/>
              </a:ext>
            </a:extLst>
          </p:cNvPr>
          <p:cNvCxnSpPr>
            <a:cxnSpLocks/>
          </p:cNvCxnSpPr>
          <p:nvPr/>
        </p:nvCxnSpPr>
        <p:spPr>
          <a:xfrm>
            <a:off x="6095995" y="3873055"/>
            <a:ext cx="2104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C9CF54-4623-3596-0683-E241CCB1FCA8}"/>
              </a:ext>
            </a:extLst>
          </p:cNvPr>
          <p:cNvCxnSpPr>
            <a:cxnSpLocks/>
            <a:stCxn id="23" idx="2"/>
            <a:endCxn id="23" idx="2"/>
          </p:cNvCxnSpPr>
          <p:nvPr/>
        </p:nvCxnSpPr>
        <p:spPr>
          <a:xfrm>
            <a:off x="6103375" y="213564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93CCFA-B3FE-84D8-D621-05AB884E8EE3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 flipH="1">
            <a:off x="6103374" y="2135641"/>
            <a:ext cx="1" cy="852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6D21EE2-F905-AAE8-10D8-ED6C4CA9A51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03375" y="4735553"/>
            <a:ext cx="1" cy="1053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D8F141-D717-562F-807C-290CDDD5BAB6}"/>
              </a:ext>
            </a:extLst>
          </p:cNvPr>
          <p:cNvCxnSpPr>
            <a:cxnSpLocks/>
          </p:cNvCxnSpPr>
          <p:nvPr/>
        </p:nvCxnSpPr>
        <p:spPr>
          <a:xfrm flipH="1">
            <a:off x="4072998" y="5262381"/>
            <a:ext cx="2022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1BB25AE-22A6-8D93-3BEE-30850787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05 de Junho de 2024, Braga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71AD5F2-6AE0-8B3D-90E0-2A3E3DBF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928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071C7D-B721-6442-A7B9-8F50BFEAA67D}"/>
              </a:ext>
            </a:extLst>
          </p:cNvPr>
          <p:cNvSpPr/>
          <p:nvPr/>
        </p:nvSpPr>
        <p:spPr>
          <a:xfrm>
            <a:off x="2003738" y="494601"/>
            <a:ext cx="8181474" cy="8690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PT" sz="5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 – Informação recolhida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760904A-20EB-7211-0FCD-E0D80E92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05 de Junho de 2024, Braga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FB4A8A7-0891-8470-D2E2-4924EE4F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7</a:t>
            </a:fld>
            <a:endParaRPr lang="pt-PT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DB7EB1-B1BF-69B2-C44A-C56B3BBC7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30672"/>
              </p:ext>
            </p:extLst>
          </p:nvPr>
        </p:nvGraphicFramePr>
        <p:xfrm>
          <a:off x="93068" y="1556854"/>
          <a:ext cx="12002813" cy="3968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497">
                  <a:extLst>
                    <a:ext uri="{9D8B030D-6E8A-4147-A177-3AD203B41FA5}">
                      <a16:colId xmlns:a16="http://schemas.microsoft.com/office/drawing/2014/main" val="2352529435"/>
                    </a:ext>
                  </a:extLst>
                </a:gridCol>
                <a:gridCol w="1584992">
                  <a:extLst>
                    <a:ext uri="{9D8B030D-6E8A-4147-A177-3AD203B41FA5}">
                      <a16:colId xmlns:a16="http://schemas.microsoft.com/office/drawing/2014/main" val="3871859541"/>
                    </a:ext>
                  </a:extLst>
                </a:gridCol>
                <a:gridCol w="1580153">
                  <a:extLst>
                    <a:ext uri="{9D8B030D-6E8A-4147-A177-3AD203B41FA5}">
                      <a16:colId xmlns:a16="http://schemas.microsoft.com/office/drawing/2014/main" val="178949694"/>
                    </a:ext>
                  </a:extLst>
                </a:gridCol>
                <a:gridCol w="984371">
                  <a:extLst>
                    <a:ext uri="{9D8B030D-6E8A-4147-A177-3AD203B41FA5}">
                      <a16:colId xmlns:a16="http://schemas.microsoft.com/office/drawing/2014/main" val="882353143"/>
                    </a:ext>
                  </a:extLst>
                </a:gridCol>
                <a:gridCol w="998483">
                  <a:extLst>
                    <a:ext uri="{9D8B030D-6E8A-4147-A177-3AD203B41FA5}">
                      <a16:colId xmlns:a16="http://schemas.microsoft.com/office/drawing/2014/main" val="3289604167"/>
                    </a:ext>
                  </a:extLst>
                </a:gridCol>
                <a:gridCol w="1776248">
                  <a:extLst>
                    <a:ext uri="{9D8B030D-6E8A-4147-A177-3AD203B41FA5}">
                      <a16:colId xmlns:a16="http://schemas.microsoft.com/office/drawing/2014/main" val="1256394728"/>
                    </a:ext>
                  </a:extLst>
                </a:gridCol>
                <a:gridCol w="935421">
                  <a:extLst>
                    <a:ext uri="{9D8B030D-6E8A-4147-A177-3AD203B41FA5}">
                      <a16:colId xmlns:a16="http://schemas.microsoft.com/office/drawing/2014/main" val="2660094172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200393784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3366977039"/>
                    </a:ext>
                  </a:extLst>
                </a:gridCol>
              </a:tblGrid>
              <a:tr h="1134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pt-PT" dirty="0"/>
                        <a:t>º total de anticorpos</a:t>
                      </a:r>
                    </a:p>
                    <a:p>
                      <a:pPr algn="ctr"/>
                      <a:r>
                        <a:rPr lang="pt-PT" dirty="0"/>
                        <a:t>estudados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Precipitantes e aditivos</a:t>
                      </a:r>
                    </a:p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Temperatura</a:t>
                      </a:r>
                    </a:p>
                    <a:p>
                      <a:r>
                        <a:rPr lang="pt-PT" dirty="0"/>
                        <a:t>           (</a:t>
                      </a:r>
                      <a:r>
                        <a:rPr lang="pt-PT" dirty="0" err="1"/>
                        <a:t>ºC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Concentração de proteínas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(mg/ml)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Class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Tamanho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878634"/>
                  </a:ext>
                </a:extLst>
              </a:tr>
              <a:tr h="1871537">
                <a:tc>
                  <a:txBody>
                    <a:bodyPr/>
                    <a:lstStyle/>
                    <a:p>
                      <a:pPr algn="ctr"/>
                      <a:endParaRPr lang="pt-PT" sz="2200" b="0" dirty="0"/>
                    </a:p>
                    <a:p>
                      <a:pPr algn="ctr"/>
                      <a:endParaRPr lang="pt-PT" sz="2000" b="0" dirty="0"/>
                    </a:p>
                    <a:p>
                      <a:pPr algn="ctr"/>
                      <a:endParaRPr lang="pt-PT" sz="2000" b="0" dirty="0"/>
                    </a:p>
                    <a:p>
                      <a:pPr algn="ctr"/>
                      <a:endParaRPr lang="pt-PT" sz="2000" b="0" dirty="0"/>
                    </a:p>
                    <a:p>
                      <a:pPr algn="ctr"/>
                      <a:r>
                        <a:rPr lang="pt-PT" sz="2000" b="0" dirty="0"/>
                        <a:t>82</a:t>
                      </a:r>
                    </a:p>
                    <a:p>
                      <a:pPr algn="ctr"/>
                      <a:endParaRPr lang="pt-PT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 err="1"/>
                        <a:t>Polyethylene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Glycol</a:t>
                      </a:r>
                      <a:r>
                        <a:rPr lang="pt-PT" dirty="0"/>
                        <a:t> (PEG)</a:t>
                      </a:r>
                    </a:p>
                    <a:p>
                      <a:pPr algn="ctr"/>
                      <a:endParaRPr lang="pt-PT" sz="1800" dirty="0"/>
                    </a:p>
                    <a:p>
                      <a:pPr algn="ctr"/>
                      <a:endParaRPr lang="pt-PT" sz="1800" dirty="0"/>
                    </a:p>
                    <a:p>
                      <a:pPr algn="ctr"/>
                      <a:r>
                        <a:rPr lang="pt-PT" sz="1800" dirty="0"/>
                        <a:t>Sais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2200" dirty="0"/>
                    </a:p>
                    <a:p>
                      <a:pPr algn="ctr"/>
                      <a:endParaRPr lang="pt-PT" sz="2000" dirty="0"/>
                    </a:p>
                    <a:p>
                      <a:pPr algn="ctr"/>
                      <a:endParaRPr lang="pt-PT" sz="2000" dirty="0"/>
                    </a:p>
                    <a:p>
                      <a:pPr algn="ctr"/>
                      <a:endParaRPr lang="pt-PT" sz="2000" dirty="0"/>
                    </a:p>
                    <a:p>
                      <a:pPr algn="ctr"/>
                      <a:r>
                        <a:rPr lang="pt-PT" sz="2000" dirty="0"/>
                        <a:t>~20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3.8-9.5</a:t>
                      </a:r>
                    </a:p>
                    <a:p>
                      <a:pPr algn="ctr"/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2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6.8-8.9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2200" dirty="0"/>
                    </a:p>
                    <a:p>
                      <a:pPr algn="ctr"/>
                      <a:endParaRPr lang="pt-PT" sz="2000" dirty="0"/>
                    </a:p>
                    <a:p>
                      <a:pPr algn="ctr"/>
                      <a:endParaRPr lang="pt-PT" sz="2000" dirty="0"/>
                    </a:p>
                    <a:p>
                      <a:pPr algn="ctr"/>
                      <a:endParaRPr lang="pt-PT" sz="2000" dirty="0"/>
                    </a:p>
                    <a:p>
                      <a:pPr algn="ctr"/>
                      <a:r>
                        <a:rPr lang="pt-PT" sz="2000" dirty="0"/>
                        <a:t>2-200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endParaRPr lang="pt-PT" sz="2000" dirty="0"/>
                    </a:p>
                    <a:p>
                      <a:pPr algn="ctr"/>
                      <a:endParaRPr lang="pt-PT" sz="2000" dirty="0"/>
                    </a:p>
                    <a:p>
                      <a:pPr algn="ctr"/>
                      <a:endParaRPr lang="pt-PT" sz="2000" dirty="0"/>
                    </a:p>
                    <a:p>
                      <a:pPr algn="ctr"/>
                      <a:r>
                        <a:rPr lang="pt-PT" sz="2000" dirty="0" err="1"/>
                        <a:t>IgG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800" dirty="0"/>
                    </a:p>
                    <a:p>
                      <a:pPr algn="ctr"/>
                      <a:endParaRPr lang="pt-PT" sz="1800" dirty="0"/>
                    </a:p>
                    <a:p>
                      <a:pPr algn="ctr"/>
                      <a:endParaRPr lang="pt-PT" sz="1800" dirty="0"/>
                    </a:p>
                    <a:p>
                      <a:pPr algn="ctr"/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Fragmento</a:t>
                      </a:r>
                    </a:p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Complexo</a:t>
                      </a:r>
                    </a:p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Anticorpo</a:t>
                      </a:r>
                    </a:p>
                    <a:p>
                      <a:pPr algn="ctr"/>
                      <a:r>
                        <a:rPr lang="pt-PT" dirty="0"/>
                        <a:t>Completo</a:t>
                      </a:r>
                    </a:p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Anticorpo de cadeia única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232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EE6036-236A-3AAF-44A1-D1B51E99CDA2}"/>
              </a:ext>
            </a:extLst>
          </p:cNvPr>
          <p:cNvSpPr txBox="1"/>
          <p:nvPr/>
        </p:nvSpPr>
        <p:spPr>
          <a:xfrm>
            <a:off x="9423212" y="390156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monoclonal</a:t>
            </a:r>
          </a:p>
        </p:txBody>
      </p:sp>
    </p:spTree>
    <p:extLst>
      <p:ext uri="{BB962C8B-B14F-4D97-AF65-F5344CB8AC3E}">
        <p14:creationId xmlns:p14="http://schemas.microsoft.com/office/powerpoint/2010/main" val="29356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88DFEDB-C6FB-11CF-CE6B-AF0396F1A65A}"/>
              </a:ext>
            </a:extLst>
          </p:cNvPr>
          <p:cNvSpPr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 – Classe e tamanho dos anticorpos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60C493B-AFDD-FF40-BEB8-F5EFFC7F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05 de Junho de 2024, Braga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8F5F-B8EF-C274-4F31-F601DC6A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8" y="2544710"/>
            <a:ext cx="5131088" cy="3271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FE6248-EFC6-3970-E03E-E461643FD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6" y="2544710"/>
            <a:ext cx="4588446" cy="3137633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7DFAD61-F39B-DA78-4018-D1F0DD97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31079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D2A9E7A-4188-4566-87E9-4AFC31B02ABE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2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071C7D-B721-6442-A7B9-8F50BFEAA67D}"/>
              </a:ext>
            </a:extLst>
          </p:cNvPr>
          <p:cNvSpPr/>
          <p:nvPr/>
        </p:nvSpPr>
        <p:spPr>
          <a:xfrm>
            <a:off x="2023943" y="472499"/>
            <a:ext cx="8144114" cy="62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PT" sz="5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 – Condições experimentais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760904A-20EB-7211-0FCD-E0D80E92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05 de Junho de 2024, Braga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30641B-AFD1-64D3-B8E5-87A0BA5B60B8}"/>
              </a:ext>
            </a:extLst>
          </p:cNvPr>
          <p:cNvSpPr txBox="1"/>
          <p:nvPr/>
        </p:nvSpPr>
        <p:spPr>
          <a:xfrm>
            <a:off x="4133457" y="1303076"/>
            <a:ext cx="392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Agentes precipitantes e aditivos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FB4A8A7-0891-8470-D2E2-4924EE4F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E7A-4188-4566-87E9-4AFC31B02ABE}" type="slidenum">
              <a:rPr lang="pt-PT" smtClean="0"/>
              <a:t>9</a:t>
            </a:fld>
            <a:endParaRPr lang="pt-P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ACABF-83C4-C905-0D91-B1BBE2A76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411" y="1857040"/>
            <a:ext cx="8266661" cy="452846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B70A49B-2BFE-7E94-9DE0-98ACFD691EEE}"/>
              </a:ext>
            </a:extLst>
          </p:cNvPr>
          <p:cNvSpPr/>
          <p:nvPr/>
        </p:nvSpPr>
        <p:spPr>
          <a:xfrm>
            <a:off x="6902038" y="1992869"/>
            <a:ext cx="899746" cy="3355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2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3862</TotalTime>
  <Words>1267</Words>
  <Application>Microsoft Office PowerPoint</Application>
  <PresentationFormat>Widescreen</PresentationFormat>
  <Paragraphs>188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Segoe UI</vt:lpstr>
      <vt:lpstr>ui-sans-serif</vt:lpstr>
      <vt:lpstr>Office Theme</vt:lpstr>
      <vt:lpstr>Estudo da relação entre as características intrínsecas das proteínas e a sua propensão à cristalização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Afonso Sá</dc:creator>
  <cp:lastModifiedBy>Afonso Sá</cp:lastModifiedBy>
  <cp:revision>29</cp:revision>
  <dcterms:created xsi:type="dcterms:W3CDTF">2024-05-26T11:52:44Z</dcterms:created>
  <dcterms:modified xsi:type="dcterms:W3CDTF">2024-06-19T14:43:03Z</dcterms:modified>
</cp:coreProperties>
</file>