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-11"/>
            <a:ext cx="9144003" cy="60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etail.tmall.com/item.htm?id=568676838958" TargetMode="External"/><Relationship Id="rId4" Type="http://schemas.openxmlformats.org/officeDocument/2006/relationships/hyperlink" Target="https://pan.baidu.com/s/1p3P5gvQ1D2KE1KdS0BCf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59075" y="6051200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9900FF"/>
                </a:solidFill>
              </a:rPr>
              <a:t>From </a:t>
            </a:r>
            <a:r>
              <a:rPr i="1" lang="en" sz="1000" u="sng">
                <a:solidFill>
                  <a:srgbClr val="9900FF"/>
                </a:solidFill>
                <a:hlinkClick r:id="rId3"/>
              </a:rPr>
              <a:t>https://detail.tmall.com/item.htm?id=568676838958</a:t>
            </a:r>
            <a:br>
              <a:rPr i="1" lang="en" sz="1000">
                <a:solidFill>
                  <a:srgbClr val="9900FF"/>
                </a:solidFill>
              </a:rPr>
            </a:br>
            <a:r>
              <a:rPr i="1" lang="en" sz="1000" u="sng">
                <a:solidFill>
                  <a:srgbClr val="9900FF"/>
                </a:solidFill>
                <a:highlight>
                  <a:srgbClr val="FFFFFF"/>
                </a:highlight>
                <a:hlinkClick r:id="rId4"/>
              </a:rPr>
              <a:t>https://pan.baidu.com/s/1p3P5gvQ1D2KE1KdS0BCfHA</a:t>
            </a:r>
            <a:r>
              <a:rPr i="1" lang="en" sz="1000">
                <a:solidFill>
                  <a:srgbClr val="9900FF"/>
                </a:solidFill>
                <a:highlight>
                  <a:srgbClr val="FFFFFF"/>
                </a:highlight>
              </a:rPr>
              <a:t>  </a:t>
            </a:r>
            <a:endParaRPr i="1" sz="1000">
              <a:solidFill>
                <a:srgbClr val="9900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2725" y="404300"/>
            <a:ext cx="1709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00FF"/>
                </a:solidFill>
              </a:rPr>
              <a:t>Qi Guang Electronics</a:t>
            </a:r>
            <a:endParaRPr i="1" sz="1200">
              <a:solidFill>
                <a:srgbClr val="9900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485825" y="383975"/>
            <a:ext cx="1709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00FF"/>
                </a:solidFill>
              </a:rPr>
              <a:t>Development Board</a:t>
            </a:r>
            <a:endParaRPr i="1" sz="1200">
              <a:solidFill>
                <a:srgbClr val="9900FF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120175" y="992875"/>
            <a:ext cx="1214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9900FF"/>
                </a:solidFill>
              </a:rPr>
              <a:t>TF Card Connector</a:t>
            </a:r>
            <a:endParaRPr i="1" sz="900">
              <a:solidFill>
                <a:srgbClr val="9900FF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223250" y="1320150"/>
            <a:ext cx="1584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9900FF"/>
                </a:solidFill>
              </a:rPr>
              <a:t>2.4G Interface (nRF24L01)</a:t>
            </a:r>
            <a:endParaRPr i="1" sz="900">
              <a:solidFill>
                <a:srgbClr val="9900FF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627600" y="1266725"/>
            <a:ext cx="1584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9900FF"/>
                </a:solidFill>
              </a:rPr>
              <a:t>WiFi</a:t>
            </a:r>
            <a:r>
              <a:rPr i="1" lang="en" sz="900">
                <a:solidFill>
                  <a:srgbClr val="9900FF"/>
                </a:solidFill>
              </a:rPr>
              <a:t> Interface (ESP8266)</a:t>
            </a:r>
            <a:endParaRPr i="1" sz="900">
              <a:solidFill>
                <a:srgbClr val="9900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999525" y="1565175"/>
            <a:ext cx="1041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9900FF"/>
                </a:solidFill>
              </a:rPr>
              <a:t>Power LED</a:t>
            </a:r>
            <a:endParaRPr i="1" sz="900">
              <a:solidFill>
                <a:srgbClr val="9900FF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344350" y="1599975"/>
            <a:ext cx="1041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rgbClr val="9900FF"/>
                </a:solidFill>
              </a:rPr>
              <a:t>Blue </a:t>
            </a:r>
            <a:r>
              <a:rPr i="1" lang="en" sz="700">
                <a:solidFill>
                  <a:srgbClr val="9900FF"/>
                </a:solidFill>
              </a:rPr>
              <a:t>LED</a:t>
            </a:r>
            <a:endParaRPr i="1" sz="700">
              <a:solidFill>
                <a:srgbClr val="9900FF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8272250" y="4117525"/>
            <a:ext cx="672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9900FF"/>
                </a:solidFill>
              </a:rPr>
              <a:t>PA8</a:t>
            </a:r>
            <a:endParaRPr i="1" sz="9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9900FF"/>
                </a:solidFill>
              </a:rPr>
              <a:t>Button</a:t>
            </a:r>
            <a:endParaRPr i="1" sz="900">
              <a:solidFill>
                <a:srgbClr val="9900FF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347125" y="5504600"/>
            <a:ext cx="1737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9900FF"/>
                </a:solidFill>
              </a:rPr>
              <a:t>SWD Debugger Interface</a:t>
            </a:r>
            <a:endParaRPr i="1" sz="900">
              <a:solidFill>
                <a:srgbClr val="9900FF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363025" y="4944975"/>
            <a:ext cx="1041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9900FF"/>
                </a:solidFill>
              </a:rPr>
              <a:t>BOOT Jumpers</a:t>
            </a:r>
            <a:endParaRPr i="1" sz="900">
              <a:solidFill>
                <a:srgbClr val="9900FF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245225" y="5550600"/>
            <a:ext cx="10365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rgbClr val="9900FF"/>
                </a:solidFill>
              </a:rPr>
              <a:t>VS1053 Audio </a:t>
            </a:r>
            <a:r>
              <a:rPr i="1" lang="en" sz="600">
                <a:solidFill>
                  <a:srgbClr val="9900FF"/>
                </a:solidFill>
              </a:rPr>
              <a:t>Interface</a:t>
            </a:r>
            <a:endParaRPr i="1" sz="600">
              <a:solidFill>
                <a:srgbClr val="9900FF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243275" y="5324450"/>
            <a:ext cx="11229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rgbClr val="9900FF"/>
                </a:solidFill>
              </a:rPr>
              <a:t>W5500 Ethernet </a:t>
            </a:r>
            <a:r>
              <a:rPr i="1" lang="en" sz="600">
                <a:solidFill>
                  <a:srgbClr val="9900FF"/>
                </a:solidFill>
              </a:rPr>
              <a:t>Interface</a:t>
            </a:r>
            <a:endParaRPr i="1" sz="600">
              <a:solidFill>
                <a:srgbClr val="9900FF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241650" y="2088275"/>
            <a:ext cx="562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rgbClr val="9900FF"/>
                </a:solidFill>
              </a:rPr>
              <a:t>Reset</a:t>
            </a:r>
            <a:endParaRPr i="1" sz="6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rgbClr val="9900FF"/>
                </a:solidFill>
              </a:rPr>
              <a:t>Button</a:t>
            </a:r>
            <a:endParaRPr i="1" sz="600">
              <a:solidFill>
                <a:srgbClr val="9900FF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691700" y="4126050"/>
            <a:ext cx="11232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9900FF"/>
                </a:solidFill>
              </a:rPr>
              <a:t>PA1 LED Control</a:t>
            </a:r>
            <a:endParaRPr i="1" sz="900">
              <a:solidFill>
                <a:srgbClr val="9900FF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4573325" y="2036550"/>
            <a:ext cx="1209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rgbClr val="9900FF"/>
                </a:solidFill>
              </a:rPr>
              <a:t>RTC Power Supply</a:t>
            </a:r>
            <a:endParaRPr i="1" sz="700">
              <a:solidFill>
                <a:srgbClr val="9900FF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5445150" y="1467825"/>
            <a:ext cx="7287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rgbClr val="9900FF"/>
                </a:solidFill>
              </a:rPr>
              <a:t>If this part is</a:t>
            </a:r>
            <a:br>
              <a:rPr i="1" lang="en" sz="700">
                <a:solidFill>
                  <a:srgbClr val="9900FF"/>
                </a:solidFill>
              </a:rPr>
            </a:br>
            <a:r>
              <a:rPr i="1" lang="en" sz="700">
                <a:solidFill>
                  <a:srgbClr val="9900FF"/>
                </a:solidFill>
              </a:rPr>
              <a:t>omitted, we</a:t>
            </a:r>
            <a:br>
              <a:rPr i="1" lang="en" sz="700">
                <a:solidFill>
                  <a:srgbClr val="9900FF"/>
                </a:solidFill>
              </a:rPr>
            </a:br>
            <a:r>
              <a:rPr i="1" lang="en" sz="700">
                <a:solidFill>
                  <a:srgbClr val="9900FF"/>
                </a:solidFill>
              </a:rPr>
              <a:t>m</a:t>
            </a:r>
            <a:r>
              <a:rPr i="1" lang="en" sz="700">
                <a:solidFill>
                  <a:srgbClr val="9900FF"/>
                </a:solidFill>
              </a:rPr>
              <a:t>ay short-</a:t>
            </a:r>
            <a:br>
              <a:rPr i="1" lang="en" sz="700">
                <a:solidFill>
                  <a:srgbClr val="9900FF"/>
                </a:solidFill>
              </a:rPr>
            </a:br>
            <a:r>
              <a:rPr i="1" lang="en" sz="700">
                <a:solidFill>
                  <a:srgbClr val="9900FF"/>
                </a:solidFill>
              </a:rPr>
              <a:t>circuit D3 as VBAT power supply</a:t>
            </a:r>
            <a:endParaRPr i="1" sz="7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solidFill>
                <a:srgbClr val="9900FF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53850" y="2383675"/>
            <a:ext cx="1214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9900FF"/>
                </a:solidFill>
              </a:rPr>
              <a:t>External Flash</a:t>
            </a:r>
            <a:endParaRPr i="1" sz="900">
              <a:solidFill>
                <a:srgbClr val="9900FF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65775" y="3576750"/>
            <a:ext cx="1214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9900FF"/>
                </a:solidFill>
              </a:rPr>
              <a:t>External EEPROM</a:t>
            </a:r>
            <a:endParaRPr i="1" sz="9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