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6" r:id="rId8"/>
    <p:sldId id="277" r:id="rId9"/>
    <p:sldId id="278" r:id="rId10"/>
    <p:sldId id="279" r:id="rId11"/>
    <p:sldId id="280" r:id="rId12"/>
    <p:sldId id="281" r:id="rId13"/>
    <p:sldId id="288" r:id="rId14"/>
    <p:sldId id="282" r:id="rId15"/>
    <p:sldId id="289" r:id="rId16"/>
    <p:sldId id="283" r:id="rId17"/>
    <p:sldId id="290" r:id="rId18"/>
    <p:sldId id="291" r:id="rId19"/>
    <p:sldId id="292" r:id="rId20"/>
    <p:sldId id="293" r:id="rId21"/>
    <p:sldId id="295" r:id="rId22"/>
    <p:sldId id="285" r:id="rId23"/>
    <p:sldId id="294" r:id="rId24"/>
    <p:sldId id="296" r:id="rId25"/>
    <p:sldId id="297" r:id="rId26"/>
    <p:sldId id="300" r:id="rId27"/>
    <p:sldId id="298" r:id="rId28"/>
    <p:sldId id="299"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BD6616-46AE-4CC5-9FDE-F390532BCA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3F8DCD4-15BD-4024-8E63-000A1ED5B786}">
      <dgm:prSet/>
      <dgm:spPr/>
      <dgm:t>
        <a:bodyPr/>
        <a:lstStyle/>
        <a:p>
          <a:r>
            <a:rPr lang="en-US"/>
            <a:t>Definitions</a:t>
          </a:r>
        </a:p>
      </dgm:t>
    </dgm:pt>
    <dgm:pt modelId="{6BB0D912-2AAD-43AD-8CC4-F3321A9E7FCA}" type="parTrans" cxnId="{47646DDA-1DAB-44A9-8D19-A007D4A6B675}">
      <dgm:prSet/>
      <dgm:spPr/>
      <dgm:t>
        <a:bodyPr/>
        <a:lstStyle/>
        <a:p>
          <a:endParaRPr lang="en-US"/>
        </a:p>
      </dgm:t>
    </dgm:pt>
    <dgm:pt modelId="{2BE2C8CB-E714-4EDF-BA0F-A7E06321A992}" type="sibTrans" cxnId="{47646DDA-1DAB-44A9-8D19-A007D4A6B675}">
      <dgm:prSet/>
      <dgm:spPr/>
      <dgm:t>
        <a:bodyPr/>
        <a:lstStyle/>
        <a:p>
          <a:endParaRPr lang="en-US"/>
        </a:p>
      </dgm:t>
    </dgm:pt>
    <dgm:pt modelId="{C97A7581-DDB7-4C88-99C9-61045B35FAEB}">
      <dgm:prSet/>
      <dgm:spPr/>
      <dgm:t>
        <a:bodyPr/>
        <a:lstStyle/>
        <a:p>
          <a:r>
            <a:rPr lang="en-US"/>
            <a:t>Problem Description and Example</a:t>
          </a:r>
        </a:p>
      </dgm:t>
    </dgm:pt>
    <dgm:pt modelId="{CA10F471-CDC7-440C-9813-396EEE31BB69}" type="parTrans" cxnId="{29EEDF3D-9948-4E47-8DDF-6E621B841E2A}">
      <dgm:prSet/>
      <dgm:spPr/>
      <dgm:t>
        <a:bodyPr/>
        <a:lstStyle/>
        <a:p>
          <a:endParaRPr lang="en-US"/>
        </a:p>
      </dgm:t>
    </dgm:pt>
    <dgm:pt modelId="{0A031484-63A7-4ECD-ACED-503E2BA9678B}" type="sibTrans" cxnId="{29EEDF3D-9948-4E47-8DDF-6E621B841E2A}">
      <dgm:prSet/>
      <dgm:spPr/>
      <dgm:t>
        <a:bodyPr/>
        <a:lstStyle/>
        <a:p>
          <a:endParaRPr lang="en-US"/>
        </a:p>
      </dgm:t>
    </dgm:pt>
    <dgm:pt modelId="{450F2399-57FF-424C-8EF9-D508CCBA7196}">
      <dgm:prSet/>
      <dgm:spPr/>
      <dgm:t>
        <a:bodyPr/>
        <a:lstStyle/>
        <a:p>
          <a:r>
            <a:rPr lang="en-US"/>
            <a:t>Problem Decomposition</a:t>
          </a:r>
        </a:p>
      </dgm:t>
    </dgm:pt>
    <dgm:pt modelId="{B31DFC25-EABB-4CFF-88F3-591701CE33F5}" type="parTrans" cxnId="{C88680A6-A47F-49AB-85B9-9180D489EF17}">
      <dgm:prSet/>
      <dgm:spPr/>
      <dgm:t>
        <a:bodyPr/>
        <a:lstStyle/>
        <a:p>
          <a:endParaRPr lang="en-US"/>
        </a:p>
      </dgm:t>
    </dgm:pt>
    <dgm:pt modelId="{DC53BD2B-7D7B-48F7-8A4A-F9D39BE2476E}" type="sibTrans" cxnId="{C88680A6-A47F-49AB-85B9-9180D489EF17}">
      <dgm:prSet/>
      <dgm:spPr/>
      <dgm:t>
        <a:bodyPr/>
        <a:lstStyle/>
        <a:p>
          <a:endParaRPr lang="en-US"/>
        </a:p>
      </dgm:t>
    </dgm:pt>
    <dgm:pt modelId="{D36A4DAB-2E7F-4AB5-871F-3341CF4258BC}">
      <dgm:prSet/>
      <dgm:spPr/>
      <dgm:t>
        <a:bodyPr/>
        <a:lstStyle/>
        <a:p>
          <a:r>
            <a:rPr lang="en-US"/>
            <a:t>Tentative Solutions</a:t>
          </a:r>
        </a:p>
      </dgm:t>
    </dgm:pt>
    <dgm:pt modelId="{95A9C8CA-488B-4147-A660-C729585B8198}" type="parTrans" cxnId="{F7838617-C650-497D-AE50-189174663F20}">
      <dgm:prSet/>
      <dgm:spPr/>
      <dgm:t>
        <a:bodyPr/>
        <a:lstStyle/>
        <a:p>
          <a:endParaRPr lang="en-US"/>
        </a:p>
      </dgm:t>
    </dgm:pt>
    <dgm:pt modelId="{439A5E7E-E89F-4324-B8F6-514D69FAB635}" type="sibTrans" cxnId="{F7838617-C650-497D-AE50-189174663F20}">
      <dgm:prSet/>
      <dgm:spPr/>
      <dgm:t>
        <a:bodyPr/>
        <a:lstStyle/>
        <a:p>
          <a:endParaRPr lang="en-US"/>
        </a:p>
      </dgm:t>
    </dgm:pt>
    <dgm:pt modelId="{4E8C71B1-4C2E-4932-BF83-344715E2ACCA}">
      <dgm:prSet/>
      <dgm:spPr/>
      <dgm:t>
        <a:bodyPr/>
        <a:lstStyle/>
        <a:p>
          <a:r>
            <a:rPr lang="en-US"/>
            <a:t>Algorithmic Complexity</a:t>
          </a:r>
        </a:p>
      </dgm:t>
    </dgm:pt>
    <dgm:pt modelId="{FC61327B-92C1-4604-AD7F-5057C201F042}" type="parTrans" cxnId="{25A868DC-6191-4D2A-90C2-8E6C170F2387}">
      <dgm:prSet/>
      <dgm:spPr/>
      <dgm:t>
        <a:bodyPr/>
        <a:lstStyle/>
        <a:p>
          <a:endParaRPr lang="en-US"/>
        </a:p>
      </dgm:t>
    </dgm:pt>
    <dgm:pt modelId="{D19A750B-2A75-4AFF-ACD0-03326A0B28A8}" type="sibTrans" cxnId="{25A868DC-6191-4D2A-90C2-8E6C170F2387}">
      <dgm:prSet/>
      <dgm:spPr/>
      <dgm:t>
        <a:bodyPr/>
        <a:lstStyle/>
        <a:p>
          <a:endParaRPr lang="en-US"/>
        </a:p>
      </dgm:t>
    </dgm:pt>
    <dgm:pt modelId="{C9B53E5F-80C0-4EB9-B3E1-6FC67E85CCD0}">
      <dgm:prSet/>
      <dgm:spPr/>
      <dgm:t>
        <a:bodyPr/>
        <a:lstStyle/>
        <a:p>
          <a:r>
            <a:rPr lang="en-US" dirty="0"/>
            <a:t>Summary</a:t>
          </a:r>
        </a:p>
      </dgm:t>
    </dgm:pt>
    <dgm:pt modelId="{10EDF219-1367-4AA4-A861-5C8669004379}" type="sibTrans" cxnId="{3FE38B7C-1C45-4311-8873-1E55F458A592}">
      <dgm:prSet/>
      <dgm:spPr/>
      <dgm:t>
        <a:bodyPr/>
        <a:lstStyle/>
        <a:p>
          <a:endParaRPr lang="en-US"/>
        </a:p>
      </dgm:t>
    </dgm:pt>
    <dgm:pt modelId="{A500ECA6-C25B-40A0-976B-775D2BE521B8}" type="parTrans" cxnId="{3FE38B7C-1C45-4311-8873-1E55F458A592}">
      <dgm:prSet/>
      <dgm:spPr/>
      <dgm:t>
        <a:bodyPr/>
        <a:lstStyle/>
        <a:p>
          <a:endParaRPr lang="en-US"/>
        </a:p>
      </dgm:t>
    </dgm:pt>
    <dgm:pt modelId="{CF89EE20-959A-4C44-9840-93969130F6F5}">
      <dgm:prSet/>
      <dgm:spPr/>
      <dgm:t>
        <a:bodyPr/>
        <a:lstStyle/>
        <a:p>
          <a:r>
            <a:rPr lang="en-US" dirty="0"/>
            <a:t>Future Pathways</a:t>
          </a:r>
        </a:p>
      </dgm:t>
    </dgm:pt>
    <dgm:pt modelId="{E5BB947F-F43F-4D41-8670-7A9C8116A9B2}" type="sibTrans" cxnId="{AC7EDD00-F00F-4072-AF59-DE57923C73B3}">
      <dgm:prSet/>
      <dgm:spPr/>
      <dgm:t>
        <a:bodyPr/>
        <a:lstStyle/>
        <a:p>
          <a:endParaRPr lang="en-US"/>
        </a:p>
      </dgm:t>
    </dgm:pt>
    <dgm:pt modelId="{7BCF4A63-35CF-469C-A805-7BC4074113F1}" type="parTrans" cxnId="{AC7EDD00-F00F-4072-AF59-DE57923C73B3}">
      <dgm:prSet/>
      <dgm:spPr/>
      <dgm:t>
        <a:bodyPr/>
        <a:lstStyle/>
        <a:p>
          <a:endParaRPr lang="en-US"/>
        </a:p>
      </dgm:t>
    </dgm:pt>
    <dgm:pt modelId="{8B0A87DA-F79F-4F81-B5A3-B9392DFFE9CD}">
      <dgm:prSet/>
      <dgm:spPr/>
      <dgm:t>
        <a:bodyPr/>
        <a:lstStyle/>
        <a:p>
          <a:r>
            <a:rPr lang="en-US" dirty="0"/>
            <a:t>Impact on Record Anonymization</a:t>
          </a:r>
        </a:p>
      </dgm:t>
    </dgm:pt>
    <dgm:pt modelId="{455902F8-BAFA-4B13-92ED-E8AAEF45339D}" type="parTrans" cxnId="{97AE85DF-F47F-4998-939C-6D9203CA1ABF}">
      <dgm:prSet/>
      <dgm:spPr/>
      <dgm:t>
        <a:bodyPr/>
        <a:lstStyle/>
        <a:p>
          <a:endParaRPr lang="en-US"/>
        </a:p>
      </dgm:t>
    </dgm:pt>
    <dgm:pt modelId="{400C99FD-4850-4DB9-A853-E90BA2B53FD7}" type="sibTrans" cxnId="{97AE85DF-F47F-4998-939C-6D9203CA1ABF}">
      <dgm:prSet/>
      <dgm:spPr/>
      <dgm:t>
        <a:bodyPr/>
        <a:lstStyle/>
        <a:p>
          <a:endParaRPr lang="en-US"/>
        </a:p>
      </dgm:t>
    </dgm:pt>
    <dgm:pt modelId="{F3BC003C-F889-4D79-9214-AF6D4F94B1F7}" type="pres">
      <dgm:prSet presAssocID="{43BD6616-46AE-4CC5-9FDE-F390532BCA5A}" presName="linear" presStyleCnt="0">
        <dgm:presLayoutVars>
          <dgm:animLvl val="lvl"/>
          <dgm:resizeHandles val="exact"/>
        </dgm:presLayoutVars>
      </dgm:prSet>
      <dgm:spPr/>
    </dgm:pt>
    <dgm:pt modelId="{69DFFC03-BD2D-45EE-8083-F3CF9FFFBFD3}" type="pres">
      <dgm:prSet presAssocID="{43F8DCD4-15BD-4024-8E63-000A1ED5B786}" presName="parentText" presStyleLbl="node1" presStyleIdx="0" presStyleCnt="8">
        <dgm:presLayoutVars>
          <dgm:chMax val="0"/>
          <dgm:bulletEnabled val="1"/>
        </dgm:presLayoutVars>
      </dgm:prSet>
      <dgm:spPr/>
    </dgm:pt>
    <dgm:pt modelId="{1DDB8AF9-A40E-484C-AF6B-95634D94A6BE}" type="pres">
      <dgm:prSet presAssocID="{2BE2C8CB-E714-4EDF-BA0F-A7E06321A992}" presName="spacer" presStyleCnt="0"/>
      <dgm:spPr/>
    </dgm:pt>
    <dgm:pt modelId="{1961F097-9042-4E6E-96AA-3A8706A50660}" type="pres">
      <dgm:prSet presAssocID="{C97A7581-DDB7-4C88-99C9-61045B35FAEB}" presName="parentText" presStyleLbl="node1" presStyleIdx="1" presStyleCnt="8">
        <dgm:presLayoutVars>
          <dgm:chMax val="0"/>
          <dgm:bulletEnabled val="1"/>
        </dgm:presLayoutVars>
      </dgm:prSet>
      <dgm:spPr/>
    </dgm:pt>
    <dgm:pt modelId="{C083D69F-509E-4F11-A4C1-BB69F0783708}" type="pres">
      <dgm:prSet presAssocID="{0A031484-63A7-4ECD-ACED-503E2BA9678B}" presName="spacer" presStyleCnt="0"/>
      <dgm:spPr/>
    </dgm:pt>
    <dgm:pt modelId="{B4E0C73A-5E78-471C-9D9A-B40916B2B0AC}" type="pres">
      <dgm:prSet presAssocID="{450F2399-57FF-424C-8EF9-D508CCBA7196}" presName="parentText" presStyleLbl="node1" presStyleIdx="2" presStyleCnt="8">
        <dgm:presLayoutVars>
          <dgm:chMax val="0"/>
          <dgm:bulletEnabled val="1"/>
        </dgm:presLayoutVars>
      </dgm:prSet>
      <dgm:spPr/>
    </dgm:pt>
    <dgm:pt modelId="{C16EFAE8-D0F2-4A87-9DD9-F16D7B54F4D4}" type="pres">
      <dgm:prSet presAssocID="{DC53BD2B-7D7B-48F7-8A4A-F9D39BE2476E}" presName="spacer" presStyleCnt="0"/>
      <dgm:spPr/>
    </dgm:pt>
    <dgm:pt modelId="{AE48D90C-97D3-4361-9429-AC918AB1F6FA}" type="pres">
      <dgm:prSet presAssocID="{D36A4DAB-2E7F-4AB5-871F-3341CF4258BC}" presName="parentText" presStyleLbl="node1" presStyleIdx="3" presStyleCnt="8">
        <dgm:presLayoutVars>
          <dgm:chMax val="0"/>
          <dgm:bulletEnabled val="1"/>
        </dgm:presLayoutVars>
      </dgm:prSet>
      <dgm:spPr/>
    </dgm:pt>
    <dgm:pt modelId="{AB693BF5-9AB3-4E1F-B694-17068B4D0DAF}" type="pres">
      <dgm:prSet presAssocID="{439A5E7E-E89F-4324-B8F6-514D69FAB635}" presName="spacer" presStyleCnt="0"/>
      <dgm:spPr/>
    </dgm:pt>
    <dgm:pt modelId="{642DA4E2-0C84-4992-B1A7-E2B9A2648AFF}" type="pres">
      <dgm:prSet presAssocID="{4E8C71B1-4C2E-4932-BF83-344715E2ACCA}" presName="parentText" presStyleLbl="node1" presStyleIdx="4" presStyleCnt="8">
        <dgm:presLayoutVars>
          <dgm:chMax val="0"/>
          <dgm:bulletEnabled val="1"/>
        </dgm:presLayoutVars>
      </dgm:prSet>
      <dgm:spPr/>
    </dgm:pt>
    <dgm:pt modelId="{93683E12-DD4C-4FA5-8EA5-AA83A1445509}" type="pres">
      <dgm:prSet presAssocID="{D19A750B-2A75-4AFF-ACD0-03326A0B28A8}" presName="spacer" presStyleCnt="0"/>
      <dgm:spPr/>
    </dgm:pt>
    <dgm:pt modelId="{5B327DFD-23E6-4977-A035-4C34CF90B89D}" type="pres">
      <dgm:prSet presAssocID="{CF89EE20-959A-4C44-9840-93969130F6F5}" presName="parentText" presStyleLbl="node1" presStyleIdx="5" presStyleCnt="8">
        <dgm:presLayoutVars>
          <dgm:chMax val="0"/>
          <dgm:bulletEnabled val="1"/>
        </dgm:presLayoutVars>
      </dgm:prSet>
      <dgm:spPr/>
    </dgm:pt>
    <dgm:pt modelId="{EF5F95C2-2DB7-4BCB-BAA1-8209A9AC46D7}" type="pres">
      <dgm:prSet presAssocID="{E5BB947F-F43F-4D41-8670-7A9C8116A9B2}" presName="spacer" presStyleCnt="0"/>
      <dgm:spPr/>
    </dgm:pt>
    <dgm:pt modelId="{F3AB9AD8-9142-4CDA-97E9-EE97F270DC35}" type="pres">
      <dgm:prSet presAssocID="{8B0A87DA-F79F-4F81-B5A3-B9392DFFE9CD}" presName="parentText" presStyleLbl="node1" presStyleIdx="6" presStyleCnt="8">
        <dgm:presLayoutVars>
          <dgm:chMax val="0"/>
          <dgm:bulletEnabled val="1"/>
        </dgm:presLayoutVars>
      </dgm:prSet>
      <dgm:spPr/>
    </dgm:pt>
    <dgm:pt modelId="{DFFA476C-9F20-4C7C-8EBF-4401A5276F47}" type="pres">
      <dgm:prSet presAssocID="{400C99FD-4850-4DB9-A853-E90BA2B53FD7}" presName="spacer" presStyleCnt="0"/>
      <dgm:spPr/>
    </dgm:pt>
    <dgm:pt modelId="{4CF6FFB4-702E-4D32-B147-BF7707FAA365}" type="pres">
      <dgm:prSet presAssocID="{C9B53E5F-80C0-4EB9-B3E1-6FC67E85CCD0}" presName="parentText" presStyleLbl="node1" presStyleIdx="7" presStyleCnt="8">
        <dgm:presLayoutVars>
          <dgm:chMax val="0"/>
          <dgm:bulletEnabled val="1"/>
        </dgm:presLayoutVars>
      </dgm:prSet>
      <dgm:spPr/>
    </dgm:pt>
  </dgm:ptLst>
  <dgm:cxnLst>
    <dgm:cxn modelId="{AC7EDD00-F00F-4072-AF59-DE57923C73B3}" srcId="{43BD6616-46AE-4CC5-9FDE-F390532BCA5A}" destId="{CF89EE20-959A-4C44-9840-93969130F6F5}" srcOrd="5" destOrd="0" parTransId="{7BCF4A63-35CF-469C-A805-7BC4074113F1}" sibTransId="{E5BB947F-F43F-4D41-8670-7A9C8116A9B2}"/>
    <dgm:cxn modelId="{33852813-B835-464C-BD17-FE47FB035A7C}" type="presOf" srcId="{C9B53E5F-80C0-4EB9-B3E1-6FC67E85CCD0}" destId="{4CF6FFB4-702E-4D32-B147-BF7707FAA365}" srcOrd="0" destOrd="0" presId="urn:microsoft.com/office/officeart/2005/8/layout/vList2"/>
    <dgm:cxn modelId="{F7838617-C650-497D-AE50-189174663F20}" srcId="{43BD6616-46AE-4CC5-9FDE-F390532BCA5A}" destId="{D36A4DAB-2E7F-4AB5-871F-3341CF4258BC}" srcOrd="3" destOrd="0" parTransId="{95A9C8CA-488B-4147-A660-C729585B8198}" sibTransId="{439A5E7E-E89F-4324-B8F6-514D69FAB635}"/>
    <dgm:cxn modelId="{29EEDF3D-9948-4E47-8DDF-6E621B841E2A}" srcId="{43BD6616-46AE-4CC5-9FDE-F390532BCA5A}" destId="{C97A7581-DDB7-4C88-99C9-61045B35FAEB}" srcOrd="1" destOrd="0" parTransId="{CA10F471-CDC7-440C-9813-396EEE31BB69}" sibTransId="{0A031484-63A7-4ECD-ACED-503E2BA9678B}"/>
    <dgm:cxn modelId="{09000160-036F-4160-99EF-98A709F7329E}" type="presOf" srcId="{CF89EE20-959A-4C44-9840-93969130F6F5}" destId="{5B327DFD-23E6-4977-A035-4C34CF90B89D}" srcOrd="0" destOrd="0" presId="urn:microsoft.com/office/officeart/2005/8/layout/vList2"/>
    <dgm:cxn modelId="{A28CEA6C-21A6-4CB3-9996-47BD2C3A3064}" type="presOf" srcId="{C97A7581-DDB7-4C88-99C9-61045B35FAEB}" destId="{1961F097-9042-4E6E-96AA-3A8706A50660}" srcOrd="0" destOrd="0" presId="urn:microsoft.com/office/officeart/2005/8/layout/vList2"/>
    <dgm:cxn modelId="{13F16854-55A1-4675-9D1C-23776877540D}" type="presOf" srcId="{43BD6616-46AE-4CC5-9FDE-F390532BCA5A}" destId="{F3BC003C-F889-4D79-9214-AF6D4F94B1F7}" srcOrd="0" destOrd="0" presId="urn:microsoft.com/office/officeart/2005/8/layout/vList2"/>
    <dgm:cxn modelId="{3FE38B7C-1C45-4311-8873-1E55F458A592}" srcId="{43BD6616-46AE-4CC5-9FDE-F390532BCA5A}" destId="{C9B53E5F-80C0-4EB9-B3E1-6FC67E85CCD0}" srcOrd="7" destOrd="0" parTransId="{A500ECA6-C25B-40A0-976B-775D2BE521B8}" sibTransId="{10EDF219-1367-4AA4-A861-5C8669004379}"/>
    <dgm:cxn modelId="{1C90FA90-293E-4228-8AF8-435F8C411E75}" type="presOf" srcId="{4E8C71B1-4C2E-4932-BF83-344715E2ACCA}" destId="{642DA4E2-0C84-4992-B1A7-E2B9A2648AFF}" srcOrd="0" destOrd="0" presId="urn:microsoft.com/office/officeart/2005/8/layout/vList2"/>
    <dgm:cxn modelId="{C88680A6-A47F-49AB-85B9-9180D489EF17}" srcId="{43BD6616-46AE-4CC5-9FDE-F390532BCA5A}" destId="{450F2399-57FF-424C-8EF9-D508CCBA7196}" srcOrd="2" destOrd="0" parTransId="{B31DFC25-EABB-4CFF-88F3-591701CE33F5}" sibTransId="{DC53BD2B-7D7B-48F7-8A4A-F9D39BE2476E}"/>
    <dgm:cxn modelId="{1472B1BF-C589-48D0-A6DE-D93E3BDFCEAB}" type="presOf" srcId="{450F2399-57FF-424C-8EF9-D508CCBA7196}" destId="{B4E0C73A-5E78-471C-9D9A-B40916B2B0AC}" srcOrd="0" destOrd="0" presId="urn:microsoft.com/office/officeart/2005/8/layout/vList2"/>
    <dgm:cxn modelId="{A2F7F1D5-9955-49C0-9FF1-E6FF3C7B2D40}" type="presOf" srcId="{43F8DCD4-15BD-4024-8E63-000A1ED5B786}" destId="{69DFFC03-BD2D-45EE-8083-F3CF9FFFBFD3}" srcOrd="0" destOrd="0" presId="urn:microsoft.com/office/officeart/2005/8/layout/vList2"/>
    <dgm:cxn modelId="{47646DDA-1DAB-44A9-8D19-A007D4A6B675}" srcId="{43BD6616-46AE-4CC5-9FDE-F390532BCA5A}" destId="{43F8DCD4-15BD-4024-8E63-000A1ED5B786}" srcOrd="0" destOrd="0" parTransId="{6BB0D912-2AAD-43AD-8CC4-F3321A9E7FCA}" sibTransId="{2BE2C8CB-E714-4EDF-BA0F-A7E06321A992}"/>
    <dgm:cxn modelId="{25A868DC-6191-4D2A-90C2-8E6C170F2387}" srcId="{43BD6616-46AE-4CC5-9FDE-F390532BCA5A}" destId="{4E8C71B1-4C2E-4932-BF83-344715E2ACCA}" srcOrd="4" destOrd="0" parTransId="{FC61327B-92C1-4604-AD7F-5057C201F042}" sibTransId="{D19A750B-2A75-4AFF-ACD0-03326A0B28A8}"/>
    <dgm:cxn modelId="{97AE85DF-F47F-4998-939C-6D9203CA1ABF}" srcId="{43BD6616-46AE-4CC5-9FDE-F390532BCA5A}" destId="{8B0A87DA-F79F-4F81-B5A3-B9392DFFE9CD}" srcOrd="6" destOrd="0" parTransId="{455902F8-BAFA-4B13-92ED-E8AAEF45339D}" sibTransId="{400C99FD-4850-4DB9-A853-E90BA2B53FD7}"/>
    <dgm:cxn modelId="{0D4B1AE7-3A49-4336-8F98-FD76A1F0E778}" type="presOf" srcId="{D36A4DAB-2E7F-4AB5-871F-3341CF4258BC}" destId="{AE48D90C-97D3-4361-9429-AC918AB1F6FA}" srcOrd="0" destOrd="0" presId="urn:microsoft.com/office/officeart/2005/8/layout/vList2"/>
    <dgm:cxn modelId="{3B539DFC-C52A-411A-B710-474BAD23F0E9}" type="presOf" srcId="{8B0A87DA-F79F-4F81-B5A3-B9392DFFE9CD}" destId="{F3AB9AD8-9142-4CDA-97E9-EE97F270DC35}" srcOrd="0" destOrd="0" presId="urn:microsoft.com/office/officeart/2005/8/layout/vList2"/>
    <dgm:cxn modelId="{FBFA68F0-5304-41C9-B165-473E6B5D8702}" type="presParOf" srcId="{F3BC003C-F889-4D79-9214-AF6D4F94B1F7}" destId="{69DFFC03-BD2D-45EE-8083-F3CF9FFFBFD3}" srcOrd="0" destOrd="0" presId="urn:microsoft.com/office/officeart/2005/8/layout/vList2"/>
    <dgm:cxn modelId="{CFB81A72-8314-486C-8627-20D3C8EA66F2}" type="presParOf" srcId="{F3BC003C-F889-4D79-9214-AF6D4F94B1F7}" destId="{1DDB8AF9-A40E-484C-AF6B-95634D94A6BE}" srcOrd="1" destOrd="0" presId="urn:microsoft.com/office/officeart/2005/8/layout/vList2"/>
    <dgm:cxn modelId="{07BF03C5-1457-4E14-B1F4-3CC95FD94F20}" type="presParOf" srcId="{F3BC003C-F889-4D79-9214-AF6D4F94B1F7}" destId="{1961F097-9042-4E6E-96AA-3A8706A50660}" srcOrd="2" destOrd="0" presId="urn:microsoft.com/office/officeart/2005/8/layout/vList2"/>
    <dgm:cxn modelId="{39873688-B111-47EB-AAB1-A0D14D9613E6}" type="presParOf" srcId="{F3BC003C-F889-4D79-9214-AF6D4F94B1F7}" destId="{C083D69F-509E-4F11-A4C1-BB69F0783708}" srcOrd="3" destOrd="0" presId="urn:microsoft.com/office/officeart/2005/8/layout/vList2"/>
    <dgm:cxn modelId="{F7910095-655A-4B8B-BCD9-46864E03BCA9}" type="presParOf" srcId="{F3BC003C-F889-4D79-9214-AF6D4F94B1F7}" destId="{B4E0C73A-5E78-471C-9D9A-B40916B2B0AC}" srcOrd="4" destOrd="0" presId="urn:microsoft.com/office/officeart/2005/8/layout/vList2"/>
    <dgm:cxn modelId="{8628BC15-F4CF-488C-9B85-AF37743C32BB}" type="presParOf" srcId="{F3BC003C-F889-4D79-9214-AF6D4F94B1F7}" destId="{C16EFAE8-D0F2-4A87-9DD9-F16D7B54F4D4}" srcOrd="5" destOrd="0" presId="urn:microsoft.com/office/officeart/2005/8/layout/vList2"/>
    <dgm:cxn modelId="{B60D0446-2478-4EFE-9848-F44F5DE23970}" type="presParOf" srcId="{F3BC003C-F889-4D79-9214-AF6D4F94B1F7}" destId="{AE48D90C-97D3-4361-9429-AC918AB1F6FA}" srcOrd="6" destOrd="0" presId="urn:microsoft.com/office/officeart/2005/8/layout/vList2"/>
    <dgm:cxn modelId="{30C00343-DE82-4A6A-B43A-7B413109724F}" type="presParOf" srcId="{F3BC003C-F889-4D79-9214-AF6D4F94B1F7}" destId="{AB693BF5-9AB3-4E1F-B694-17068B4D0DAF}" srcOrd="7" destOrd="0" presId="urn:microsoft.com/office/officeart/2005/8/layout/vList2"/>
    <dgm:cxn modelId="{75EF23DB-5D02-42EB-B28A-71294807C7B0}" type="presParOf" srcId="{F3BC003C-F889-4D79-9214-AF6D4F94B1F7}" destId="{642DA4E2-0C84-4992-B1A7-E2B9A2648AFF}" srcOrd="8" destOrd="0" presId="urn:microsoft.com/office/officeart/2005/8/layout/vList2"/>
    <dgm:cxn modelId="{3FB9730E-5304-488F-A769-7A2B1ECA4EFE}" type="presParOf" srcId="{F3BC003C-F889-4D79-9214-AF6D4F94B1F7}" destId="{93683E12-DD4C-4FA5-8EA5-AA83A1445509}" srcOrd="9" destOrd="0" presId="urn:microsoft.com/office/officeart/2005/8/layout/vList2"/>
    <dgm:cxn modelId="{41362CDA-5EDF-4372-8A9B-06BED71462DE}" type="presParOf" srcId="{F3BC003C-F889-4D79-9214-AF6D4F94B1F7}" destId="{5B327DFD-23E6-4977-A035-4C34CF90B89D}" srcOrd="10" destOrd="0" presId="urn:microsoft.com/office/officeart/2005/8/layout/vList2"/>
    <dgm:cxn modelId="{7154672E-0F3E-4075-809D-33DC144FEF58}" type="presParOf" srcId="{F3BC003C-F889-4D79-9214-AF6D4F94B1F7}" destId="{EF5F95C2-2DB7-4BCB-BAA1-8209A9AC46D7}" srcOrd="11" destOrd="0" presId="urn:microsoft.com/office/officeart/2005/8/layout/vList2"/>
    <dgm:cxn modelId="{F77AB339-B1DC-481D-BA87-B65F0095A018}" type="presParOf" srcId="{F3BC003C-F889-4D79-9214-AF6D4F94B1F7}" destId="{F3AB9AD8-9142-4CDA-97E9-EE97F270DC35}" srcOrd="12" destOrd="0" presId="urn:microsoft.com/office/officeart/2005/8/layout/vList2"/>
    <dgm:cxn modelId="{C943F117-60AD-4B41-AE42-E807584FDE09}" type="presParOf" srcId="{F3BC003C-F889-4D79-9214-AF6D4F94B1F7}" destId="{DFFA476C-9F20-4C7C-8EBF-4401A5276F47}" srcOrd="13" destOrd="0" presId="urn:microsoft.com/office/officeart/2005/8/layout/vList2"/>
    <dgm:cxn modelId="{2C103DD7-6F86-4751-A406-281839CDED2B}" type="presParOf" srcId="{F3BC003C-F889-4D79-9214-AF6D4F94B1F7}" destId="{4CF6FFB4-702E-4D32-B147-BF7707FAA36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FFC03-BD2D-45EE-8083-F3CF9FFFBFD3}">
      <dsp:nvSpPr>
        <dsp:cNvPr id="0" name=""/>
        <dsp:cNvSpPr/>
      </dsp:nvSpPr>
      <dsp:spPr>
        <a:xfrm>
          <a:off x="0" y="55268"/>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Definitions</a:t>
          </a:r>
        </a:p>
      </dsp:txBody>
      <dsp:txXfrm>
        <a:off x="23417" y="78685"/>
        <a:ext cx="10468766" cy="432866"/>
      </dsp:txXfrm>
    </dsp:sp>
    <dsp:sp modelId="{1961F097-9042-4E6E-96AA-3A8706A50660}">
      <dsp:nvSpPr>
        <dsp:cNvPr id="0" name=""/>
        <dsp:cNvSpPr/>
      </dsp:nvSpPr>
      <dsp:spPr>
        <a:xfrm>
          <a:off x="0" y="5925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Problem Description and Example</a:t>
          </a:r>
        </a:p>
      </dsp:txBody>
      <dsp:txXfrm>
        <a:off x="23417" y="615986"/>
        <a:ext cx="10468766" cy="432866"/>
      </dsp:txXfrm>
    </dsp:sp>
    <dsp:sp modelId="{B4E0C73A-5E78-471C-9D9A-B40916B2B0AC}">
      <dsp:nvSpPr>
        <dsp:cNvPr id="0" name=""/>
        <dsp:cNvSpPr/>
      </dsp:nvSpPr>
      <dsp:spPr>
        <a:xfrm>
          <a:off x="0" y="11298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Problem Decomposition</a:t>
          </a:r>
        </a:p>
      </dsp:txBody>
      <dsp:txXfrm>
        <a:off x="23417" y="1153286"/>
        <a:ext cx="10468766" cy="432866"/>
      </dsp:txXfrm>
    </dsp:sp>
    <dsp:sp modelId="{AE48D90C-97D3-4361-9429-AC918AB1F6FA}">
      <dsp:nvSpPr>
        <dsp:cNvPr id="0" name=""/>
        <dsp:cNvSpPr/>
      </dsp:nvSpPr>
      <dsp:spPr>
        <a:xfrm>
          <a:off x="0" y="16671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Tentative Solutions</a:t>
          </a:r>
        </a:p>
      </dsp:txBody>
      <dsp:txXfrm>
        <a:off x="23417" y="1690586"/>
        <a:ext cx="10468766" cy="432866"/>
      </dsp:txXfrm>
    </dsp:sp>
    <dsp:sp modelId="{642DA4E2-0C84-4992-B1A7-E2B9A2648AFF}">
      <dsp:nvSpPr>
        <dsp:cNvPr id="0" name=""/>
        <dsp:cNvSpPr/>
      </dsp:nvSpPr>
      <dsp:spPr>
        <a:xfrm>
          <a:off x="0" y="22044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Algorithmic Complexity</a:t>
          </a:r>
        </a:p>
      </dsp:txBody>
      <dsp:txXfrm>
        <a:off x="23417" y="2227886"/>
        <a:ext cx="10468766" cy="432866"/>
      </dsp:txXfrm>
    </dsp:sp>
    <dsp:sp modelId="{5B327DFD-23E6-4977-A035-4C34CF90B89D}">
      <dsp:nvSpPr>
        <dsp:cNvPr id="0" name=""/>
        <dsp:cNvSpPr/>
      </dsp:nvSpPr>
      <dsp:spPr>
        <a:xfrm>
          <a:off x="0" y="27417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Future Pathways</a:t>
          </a:r>
        </a:p>
      </dsp:txBody>
      <dsp:txXfrm>
        <a:off x="23417" y="2765186"/>
        <a:ext cx="10468766" cy="432866"/>
      </dsp:txXfrm>
    </dsp:sp>
    <dsp:sp modelId="{F3AB9AD8-9142-4CDA-97E9-EE97F270DC35}">
      <dsp:nvSpPr>
        <dsp:cNvPr id="0" name=""/>
        <dsp:cNvSpPr/>
      </dsp:nvSpPr>
      <dsp:spPr>
        <a:xfrm>
          <a:off x="0" y="32790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Impact on Record Anonymization</a:t>
          </a:r>
        </a:p>
      </dsp:txBody>
      <dsp:txXfrm>
        <a:off x="23417" y="3302486"/>
        <a:ext cx="10468766" cy="432866"/>
      </dsp:txXfrm>
    </dsp:sp>
    <dsp:sp modelId="{4CF6FFB4-702E-4D32-B147-BF7707FAA365}">
      <dsp:nvSpPr>
        <dsp:cNvPr id="0" name=""/>
        <dsp:cNvSpPr/>
      </dsp:nvSpPr>
      <dsp:spPr>
        <a:xfrm>
          <a:off x="0" y="38163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Summary</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4FD2-380F-D2CC-8188-4868D1161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DF33A8-6B06-3272-C9FF-912A2CE1B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05CDA1-4C8A-C903-AAF2-40BC333BA420}"/>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1158BD83-EA38-8FF8-C409-CA412B180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AFFC2-6CFA-84E1-59DC-B9EBD88100B0}"/>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269027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6D5A-5022-3B1B-DB83-6C70D6E6E9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23D1DA-647F-E910-0D03-56BAA14CD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44823-48AE-C8F4-5A72-BFBAAB04B8D3}"/>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2695AD13-F182-C1EF-2082-83B07E96C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320A0-23C5-DA3B-9829-68BAD03A5D2B}"/>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225566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F574F-25BA-1AD4-7259-EB713E4B2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3E0A4E-1A73-6E6A-8EA2-46304882FB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5552F-E6C9-DE97-FB28-914C523A5D9C}"/>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CF15464B-BB32-5487-4827-9925B8CC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1FEE8-9491-2122-CF8E-30C6A6281456}"/>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2753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57BD-A2A0-29D6-23D8-BCE423F9A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AFEB73-C81E-3919-498D-E4ADEBE95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44C67-A4AE-DFE0-F2EA-A59C171C3C1E}"/>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D27D373D-1738-A111-F69A-65A904F52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ED98E-8F1B-95C6-F6EE-F6C31118F32F}"/>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343609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C423-49AD-EDB7-6883-6ECAAB9F3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C53C3A-3F43-83C7-7CAE-A08BA8F05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56AD1-D93A-4C83-2680-4A781DD2B256}"/>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F57E972D-D6CB-4D0A-36A9-342344A2F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F5C2D-21B9-7173-8ED1-2CEABDE54AEE}"/>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320638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9122-CEA5-EA8B-1BB9-6E5C817AA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DE4AE-83E9-3B27-F953-E77321F03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24EC1-F9CA-C1F2-612F-FB3C41477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DC0F1E-7177-0252-A562-1E3D1C962227}"/>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6" name="Footer Placeholder 5">
            <a:extLst>
              <a:ext uri="{FF2B5EF4-FFF2-40B4-BE49-F238E27FC236}">
                <a16:creationId xmlns:a16="http://schemas.microsoft.com/office/drawing/2014/main" id="{2BB1773D-5FEF-565F-B2FF-CBF8B299E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94690-05B9-0C74-DABC-9A666B0BB881}"/>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12740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0270-7329-11B2-6252-2C44BD9A43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24D981-83B1-24C1-9E2F-8CE93EC8A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A673F-933B-1752-C038-F83F5D426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A3463D-E837-D182-608E-FD47A8706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12056-3CA6-A073-DE38-AC69AD99C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6DE10B-A6C6-AC03-9F7B-5224AB5AB139}"/>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8" name="Footer Placeholder 7">
            <a:extLst>
              <a:ext uri="{FF2B5EF4-FFF2-40B4-BE49-F238E27FC236}">
                <a16:creationId xmlns:a16="http://schemas.microsoft.com/office/drawing/2014/main" id="{A66C131D-FA7A-768E-201C-2055F5552B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E0E678-801E-DE11-E8D6-FAB94812F7C7}"/>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277592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8547-AEC4-B8F9-EBFC-C36D9261F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25E48-6E8B-A790-533A-D02BE8698A7D}"/>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4" name="Footer Placeholder 3">
            <a:extLst>
              <a:ext uri="{FF2B5EF4-FFF2-40B4-BE49-F238E27FC236}">
                <a16:creationId xmlns:a16="http://schemas.microsoft.com/office/drawing/2014/main" id="{C2982D59-7F48-990F-4E18-497A990E2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DD320-F87D-A3F3-C8D9-2A60B49DE389}"/>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284917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8C74D-8C32-C18D-3A78-D151D6F14293}"/>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3" name="Footer Placeholder 2">
            <a:extLst>
              <a:ext uri="{FF2B5EF4-FFF2-40B4-BE49-F238E27FC236}">
                <a16:creationId xmlns:a16="http://schemas.microsoft.com/office/drawing/2014/main" id="{ED70043B-0EAF-BB84-C6D3-15DBB44F0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51B97B-5F9A-4BFA-7943-0B42E8816E4E}"/>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85248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E32B-D8DE-CFA5-4F71-5CB95B027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B0ADA-E033-7141-2D92-53CD98A36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B7E4B9-BA0D-DA1B-B224-41922CD0E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66D3D-1F05-1A17-5872-CF931B04C287}"/>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6" name="Footer Placeholder 5">
            <a:extLst>
              <a:ext uri="{FF2B5EF4-FFF2-40B4-BE49-F238E27FC236}">
                <a16:creationId xmlns:a16="http://schemas.microsoft.com/office/drawing/2014/main" id="{21BF30D8-D654-661D-0DFB-D1CB2E71D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61D08-5D2F-3BD6-462F-842BA4B5588E}"/>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91141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DA16-24B0-D7E9-20E4-B3904F871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FE613-625B-FA66-C6AE-7A6B67FA2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2DA18-B9F4-989B-BCF3-E966C7E99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07284-4888-E971-90EC-DF764ABCEDD5}"/>
              </a:ext>
            </a:extLst>
          </p:cNvPr>
          <p:cNvSpPr>
            <a:spLocks noGrp="1"/>
          </p:cNvSpPr>
          <p:nvPr>
            <p:ph type="dt" sz="half" idx="10"/>
          </p:nvPr>
        </p:nvSpPr>
        <p:spPr/>
        <p:txBody>
          <a:bodyPr/>
          <a:lstStyle/>
          <a:p>
            <a:fld id="{E833CFB2-8DAE-4086-B3B1-BD3E806E32C2}" type="datetimeFigureOut">
              <a:rPr lang="en-US" smtClean="0"/>
              <a:t>7/23/2023</a:t>
            </a:fld>
            <a:endParaRPr lang="en-US"/>
          </a:p>
        </p:txBody>
      </p:sp>
      <p:sp>
        <p:nvSpPr>
          <p:cNvPr id="6" name="Footer Placeholder 5">
            <a:extLst>
              <a:ext uri="{FF2B5EF4-FFF2-40B4-BE49-F238E27FC236}">
                <a16:creationId xmlns:a16="http://schemas.microsoft.com/office/drawing/2014/main" id="{5F043CA3-6C41-EAEF-693D-97346A3CE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C341D-99C1-06A1-5C7B-F8EEB2AEA50D}"/>
              </a:ext>
            </a:extLst>
          </p:cNvPr>
          <p:cNvSpPr>
            <a:spLocks noGrp="1"/>
          </p:cNvSpPr>
          <p:nvPr>
            <p:ph type="sldNum" sz="quarter" idx="12"/>
          </p:nvPr>
        </p:nvSpPr>
        <p:spPr/>
        <p:txBody>
          <a:bodyPr/>
          <a:lstStyle/>
          <a:p>
            <a:fld id="{FE076438-D2CF-43FA-B5C1-ED2E2F2D2347}" type="slidenum">
              <a:rPr lang="en-US" smtClean="0"/>
              <a:t>‹#›</a:t>
            </a:fld>
            <a:endParaRPr lang="en-US"/>
          </a:p>
        </p:txBody>
      </p:sp>
    </p:spTree>
    <p:extLst>
      <p:ext uri="{BB962C8B-B14F-4D97-AF65-F5344CB8AC3E}">
        <p14:creationId xmlns:p14="http://schemas.microsoft.com/office/powerpoint/2010/main" val="139936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446D6-75F4-B3DF-3B36-42EEB8CC8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28C94C-0E75-E92C-2F74-8A3151A86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3B838-A3EA-F6E2-5AF6-49642FA95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3CFB2-8DAE-4086-B3B1-BD3E806E32C2}" type="datetimeFigureOut">
              <a:rPr lang="en-US" smtClean="0"/>
              <a:t>7/23/2023</a:t>
            </a:fld>
            <a:endParaRPr lang="en-US"/>
          </a:p>
        </p:txBody>
      </p:sp>
      <p:sp>
        <p:nvSpPr>
          <p:cNvPr id="5" name="Footer Placeholder 4">
            <a:extLst>
              <a:ext uri="{FF2B5EF4-FFF2-40B4-BE49-F238E27FC236}">
                <a16:creationId xmlns:a16="http://schemas.microsoft.com/office/drawing/2014/main" id="{8BDFBDA4-FA9D-0E4C-D131-01BDEDE1D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8B7DD-1B9A-7215-F4CD-573D779B8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76438-D2CF-43FA-B5C1-ED2E2F2D2347}" type="slidenum">
              <a:rPr lang="en-US" smtClean="0"/>
              <a:t>‹#›</a:t>
            </a:fld>
            <a:endParaRPr lang="en-US"/>
          </a:p>
        </p:txBody>
      </p:sp>
    </p:spTree>
    <p:extLst>
      <p:ext uri="{BB962C8B-B14F-4D97-AF65-F5344CB8AC3E}">
        <p14:creationId xmlns:p14="http://schemas.microsoft.com/office/powerpoint/2010/main" val="1828621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Locality-sensitive_hashing" TargetMode="External"/><Relationship Id="rId2" Type="http://schemas.openxmlformats.org/officeDocument/2006/relationships/hyperlink" Target="http://www.mmd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4D921B4-C8F9-B743-6F51-BA62E2F356EB}"/>
              </a:ext>
            </a:extLst>
          </p:cNvPr>
          <p:cNvPicPr>
            <a:picLocks noChangeAspect="1"/>
          </p:cNvPicPr>
          <p:nvPr/>
        </p:nvPicPr>
        <p:blipFill>
          <a:blip r:embed="rId2"/>
          <a:stretch>
            <a:fillRect/>
          </a:stretch>
        </p:blipFill>
        <p:spPr>
          <a:xfrm>
            <a:off x="4654296" y="1413228"/>
            <a:ext cx="7214616" cy="4004111"/>
          </a:xfrm>
          <a:prstGeom prst="rect">
            <a:avLst/>
          </a:prstGeom>
        </p:spPr>
      </p:pic>
      <p:sp>
        <p:nvSpPr>
          <p:cNvPr id="2" name="Title 1">
            <a:extLst>
              <a:ext uri="{FF2B5EF4-FFF2-40B4-BE49-F238E27FC236}">
                <a16:creationId xmlns:a16="http://schemas.microsoft.com/office/drawing/2014/main" id="{DC5C2DFF-86E4-45D8-9125-448CA52901FA}"/>
              </a:ext>
            </a:extLst>
          </p:cNvPr>
          <p:cNvSpPr>
            <a:spLocks noGrp="1"/>
          </p:cNvSpPr>
          <p:nvPr>
            <p:ph type="ctrTitle"/>
          </p:nvPr>
        </p:nvSpPr>
        <p:spPr>
          <a:xfrm>
            <a:off x="638882" y="639193"/>
            <a:ext cx="3571810" cy="3573516"/>
          </a:xfrm>
        </p:spPr>
        <p:txBody>
          <a:bodyPr>
            <a:normAutofit/>
          </a:bodyPr>
          <a:lstStyle/>
          <a:p>
            <a:pPr algn="l"/>
            <a:r>
              <a:rPr lang="en-US" sz="4100"/>
              <a:t>Entity Resolution and Record Anonymization</a:t>
            </a:r>
          </a:p>
        </p:txBody>
      </p:sp>
      <p:sp>
        <p:nvSpPr>
          <p:cNvPr id="3" name="Subtitle 2">
            <a:extLst>
              <a:ext uri="{FF2B5EF4-FFF2-40B4-BE49-F238E27FC236}">
                <a16:creationId xmlns:a16="http://schemas.microsoft.com/office/drawing/2014/main" id="{EE86EBBF-7845-5B21-DDF8-CF06A3865C49}"/>
              </a:ext>
            </a:extLst>
          </p:cNvPr>
          <p:cNvSpPr>
            <a:spLocks noGrp="1"/>
          </p:cNvSpPr>
          <p:nvPr>
            <p:ph type="subTitle" idx="1"/>
          </p:nvPr>
        </p:nvSpPr>
        <p:spPr>
          <a:xfrm>
            <a:off x="638882" y="4631161"/>
            <a:ext cx="3571810" cy="1559327"/>
          </a:xfrm>
        </p:spPr>
        <p:txBody>
          <a:bodyPr>
            <a:normAutofit/>
          </a:bodyPr>
          <a:lstStyle/>
          <a:p>
            <a:pPr algn="l"/>
            <a:r>
              <a:rPr lang="en-US"/>
              <a:t>Anthony J. Fontana</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63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it looks like there are still 2 entities, but they are associated with different contacts now! And now 2 is free floating! lets also suppose 4 updated their information!</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CC10C-9FA6-A3B9-1264-93B243947E50}"/>
              </a:ext>
            </a:extLst>
          </p:cNvPr>
          <p:cNvSpPr txBox="1"/>
          <p:nvPr/>
        </p:nvSpPr>
        <p:spPr>
          <a:xfrm>
            <a:off x="8973312" y="2883408"/>
            <a:ext cx="215798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2 and 4 have the same address! And almost the same name! is this enough to group them? Let's try. This breaks the 3 to 4 connection.</a:t>
            </a:r>
          </a:p>
        </p:txBody>
      </p:sp>
      <p:cxnSp>
        <p:nvCxnSpPr>
          <p:cNvPr id="18" name="Straight Connector 17">
            <a:extLst>
              <a:ext uri="{FF2B5EF4-FFF2-40B4-BE49-F238E27FC236}">
                <a16:creationId xmlns:a16="http://schemas.microsoft.com/office/drawing/2014/main" id="{34B39571-B28C-2A4B-52A3-C11DD2E32E1F}"/>
              </a:ext>
            </a:extLst>
          </p:cNvPr>
          <p:cNvCxnSpPr>
            <a:stCxn id="6" idx="2"/>
            <a:endCxn id="3" idx="0"/>
          </p:cNvCxnSpPr>
          <p:nvPr/>
        </p:nvCxnSpPr>
        <p:spPr>
          <a:xfrm>
            <a:off x="6681216" y="3968496"/>
            <a:ext cx="6098" cy="650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9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Let’s finalize with one last entity. Number 6 sure looks like number 1. Let's connect the two. But it also looks like number 2! Let's connect it.</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B39571-B28C-2A4B-52A3-C11DD2E32E1F}"/>
              </a:ext>
            </a:extLst>
          </p:cNvPr>
          <p:cNvCxnSpPr>
            <a:stCxn id="6" idx="2"/>
            <a:endCxn id="3" idx="0"/>
          </p:cNvCxnSpPr>
          <p:nvPr/>
        </p:nvCxnSpPr>
        <p:spPr>
          <a:xfrm>
            <a:off x="6681216" y="3968496"/>
            <a:ext cx="6098"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5B21004-F972-E86F-68F4-64DB1CBB2B09}"/>
              </a:ext>
            </a:extLst>
          </p:cNvPr>
          <p:cNvSpPr/>
          <p:nvPr/>
        </p:nvSpPr>
        <p:spPr>
          <a:xfrm>
            <a:off x="5931408" y="79657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6" name="Oval 15">
            <a:extLst>
              <a:ext uri="{FF2B5EF4-FFF2-40B4-BE49-F238E27FC236}">
                <a16:creationId xmlns:a16="http://schemas.microsoft.com/office/drawing/2014/main" id="{655030C2-1AB3-457D-0E99-47C890975B4E}"/>
              </a:ext>
            </a:extLst>
          </p:cNvPr>
          <p:cNvSpPr/>
          <p:nvPr/>
        </p:nvSpPr>
        <p:spPr>
          <a:xfrm>
            <a:off x="5474208" y="477012"/>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cxnSp>
        <p:nvCxnSpPr>
          <p:cNvPr id="21" name="Straight Connector 20">
            <a:extLst>
              <a:ext uri="{FF2B5EF4-FFF2-40B4-BE49-F238E27FC236}">
                <a16:creationId xmlns:a16="http://schemas.microsoft.com/office/drawing/2014/main" id="{60514DAA-B40F-5B66-E615-19D27A4ED5B1}"/>
              </a:ext>
            </a:extLst>
          </p:cNvPr>
          <p:cNvCxnSpPr>
            <a:stCxn id="15" idx="1"/>
            <a:endCxn id="5" idx="0"/>
          </p:cNvCxnSpPr>
          <p:nvPr/>
        </p:nvCxnSpPr>
        <p:spPr>
          <a:xfrm flipH="1">
            <a:off x="2871216" y="1339120"/>
            <a:ext cx="3060192" cy="1547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7C81A1-D79F-17F5-4897-68DD531DA165}"/>
              </a:ext>
            </a:extLst>
          </p:cNvPr>
          <p:cNvCxnSpPr>
            <a:stCxn id="15" idx="2"/>
            <a:endCxn id="6" idx="0"/>
          </p:cNvCxnSpPr>
          <p:nvPr/>
        </p:nvCxnSpPr>
        <p:spPr>
          <a:xfrm flipH="1">
            <a:off x="6681216" y="1881664"/>
            <a:ext cx="487680" cy="100174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06802D-81D8-81CA-2A0A-7C27796F0317}"/>
              </a:ext>
            </a:extLst>
          </p:cNvPr>
          <p:cNvSpPr txBox="1"/>
          <p:nvPr/>
        </p:nvSpPr>
        <p:spPr>
          <a:xfrm>
            <a:off x="9204960" y="2382536"/>
            <a:ext cx="214884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It looks like the 6 contacts collapse into one entity! But we now must reassign number 2 a new ID.</a:t>
            </a:r>
          </a:p>
        </p:txBody>
      </p:sp>
    </p:spTree>
    <p:extLst>
      <p:ext uri="{BB962C8B-B14F-4D97-AF65-F5344CB8AC3E}">
        <p14:creationId xmlns:p14="http://schemas.microsoft.com/office/powerpoint/2010/main" val="4281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Discussion</a:t>
            </a:r>
          </a:p>
        </p:txBody>
      </p:sp>
      <p:sp>
        <p:nvSpPr>
          <p:cNvPr id="13" name="Content Placeholder 2">
            <a:extLst>
              <a:ext uri="{FF2B5EF4-FFF2-40B4-BE49-F238E27FC236}">
                <a16:creationId xmlns:a16="http://schemas.microsoft.com/office/drawing/2014/main" id="{73085EB2-75F5-85BD-5657-D3883322D058}"/>
              </a:ext>
            </a:extLst>
          </p:cNvPr>
          <p:cNvSpPr>
            <a:spLocks noGrp="1"/>
          </p:cNvSpPr>
          <p:nvPr>
            <p:ph idx="1"/>
          </p:nvPr>
        </p:nvSpPr>
        <p:spPr>
          <a:xfrm>
            <a:off x="1371599" y="2318197"/>
            <a:ext cx="9724031" cy="3683358"/>
          </a:xfrm>
        </p:spPr>
        <p:txBody>
          <a:bodyPr anchor="ctr">
            <a:normAutofit/>
          </a:bodyPr>
          <a:lstStyle/>
          <a:p>
            <a:r>
              <a:rPr lang="en-US" sz="2000" dirty="0"/>
              <a:t>A prerequisite for entity resolution is to pipe the relevant data into a centralized location</a:t>
            </a:r>
          </a:p>
          <a:p>
            <a:r>
              <a:rPr lang="en-US" sz="2000" dirty="0"/>
              <a:t>A canonical data model can serve as a reference for all source systems. Each data source will map source system attributes to the canonical attributes in a data warehouse.</a:t>
            </a:r>
          </a:p>
          <a:p>
            <a:r>
              <a:rPr lang="en-US" sz="2000" dirty="0"/>
              <a:t>Entities can be regrouped when new information comes into source systems.</a:t>
            </a:r>
          </a:p>
          <a:p>
            <a:r>
              <a:rPr lang="en-US" sz="2000" dirty="0"/>
              <a:t>Entities can be regrouped if someone updates their contact information.</a:t>
            </a:r>
          </a:p>
          <a:p>
            <a:r>
              <a:rPr lang="en-US" sz="2000" dirty="0"/>
              <a:t>This has downstream implications if global identifiers are changing.</a:t>
            </a:r>
          </a:p>
          <a:p>
            <a:r>
              <a:rPr lang="en-US" sz="2000" dirty="0"/>
              <a:t>Why not enforce and join on primary keys, resulting in a rough approximation?</a:t>
            </a:r>
          </a:p>
          <a:p>
            <a:endParaRPr lang="en-US" sz="2000" dirty="0"/>
          </a:p>
          <a:p>
            <a:endParaRPr lang="en-US" sz="2000" dirty="0"/>
          </a:p>
        </p:txBody>
      </p:sp>
    </p:spTree>
    <p:extLst>
      <p:ext uri="{BB962C8B-B14F-4D97-AF65-F5344CB8AC3E}">
        <p14:creationId xmlns:p14="http://schemas.microsoft.com/office/powerpoint/2010/main" val="329029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Approach 1: Utilize Primary Key</a:t>
            </a:r>
          </a:p>
        </p:txBody>
      </p:sp>
      <p:sp>
        <p:nvSpPr>
          <p:cNvPr id="13" name="Content Placeholder 2">
            <a:extLst>
              <a:ext uri="{FF2B5EF4-FFF2-40B4-BE49-F238E27FC236}">
                <a16:creationId xmlns:a16="http://schemas.microsoft.com/office/drawing/2014/main" id="{73085EB2-75F5-85BD-5657-D3883322D058}"/>
              </a:ext>
            </a:extLst>
          </p:cNvPr>
          <p:cNvSpPr>
            <a:spLocks noGrp="1"/>
          </p:cNvSpPr>
          <p:nvPr>
            <p:ph idx="1"/>
          </p:nvPr>
        </p:nvSpPr>
        <p:spPr>
          <a:xfrm>
            <a:off x="1371599" y="2318197"/>
            <a:ext cx="9724031" cy="3683358"/>
          </a:xfrm>
        </p:spPr>
        <p:txBody>
          <a:bodyPr anchor="ctr">
            <a:normAutofit/>
          </a:bodyPr>
          <a:lstStyle/>
          <a:p>
            <a:pPr marL="0" indent="0">
              <a:buNone/>
            </a:pPr>
            <a:endParaRPr lang="en-US" sz="2000" dirty="0"/>
          </a:p>
          <a:p>
            <a:endParaRPr lang="en-US" sz="2000" dirty="0"/>
          </a:p>
        </p:txBody>
      </p:sp>
      <p:pic>
        <p:nvPicPr>
          <p:cNvPr id="3" name="Picture 2">
            <a:extLst>
              <a:ext uri="{FF2B5EF4-FFF2-40B4-BE49-F238E27FC236}">
                <a16:creationId xmlns:a16="http://schemas.microsoft.com/office/drawing/2014/main" id="{DDE1B8F7-D3FC-339C-967C-22A1835B01BB}"/>
              </a:ext>
            </a:extLst>
          </p:cNvPr>
          <p:cNvPicPr>
            <a:picLocks noChangeAspect="1"/>
          </p:cNvPicPr>
          <p:nvPr/>
        </p:nvPicPr>
        <p:blipFill>
          <a:blip r:embed="rId2"/>
          <a:stretch>
            <a:fillRect/>
          </a:stretch>
        </p:blipFill>
        <p:spPr>
          <a:xfrm>
            <a:off x="1099972" y="2501089"/>
            <a:ext cx="9943104" cy="4221231"/>
          </a:xfrm>
          <a:prstGeom prst="rect">
            <a:avLst/>
          </a:prstGeom>
        </p:spPr>
      </p:pic>
      <p:sp>
        <p:nvSpPr>
          <p:cNvPr id="4" name="TextBox 3">
            <a:extLst>
              <a:ext uri="{FF2B5EF4-FFF2-40B4-BE49-F238E27FC236}">
                <a16:creationId xmlns:a16="http://schemas.microsoft.com/office/drawing/2014/main" id="{4AA5B6D4-D393-9EE2-2EBA-D254A151F797}"/>
              </a:ext>
            </a:extLst>
          </p:cNvPr>
          <p:cNvSpPr txBox="1"/>
          <p:nvPr/>
        </p:nvSpPr>
        <p:spPr>
          <a:xfrm>
            <a:off x="1198179" y="1587307"/>
            <a:ext cx="4519449" cy="923330"/>
          </a:xfrm>
          <a:prstGeom prst="rect">
            <a:avLst/>
          </a:prstGeom>
          <a:noFill/>
        </p:spPr>
        <p:txBody>
          <a:bodyPr wrap="square" rtlCol="0">
            <a:spAutoFit/>
          </a:bodyPr>
          <a:lstStyle/>
          <a:p>
            <a:r>
              <a:rPr lang="en-US" dirty="0"/>
              <a:t>If you enforce an enterprise-wide PK, there is no reason to assume your customers will use the same input</a:t>
            </a:r>
          </a:p>
        </p:txBody>
      </p:sp>
      <p:sp>
        <p:nvSpPr>
          <p:cNvPr id="5" name="TextBox 4">
            <a:extLst>
              <a:ext uri="{FF2B5EF4-FFF2-40B4-BE49-F238E27FC236}">
                <a16:creationId xmlns:a16="http://schemas.microsoft.com/office/drawing/2014/main" id="{8D21D4C4-B626-C936-2307-8C992D907C50}"/>
              </a:ext>
            </a:extLst>
          </p:cNvPr>
          <p:cNvSpPr txBox="1"/>
          <p:nvPr/>
        </p:nvSpPr>
        <p:spPr>
          <a:xfrm>
            <a:off x="6520070" y="1729409"/>
            <a:ext cx="3935895" cy="646331"/>
          </a:xfrm>
          <a:prstGeom prst="rect">
            <a:avLst/>
          </a:prstGeom>
          <a:noFill/>
        </p:spPr>
        <p:txBody>
          <a:bodyPr wrap="square" rtlCol="0">
            <a:spAutoFit/>
          </a:bodyPr>
          <a:lstStyle/>
          <a:p>
            <a:r>
              <a:rPr lang="en-US" dirty="0"/>
              <a:t>In general, rule-based matching heuristics will not scale well. </a:t>
            </a:r>
          </a:p>
        </p:txBody>
      </p:sp>
    </p:spTree>
    <p:extLst>
      <p:ext uri="{BB962C8B-B14F-4D97-AF65-F5344CB8AC3E}">
        <p14:creationId xmlns:p14="http://schemas.microsoft.com/office/powerpoint/2010/main" val="101763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Possible Improvements?</a:t>
            </a:r>
          </a:p>
        </p:txBody>
      </p:sp>
      <p:sp>
        <p:nvSpPr>
          <p:cNvPr id="3" name="Content Placeholder 2">
            <a:extLst>
              <a:ext uri="{FF2B5EF4-FFF2-40B4-BE49-F238E27FC236}">
                <a16:creationId xmlns:a16="http://schemas.microsoft.com/office/drawing/2014/main" id="{73085EB2-75F5-85BD-5657-D3883322D058}"/>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dirty="0"/>
              <a:t>When we ingest data, we should standardize the records using regular expressions and text preprocessing.</a:t>
            </a:r>
          </a:p>
          <a:p>
            <a:pPr marL="514350" indent="-514350">
              <a:buFont typeface="+mj-lt"/>
              <a:buAutoNum type="arabicPeriod"/>
            </a:pPr>
            <a:r>
              <a:rPr lang="en-US" sz="2000" dirty="0"/>
              <a:t>Can we use a more sophisticated matching algorithm to do “smarter” matching?</a:t>
            </a:r>
          </a:p>
          <a:p>
            <a:pPr marL="514350" indent="-514350">
              <a:buFont typeface="+mj-lt"/>
              <a:buAutoNum type="arabicPeriod"/>
            </a:pPr>
            <a:r>
              <a:rPr lang="en-US" sz="2000" dirty="0"/>
              <a:t>How about brute force comparison using some distance measure after standardization? </a:t>
            </a:r>
          </a:p>
          <a:p>
            <a:pPr marL="514350" indent="-514350">
              <a:buFont typeface="+mj-lt"/>
              <a:buAutoNum type="arabicPeriod"/>
            </a:pPr>
            <a:r>
              <a:rPr lang="en-US" sz="2000" dirty="0"/>
              <a:t>How about a clustering algorithm?</a:t>
            </a:r>
          </a:p>
        </p:txBody>
      </p:sp>
    </p:spTree>
    <p:extLst>
      <p:ext uri="{BB962C8B-B14F-4D97-AF65-F5344CB8AC3E}">
        <p14:creationId xmlns:p14="http://schemas.microsoft.com/office/powerpoint/2010/main" val="31754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0EA8-965B-C03B-F783-3B0592D356DB}"/>
              </a:ext>
            </a:extLst>
          </p:cNvPr>
          <p:cNvSpPr>
            <a:spLocks noGrp="1"/>
          </p:cNvSpPr>
          <p:nvPr>
            <p:ph type="title"/>
          </p:nvPr>
        </p:nvSpPr>
        <p:spPr>
          <a:xfrm>
            <a:off x="762000" y="1138036"/>
            <a:ext cx="4085665" cy="1402470"/>
          </a:xfrm>
        </p:spPr>
        <p:txBody>
          <a:bodyPr anchor="t">
            <a:normAutofit/>
          </a:bodyPr>
          <a:lstStyle/>
          <a:p>
            <a:r>
              <a:rPr lang="en-US" sz="3200"/>
              <a:t>Distance Based Similarity Score</a:t>
            </a: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085EB2-75F5-85BD-5657-D3883322D058}"/>
              </a:ext>
            </a:extLst>
          </p:cNvPr>
          <p:cNvSpPr>
            <a:spLocks noGrp="1"/>
          </p:cNvSpPr>
          <p:nvPr>
            <p:ph idx="1"/>
          </p:nvPr>
        </p:nvSpPr>
        <p:spPr>
          <a:xfrm>
            <a:off x="762000" y="2551176"/>
            <a:ext cx="4085665" cy="3591207"/>
          </a:xfrm>
        </p:spPr>
        <p:txBody>
          <a:bodyPr>
            <a:normAutofit lnSpcReduction="10000"/>
          </a:bodyPr>
          <a:lstStyle/>
          <a:p>
            <a:pPr marL="457200" indent="-457200">
              <a:buAutoNum type="arabicPeriod"/>
            </a:pPr>
            <a:r>
              <a:rPr lang="en-US" sz="1300" b="1" dirty="0"/>
              <a:t>n-grams and k-shingling</a:t>
            </a:r>
            <a:r>
              <a:rPr lang="en-US" sz="1300" dirty="0"/>
              <a:t>: after standardizing a document (removing stop words, punctuation, white spaces, converting to lower case, lemmatization) create a set of contiguous sequences of N tokens derived from the document. The optimal choice is context dependent; size of the document. In general, all NLP algorithms (and entity resolution more broadly) will depend on this step. Both steps involve representing the set of n-grams or k-shingles as a binary vector.</a:t>
            </a:r>
          </a:p>
          <a:p>
            <a:pPr marL="457200" indent="-457200">
              <a:buAutoNum type="arabicPeriod"/>
            </a:pPr>
            <a:r>
              <a:rPr lang="en-US" sz="1300" dirty="0"/>
              <a:t>There are many similarity metrics to choose from, but the ones listed below seem to be most common in NLP applications:</a:t>
            </a:r>
          </a:p>
          <a:p>
            <a:pPr lvl="1"/>
            <a:r>
              <a:rPr lang="en-US" sz="1300" dirty="0"/>
              <a:t>Cosine Similarity</a:t>
            </a:r>
          </a:p>
          <a:p>
            <a:pPr lvl="1"/>
            <a:r>
              <a:rPr lang="en-US" sz="1300" dirty="0"/>
              <a:t>Manhattan Distance</a:t>
            </a:r>
          </a:p>
          <a:p>
            <a:pPr lvl="1"/>
            <a:r>
              <a:rPr lang="en-US" sz="1300" dirty="0"/>
              <a:t>Euclidean Distance</a:t>
            </a:r>
          </a:p>
          <a:p>
            <a:pPr lvl="1"/>
            <a:r>
              <a:rPr lang="en-US" sz="1300" dirty="0" err="1"/>
              <a:t>Minkowski</a:t>
            </a:r>
            <a:r>
              <a:rPr lang="en-US" sz="1300" dirty="0"/>
              <a:t> Distance</a:t>
            </a:r>
          </a:p>
          <a:p>
            <a:pPr lvl="1"/>
            <a:r>
              <a:rPr lang="en-US" sz="1300" dirty="0"/>
              <a:t>Jaccard Similarity (intersection over union)</a:t>
            </a:r>
          </a:p>
          <a:p>
            <a:pPr marL="457200" indent="-457200">
              <a:buAutoNum type="arabicPeriod"/>
            </a:pPr>
            <a:endParaRPr lang="en-US" sz="1300" dirty="0"/>
          </a:p>
        </p:txBody>
      </p:sp>
      <p:pic>
        <p:nvPicPr>
          <p:cNvPr id="4" name="Picture 3" descr="A collage of graphs and diagrams&#10;&#10;Description automatically generated">
            <a:extLst>
              <a:ext uri="{FF2B5EF4-FFF2-40B4-BE49-F238E27FC236}">
                <a16:creationId xmlns:a16="http://schemas.microsoft.com/office/drawing/2014/main" id="{46470307-FF5A-0280-1D87-DF63A1CB02B5}"/>
              </a:ext>
            </a:extLst>
          </p:cNvPr>
          <p:cNvPicPr>
            <a:picLocks noChangeAspect="1"/>
          </p:cNvPicPr>
          <p:nvPr/>
        </p:nvPicPr>
        <p:blipFill rotWithShape="1">
          <a:blip r:embed="rId2"/>
          <a:srcRect r="-1" b="919"/>
          <a:stretch/>
        </p:blipFill>
        <p:spPr>
          <a:xfrm>
            <a:off x="5650992" y="10"/>
            <a:ext cx="6541008" cy="6857990"/>
          </a:xfrm>
          <a:prstGeom prst="rect">
            <a:avLst/>
          </a:prstGeom>
        </p:spPr>
      </p:pic>
    </p:spTree>
    <p:extLst>
      <p:ext uri="{BB962C8B-B14F-4D97-AF65-F5344CB8AC3E}">
        <p14:creationId xmlns:p14="http://schemas.microsoft.com/office/powerpoint/2010/main" val="140265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Problems with Naïve Solutions</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1065860" y="2112579"/>
            <a:ext cx="9339748" cy="3864772"/>
          </a:xfrm>
        </p:spPr>
        <p:txBody>
          <a:bodyPr/>
          <a:lstStyle/>
          <a:p>
            <a:pPr marL="201168" indent="-201168" defTabSz="804672">
              <a:spcBef>
                <a:spcPts val="880"/>
              </a:spcBef>
            </a:pPr>
            <a:r>
              <a:rPr lang="en-US" sz="2464" dirty="0">
                <a:solidFill>
                  <a:srgbClr val="202124"/>
                </a:solidFill>
                <a:latin typeface="Roboto" panose="02000000000000000000" pitchFamily="2" charset="0"/>
              </a:rPr>
              <a:t>Consider the brute force method. There are two problems: Arbitrariness of threshold and time complexity.</a:t>
            </a:r>
          </a:p>
          <a:p>
            <a:pPr marL="201168" indent="-201168" defTabSz="804672">
              <a:spcBef>
                <a:spcPts val="880"/>
              </a:spcBef>
            </a:pPr>
            <a:r>
              <a:rPr lang="en-US" sz="2464" kern="1200" dirty="0">
                <a:solidFill>
                  <a:schemeClr val="tx1"/>
                </a:solidFill>
                <a:latin typeface="+mn-lt"/>
                <a:ea typeface="+mn-ea"/>
                <a:cs typeface="+mn-cs"/>
              </a:rPr>
              <a:t>1 million records leads to </a:t>
            </a:r>
            <a:r>
              <a:rPr lang="en-US" sz="2464" kern="1200" dirty="0">
                <a:solidFill>
                  <a:srgbClr val="202124"/>
                </a:solidFill>
                <a:latin typeface="Roboto" panose="02000000000000000000" pitchFamily="2" charset="0"/>
                <a:ea typeface="+mn-ea"/>
                <a:cs typeface="+mn-cs"/>
              </a:rPr>
              <a:t>499,999,500,000 comparisons</a:t>
            </a:r>
          </a:p>
          <a:p>
            <a:pPr marL="201168" indent="-201168" defTabSz="804672">
              <a:spcBef>
                <a:spcPts val="880"/>
              </a:spcBef>
            </a:pPr>
            <a:r>
              <a:rPr lang="en-US" sz="2464" kern="1200" dirty="0">
                <a:solidFill>
                  <a:srgbClr val="202124"/>
                </a:solidFill>
                <a:latin typeface="Roboto" panose="02000000000000000000" pitchFamily="2" charset="0"/>
                <a:ea typeface="+mn-ea"/>
                <a:cs typeface="+mn-cs"/>
              </a:rPr>
              <a:t>Unsustainable growth rate</a:t>
            </a:r>
          </a:p>
          <a:p>
            <a:pPr marL="201168" indent="-201168" defTabSz="804672">
              <a:spcBef>
                <a:spcPts val="880"/>
              </a:spcBef>
            </a:pPr>
            <a:r>
              <a:rPr lang="en-US" sz="2464" dirty="0">
                <a:solidFill>
                  <a:srgbClr val="202124"/>
                </a:solidFill>
                <a:latin typeface="Roboto" panose="02000000000000000000" pitchFamily="2" charset="0"/>
              </a:rPr>
              <a:t>If new data is frequent, this will not scale.</a:t>
            </a:r>
            <a:endParaRPr lang="en-US" sz="2464" kern="1200" dirty="0">
              <a:solidFill>
                <a:srgbClr val="202124"/>
              </a:solidFill>
              <a:latin typeface="Roboto" panose="02000000000000000000" pitchFamily="2" charset="0"/>
              <a:ea typeface="+mn-ea"/>
              <a:cs typeface="+mn-cs"/>
            </a:endParaRPr>
          </a:p>
        </p:txBody>
      </p:sp>
      <p:pic>
        <p:nvPicPr>
          <p:cNvPr id="4" name="Picture 3">
            <a:extLst>
              <a:ext uri="{FF2B5EF4-FFF2-40B4-BE49-F238E27FC236}">
                <a16:creationId xmlns:a16="http://schemas.microsoft.com/office/drawing/2014/main" id="{CE848256-D377-4A7D-2352-C73BD3F93160}"/>
              </a:ext>
            </a:extLst>
          </p:cNvPr>
          <p:cNvPicPr>
            <a:picLocks noChangeAspect="1"/>
          </p:cNvPicPr>
          <p:nvPr/>
        </p:nvPicPr>
        <p:blipFill>
          <a:blip r:embed="rId2"/>
          <a:stretch>
            <a:fillRect/>
          </a:stretch>
        </p:blipFill>
        <p:spPr>
          <a:xfrm>
            <a:off x="8615874" y="3506947"/>
            <a:ext cx="3383967" cy="2966866"/>
          </a:xfrm>
          <a:prstGeom prst="rect">
            <a:avLst/>
          </a:prstGeom>
        </p:spPr>
      </p:pic>
      <p:sp>
        <p:nvSpPr>
          <p:cNvPr id="5" name="TextBox 4">
            <a:extLst>
              <a:ext uri="{FF2B5EF4-FFF2-40B4-BE49-F238E27FC236}">
                <a16:creationId xmlns:a16="http://schemas.microsoft.com/office/drawing/2014/main" id="{8B8E3E27-FA78-AA7B-389D-0C482ED62852}"/>
              </a:ext>
            </a:extLst>
          </p:cNvPr>
          <p:cNvSpPr txBox="1"/>
          <p:nvPr/>
        </p:nvSpPr>
        <p:spPr>
          <a:xfrm>
            <a:off x="9040742" y="2950561"/>
            <a:ext cx="2109339" cy="336118"/>
          </a:xfrm>
          <a:prstGeom prst="rect">
            <a:avLst/>
          </a:prstGeom>
          <a:noFill/>
        </p:spPr>
        <p:txBody>
          <a:bodyPr wrap="square" rtlCol="0">
            <a:spAutoFit/>
          </a:bodyPr>
          <a:lstStyle/>
          <a:p>
            <a:pPr defTabSz="804672">
              <a:spcAft>
                <a:spcPts val="600"/>
              </a:spcAft>
              <a:defRPr/>
            </a:pPr>
            <a:r>
              <a:rPr lang="en-US" sz="1584" kern="1200">
                <a:solidFill>
                  <a:prstClr val="black"/>
                </a:solidFill>
                <a:latin typeface="Calibri" panose="020F0502020204030204"/>
                <a:ea typeface="+mn-ea"/>
                <a:cs typeface="+mn-cs"/>
              </a:rPr>
              <a:t>(N-1)*N/2; O(n^2).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3804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Clustering Methods</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1065860" y="2112579"/>
            <a:ext cx="9618705" cy="4009926"/>
          </a:xfrm>
        </p:spPr>
        <p:txBody>
          <a:bodyPr>
            <a:normAutofit fontScale="62500" lnSpcReduction="20000"/>
          </a:bodyPr>
          <a:lstStyle/>
          <a:p>
            <a:pPr marL="457200" indent="-457200" defTabSz="804672">
              <a:spcBef>
                <a:spcPts val="880"/>
              </a:spcBef>
              <a:buFont typeface="+mj-lt"/>
              <a:buAutoNum type="arabicPeriod"/>
            </a:pPr>
            <a:r>
              <a:rPr lang="en-US" sz="2464" b="1" dirty="0">
                <a:solidFill>
                  <a:srgbClr val="202124"/>
                </a:solidFill>
                <a:latin typeface="Roboto" panose="02000000000000000000" pitchFamily="2" charset="0"/>
              </a:rPr>
              <a:t>K-NN O(N*d)</a:t>
            </a:r>
          </a:p>
          <a:p>
            <a:pPr lvl="1" defTabSz="804672">
              <a:spcBef>
                <a:spcPts val="880"/>
              </a:spcBef>
            </a:pPr>
            <a:r>
              <a:rPr lang="en-US" sz="2064" dirty="0">
                <a:solidFill>
                  <a:srgbClr val="202124"/>
                </a:solidFill>
                <a:latin typeface="Roboto" panose="02000000000000000000" pitchFamily="2" charset="0"/>
              </a:rPr>
              <a:t>For each point in your dataset compute a distance function with (d) as the number of columns</a:t>
            </a:r>
          </a:p>
          <a:p>
            <a:pPr lvl="1" defTabSz="804672">
              <a:spcBef>
                <a:spcPts val="880"/>
              </a:spcBef>
            </a:pPr>
            <a:r>
              <a:rPr lang="en-US" sz="2064" kern="1200" dirty="0">
                <a:solidFill>
                  <a:srgbClr val="202124"/>
                </a:solidFill>
                <a:latin typeface="Roboto" panose="02000000000000000000" pitchFamily="2" charset="0"/>
                <a:ea typeface="+mn-ea"/>
                <a:cs typeface="+mn-cs"/>
              </a:rPr>
              <a:t>Seems arbitrary selecting the correct K</a:t>
            </a:r>
          </a:p>
          <a:p>
            <a:pPr marL="457200" indent="-457200" defTabSz="804672">
              <a:spcBef>
                <a:spcPts val="880"/>
              </a:spcBef>
              <a:buFont typeface="+mj-lt"/>
              <a:buAutoNum type="arabicPeriod"/>
            </a:pPr>
            <a:r>
              <a:rPr lang="en-US" sz="2464" b="1" kern="1200" dirty="0">
                <a:solidFill>
                  <a:srgbClr val="202124"/>
                </a:solidFill>
                <a:latin typeface="Roboto" panose="02000000000000000000" pitchFamily="2" charset="0"/>
                <a:ea typeface="+mn-ea"/>
                <a:cs typeface="+mn-cs"/>
              </a:rPr>
              <a:t>K-means clustering O(n^2)</a:t>
            </a:r>
          </a:p>
          <a:p>
            <a:pPr lvl="1" defTabSz="804672">
              <a:spcBef>
                <a:spcPts val="880"/>
              </a:spcBef>
            </a:pPr>
            <a:r>
              <a:rPr lang="en-US" sz="2064" dirty="0">
                <a:solidFill>
                  <a:srgbClr val="202124"/>
                </a:solidFill>
                <a:latin typeface="Roboto" panose="02000000000000000000" pitchFamily="2" charset="0"/>
              </a:rPr>
              <a:t>The drawback seems to be arbitrariness of selecting number of clusters a-priori</a:t>
            </a:r>
            <a:endParaRPr lang="en-US" sz="2064" kern="1200" dirty="0">
              <a:solidFill>
                <a:srgbClr val="202124"/>
              </a:solidFill>
              <a:latin typeface="Roboto" panose="02000000000000000000" pitchFamily="2" charset="0"/>
              <a:ea typeface="+mn-ea"/>
              <a:cs typeface="+mn-cs"/>
            </a:endParaRPr>
          </a:p>
          <a:p>
            <a:pPr marL="457200" indent="-457200" defTabSz="804672">
              <a:spcBef>
                <a:spcPts val="880"/>
              </a:spcBef>
              <a:buFont typeface="+mj-lt"/>
              <a:buAutoNum type="arabicPeriod"/>
            </a:pPr>
            <a:r>
              <a:rPr lang="en-US" sz="2464" b="1" kern="1200" dirty="0">
                <a:solidFill>
                  <a:srgbClr val="202124"/>
                </a:solidFill>
                <a:latin typeface="Roboto" panose="02000000000000000000" pitchFamily="2" charset="0"/>
                <a:ea typeface="+mn-ea"/>
                <a:cs typeface="+mn-cs"/>
              </a:rPr>
              <a:t>DBSCAN: Best Case O(</a:t>
            </a:r>
            <a:r>
              <a:rPr lang="en-US" sz="2464" b="1" dirty="0">
                <a:solidFill>
                  <a:srgbClr val="202124"/>
                </a:solidFill>
                <a:latin typeface="Roboto" panose="02000000000000000000" pitchFamily="2" charset="0"/>
              </a:rPr>
              <a:t>n*log n</a:t>
            </a:r>
            <a:r>
              <a:rPr lang="en-US" sz="2464" b="1" kern="1200" dirty="0">
                <a:solidFill>
                  <a:srgbClr val="202124"/>
                </a:solidFill>
                <a:latin typeface="Roboto" panose="02000000000000000000" pitchFamily="2" charset="0"/>
                <a:ea typeface="+mn-ea"/>
                <a:cs typeface="+mn-cs"/>
              </a:rPr>
              <a:t>), Worst Case O(N^2)</a:t>
            </a:r>
            <a:endParaRPr lang="en-US" sz="2064" b="1" kern="1200" dirty="0">
              <a:solidFill>
                <a:srgbClr val="202124"/>
              </a:solidFill>
              <a:latin typeface="Roboto" panose="02000000000000000000" pitchFamily="2" charset="0"/>
              <a:ea typeface="+mn-ea"/>
              <a:cs typeface="+mn-cs"/>
            </a:endParaRPr>
          </a:p>
          <a:p>
            <a:pPr lvl="1" defTabSz="804672">
              <a:spcBef>
                <a:spcPts val="880"/>
              </a:spcBef>
            </a:pPr>
            <a:r>
              <a:rPr lang="en-US" sz="2064" dirty="0">
                <a:solidFill>
                  <a:srgbClr val="202124"/>
                </a:solidFill>
                <a:latin typeface="Roboto" panose="02000000000000000000" pitchFamily="2" charset="0"/>
              </a:rPr>
              <a:t>Visits each point in a dataset only once and determines if it is in a high-density neighborhood (based on </a:t>
            </a:r>
            <a:r>
              <a:rPr lang="el-GR" sz="2064" dirty="0">
                <a:solidFill>
                  <a:srgbClr val="202124"/>
                </a:solidFill>
                <a:latin typeface="Roboto" panose="02000000000000000000" pitchFamily="2" charset="0"/>
              </a:rPr>
              <a:t>ε-</a:t>
            </a:r>
            <a:r>
              <a:rPr lang="en-US" sz="2064" dirty="0">
                <a:solidFill>
                  <a:srgbClr val="202124"/>
                </a:solidFill>
                <a:latin typeface="Roboto" panose="02000000000000000000" pitchFamily="2" charset="0"/>
              </a:rPr>
              <a:t>neighborhood and </a:t>
            </a:r>
            <a:r>
              <a:rPr lang="en-US" sz="2064" dirty="0" err="1">
                <a:solidFill>
                  <a:srgbClr val="202124"/>
                </a:solidFill>
                <a:latin typeface="Roboto" panose="02000000000000000000" pitchFamily="2" charset="0"/>
              </a:rPr>
              <a:t>min_points</a:t>
            </a:r>
            <a:r>
              <a:rPr lang="en-US" sz="2064" dirty="0">
                <a:solidFill>
                  <a:srgbClr val="202124"/>
                </a:solidFill>
                <a:latin typeface="Roboto" panose="02000000000000000000" pitchFamily="2" charset="0"/>
              </a:rPr>
              <a:t> params)</a:t>
            </a:r>
          </a:p>
          <a:p>
            <a:pPr lvl="1" defTabSz="804672">
              <a:spcBef>
                <a:spcPts val="880"/>
              </a:spcBef>
            </a:pPr>
            <a:r>
              <a:rPr lang="en-US" sz="2064" dirty="0">
                <a:solidFill>
                  <a:srgbClr val="202124"/>
                </a:solidFill>
                <a:latin typeface="Roboto" panose="02000000000000000000" pitchFamily="2" charset="0"/>
              </a:rPr>
              <a:t>Beneficial that number of clusters does not need to be pre-specified</a:t>
            </a:r>
          </a:p>
          <a:p>
            <a:pPr lvl="1" defTabSz="804672">
              <a:spcBef>
                <a:spcPts val="880"/>
              </a:spcBef>
            </a:pPr>
            <a:r>
              <a:rPr lang="en-US" sz="2064" dirty="0">
                <a:solidFill>
                  <a:srgbClr val="202124"/>
                </a:solidFill>
                <a:latin typeface="Roboto" panose="02000000000000000000" pitchFamily="2" charset="0"/>
              </a:rPr>
              <a:t>Sensitive to parameter specifications</a:t>
            </a:r>
          </a:p>
          <a:p>
            <a:pPr marL="457200" indent="-457200" defTabSz="804672">
              <a:spcBef>
                <a:spcPts val="880"/>
              </a:spcBef>
              <a:buFont typeface="+mj-lt"/>
              <a:buAutoNum type="arabicPeriod"/>
            </a:pPr>
            <a:r>
              <a:rPr lang="en-US" sz="2464" b="1" kern="1200" dirty="0">
                <a:solidFill>
                  <a:srgbClr val="202124"/>
                </a:solidFill>
                <a:latin typeface="Roboto" panose="02000000000000000000" pitchFamily="2" charset="0"/>
                <a:ea typeface="+mn-ea"/>
                <a:cs typeface="+mn-cs"/>
              </a:rPr>
              <a:t>Hierarchical Clustering O(N^3)</a:t>
            </a:r>
          </a:p>
          <a:p>
            <a:pPr lvl="1" defTabSz="804672">
              <a:spcBef>
                <a:spcPts val="880"/>
              </a:spcBef>
            </a:pPr>
            <a:r>
              <a:rPr lang="en-US" sz="2064" kern="1200" dirty="0">
                <a:solidFill>
                  <a:srgbClr val="202124"/>
                </a:solidFill>
                <a:latin typeface="Roboto" panose="02000000000000000000" pitchFamily="2" charset="0"/>
                <a:ea typeface="+mn-ea"/>
                <a:cs typeface="+mn-cs"/>
              </a:rPr>
              <a:t>Using the divisive hierarchical all observations start in one cluster, and splits are performed recursively as one moves down the hierarchy.</a:t>
            </a:r>
          </a:p>
          <a:p>
            <a:pPr lvl="1" defTabSz="804672">
              <a:spcBef>
                <a:spcPts val="880"/>
              </a:spcBef>
            </a:pPr>
            <a:r>
              <a:rPr lang="en-US" sz="2064" kern="1200" dirty="0">
                <a:solidFill>
                  <a:srgbClr val="202124"/>
                </a:solidFill>
                <a:latin typeface="Roboto" panose="02000000000000000000" pitchFamily="2" charset="0"/>
                <a:ea typeface="+mn-ea"/>
                <a:cs typeface="+mn-cs"/>
              </a:rPr>
              <a:t>We need to compute similarities between the clusters to decide when to merge or divide as we recurse, storing them in a similarity matrix.</a:t>
            </a:r>
          </a:p>
          <a:p>
            <a:pPr lvl="1" defTabSz="804672">
              <a:spcBef>
                <a:spcPts val="880"/>
              </a:spcBef>
            </a:pPr>
            <a:r>
              <a:rPr lang="en-US" sz="2064" kern="1200" dirty="0">
                <a:solidFill>
                  <a:srgbClr val="202124"/>
                </a:solidFill>
                <a:latin typeface="Roboto" panose="02000000000000000000" pitchFamily="2" charset="0"/>
                <a:ea typeface="+mn-ea"/>
                <a:cs typeface="+mn-cs"/>
              </a:rPr>
              <a:t>We need to perform n iterations, and, in each iteration, we need to update the similarity matrix and restore the matrix. </a:t>
            </a:r>
            <a:r>
              <a:rPr lang="en-US" sz="2064" dirty="0">
                <a:solidFill>
                  <a:srgbClr val="202124"/>
                </a:solidFill>
                <a:latin typeface="Roboto" panose="02000000000000000000" pitchFamily="2" charset="0"/>
              </a:rPr>
              <a:t>T</a:t>
            </a:r>
            <a:r>
              <a:rPr lang="en-US" sz="2064" kern="1200" dirty="0">
                <a:solidFill>
                  <a:srgbClr val="202124"/>
                </a:solidFill>
                <a:latin typeface="Roboto" panose="02000000000000000000" pitchFamily="2" charset="0"/>
                <a:ea typeface="+mn-ea"/>
                <a:cs typeface="+mn-cs"/>
              </a:rPr>
              <a:t>ime complexity will be very high. </a:t>
            </a:r>
          </a:p>
          <a:p>
            <a:pPr marL="457200" lvl="1" indent="0" defTabSz="804672">
              <a:spcBef>
                <a:spcPts val="880"/>
              </a:spcBef>
              <a:buNone/>
            </a:pPr>
            <a:endParaRPr lang="en-US" sz="2064" kern="1200" dirty="0">
              <a:solidFill>
                <a:srgbClr val="202124"/>
              </a:solidFill>
              <a:latin typeface="Roboto" panose="02000000000000000000" pitchFamily="2" charset="0"/>
              <a:ea typeface="+mn-ea"/>
              <a:cs typeface="+mn-cs"/>
            </a:endParaRPr>
          </a:p>
          <a:p>
            <a:pPr marL="457200" lvl="1" indent="0" defTabSz="804672">
              <a:spcBef>
                <a:spcPts val="880"/>
              </a:spcBef>
              <a:buNone/>
            </a:pPr>
            <a:endParaRPr lang="en-US" sz="2064" dirty="0">
              <a:solidFill>
                <a:srgbClr val="202124"/>
              </a:solidFill>
              <a:latin typeface="Roboto" panose="02000000000000000000" pitchFamily="2" charset="0"/>
            </a:endParaRPr>
          </a:p>
        </p:txBody>
      </p:sp>
    </p:spTree>
    <p:extLst>
      <p:ext uri="{BB962C8B-B14F-4D97-AF65-F5344CB8AC3E}">
        <p14:creationId xmlns:p14="http://schemas.microsoft.com/office/powerpoint/2010/main" val="58483252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Clustering Methods Discussion</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1065860" y="2112579"/>
            <a:ext cx="9339748" cy="3864772"/>
          </a:xfrm>
        </p:spPr>
        <p:txBody>
          <a:bodyPr>
            <a:normAutofit/>
          </a:bodyPr>
          <a:lstStyle/>
          <a:p>
            <a:pPr defTabSz="804672">
              <a:spcBef>
                <a:spcPts val="880"/>
              </a:spcBef>
            </a:pPr>
            <a:r>
              <a:rPr lang="en-US" sz="2064" dirty="0">
                <a:solidFill>
                  <a:srgbClr val="202124"/>
                </a:solidFill>
                <a:latin typeface="Roboto" panose="02000000000000000000" pitchFamily="2" charset="0"/>
              </a:rPr>
              <a:t>Each method seems to have high time complexity</a:t>
            </a:r>
          </a:p>
          <a:p>
            <a:pPr defTabSz="804672">
              <a:spcBef>
                <a:spcPts val="880"/>
              </a:spcBef>
            </a:pPr>
            <a:r>
              <a:rPr lang="en-US" sz="2064" dirty="0">
                <a:solidFill>
                  <a:srgbClr val="202124"/>
                </a:solidFill>
                <a:latin typeface="Roboto" panose="02000000000000000000" pitchFamily="2" charset="0"/>
              </a:rPr>
              <a:t>Each method seems sensitive to parameter selection</a:t>
            </a:r>
          </a:p>
          <a:p>
            <a:pPr defTabSz="804672">
              <a:spcBef>
                <a:spcPts val="880"/>
              </a:spcBef>
            </a:pPr>
            <a:r>
              <a:rPr lang="en-US" sz="2064" kern="1200" dirty="0">
                <a:solidFill>
                  <a:srgbClr val="202124"/>
                </a:solidFill>
                <a:latin typeface="Roboto" panose="02000000000000000000" pitchFamily="2" charset="0"/>
                <a:ea typeface="+mn-ea"/>
                <a:cs typeface="+mn-cs"/>
              </a:rPr>
              <a:t>The results are not necessarily interpretable</a:t>
            </a:r>
            <a:endParaRPr lang="en-US" sz="2064" dirty="0">
              <a:solidFill>
                <a:srgbClr val="202124"/>
              </a:solidFill>
              <a:latin typeface="Roboto" panose="02000000000000000000" pitchFamily="2" charset="0"/>
            </a:endParaRPr>
          </a:p>
          <a:p>
            <a:pPr defTabSz="804672">
              <a:spcBef>
                <a:spcPts val="880"/>
              </a:spcBef>
            </a:pPr>
            <a:r>
              <a:rPr lang="en-US" sz="2064" kern="1200" dirty="0">
                <a:solidFill>
                  <a:srgbClr val="202124"/>
                </a:solidFill>
                <a:latin typeface="Roboto" panose="02000000000000000000" pitchFamily="2" charset="0"/>
                <a:ea typeface="+mn-ea"/>
                <a:cs typeface="+mn-cs"/>
              </a:rPr>
              <a:t>Training data seems hard to come </a:t>
            </a:r>
            <a:r>
              <a:rPr lang="en-US" sz="2064" dirty="0">
                <a:solidFill>
                  <a:srgbClr val="202124"/>
                </a:solidFill>
                <a:latin typeface="Roboto" panose="02000000000000000000" pitchFamily="2" charset="0"/>
              </a:rPr>
              <a:t>by since most of it will contain personally identifiable information. Synthetic datasets could be of use to train the models. </a:t>
            </a:r>
          </a:p>
          <a:p>
            <a:r>
              <a:rPr lang="en-US" sz="2064" dirty="0">
                <a:solidFill>
                  <a:srgbClr val="202124"/>
                </a:solidFill>
                <a:latin typeface="Roboto" panose="02000000000000000000" pitchFamily="2" charset="0"/>
              </a:rPr>
              <a:t>We need to have a general solution that preserves accuracy while radically reducing the search space.</a:t>
            </a:r>
          </a:p>
        </p:txBody>
      </p:sp>
    </p:spTree>
    <p:extLst>
      <p:ext uri="{BB962C8B-B14F-4D97-AF65-F5344CB8AC3E}">
        <p14:creationId xmlns:p14="http://schemas.microsoft.com/office/powerpoint/2010/main" val="65844838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761840" y="1138265"/>
            <a:ext cx="4217933" cy="1024167"/>
          </a:xfrm>
        </p:spPr>
        <p:txBody>
          <a:bodyPr anchor="t">
            <a:normAutofit/>
          </a:bodyPr>
          <a:lstStyle/>
          <a:p>
            <a:r>
              <a:rPr lang="en-US" sz="3200" dirty="0"/>
              <a:t>Locality Sensitive Hashing</a:t>
            </a:r>
          </a:p>
        </p:txBody>
      </p:sp>
      <p:cxnSp>
        <p:nvCxnSpPr>
          <p:cNvPr id="75" name="Straight Connector 7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61840" y="2551176"/>
            <a:ext cx="3999003" cy="3322849"/>
          </a:xfrm>
        </p:spPr>
        <p:txBody>
          <a:bodyPr>
            <a:normAutofit fontScale="70000" lnSpcReduction="20000"/>
          </a:bodyPr>
          <a:lstStyle/>
          <a:p>
            <a:r>
              <a:rPr lang="en-US" sz="2000" dirty="0">
                <a:hlinkClick r:id="rId2"/>
              </a:rPr>
              <a:t>Mining Massive Datasets</a:t>
            </a:r>
            <a:r>
              <a:rPr lang="en-US" sz="2000" dirty="0"/>
              <a:t> provides a chapter explaining a family of techniques known as </a:t>
            </a:r>
            <a:r>
              <a:rPr lang="en-US" sz="2000" dirty="0">
                <a:hlinkClick r:id="rId3"/>
              </a:rPr>
              <a:t>Locality Sensitive Hashing</a:t>
            </a:r>
            <a:r>
              <a:rPr lang="en-US" sz="2000" dirty="0"/>
              <a:t>. This is used to reduce the dimensionality of the data. It has many applications, including identifying near identical documents. </a:t>
            </a:r>
          </a:p>
          <a:p>
            <a:r>
              <a:rPr lang="en-US" sz="2000" dirty="0"/>
              <a:t>A concatenation of attributes can be conceptualized as a document, and hence we can use this technique. </a:t>
            </a:r>
          </a:p>
          <a:p>
            <a:r>
              <a:rPr lang="en-US" sz="2000" dirty="0"/>
              <a:t>Given a list of N documents, each represented by a D-dimensional binary vector (as a product of shingling), find all pairs of documents with Jaccard similarity above some threshold. The shingle matrix has documents as columns, all possible shingles as rows, and a binary value (0,1) represented if the shingle is present in the document.</a:t>
            </a:r>
          </a:p>
          <a:p>
            <a:r>
              <a:rPr lang="en-US" sz="2000" dirty="0" err="1"/>
              <a:t>Minhashing</a:t>
            </a:r>
            <a:r>
              <a:rPr lang="en-US" sz="2000" dirty="0"/>
              <a:t> allows us to avoid comparing all vectors.</a:t>
            </a:r>
          </a:p>
          <a:p>
            <a:endParaRPr lang="en-US" sz="2000" dirty="0"/>
          </a:p>
          <a:p>
            <a:endParaRPr lang="en-US" sz="2000" dirty="0"/>
          </a:p>
        </p:txBody>
      </p:sp>
      <p:pic>
        <p:nvPicPr>
          <p:cNvPr id="4" name="Picture 3" descr="A diagram of a blockchain&#10;&#10;Description automatically generated">
            <a:extLst>
              <a:ext uri="{FF2B5EF4-FFF2-40B4-BE49-F238E27FC236}">
                <a16:creationId xmlns:a16="http://schemas.microsoft.com/office/drawing/2014/main" id="{C3EC2323-3D18-5528-5783-10AA8965D85F}"/>
              </a:ext>
            </a:extLst>
          </p:cNvPr>
          <p:cNvPicPr>
            <a:picLocks noChangeAspect="1"/>
          </p:cNvPicPr>
          <p:nvPr/>
        </p:nvPicPr>
        <p:blipFill rotWithShape="1">
          <a:blip r:embed="rId4"/>
          <a:srcRect t="7835" b="6727"/>
          <a:stretch/>
        </p:blipFill>
        <p:spPr>
          <a:xfrm>
            <a:off x="4510877" y="2501231"/>
            <a:ext cx="6906031" cy="2404401"/>
          </a:xfrm>
          <a:prstGeom prst="rect">
            <a:avLst/>
          </a:prstGeom>
        </p:spPr>
      </p:pic>
    </p:spTree>
    <p:extLst>
      <p:ext uri="{BB962C8B-B14F-4D97-AF65-F5344CB8AC3E}">
        <p14:creationId xmlns:p14="http://schemas.microsoft.com/office/powerpoint/2010/main" val="230418195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E7C6-8007-CBD2-6656-A7628F38022B}"/>
              </a:ext>
            </a:extLst>
          </p:cNvPr>
          <p:cNvSpPr>
            <a:spLocks noGrp="1"/>
          </p:cNvSpPr>
          <p:nvPr>
            <p:ph type="title"/>
          </p:nvPr>
        </p:nvSpPr>
        <p:spPr/>
        <p:txBody>
          <a:bodyPr/>
          <a:lstStyle/>
          <a:p>
            <a:r>
              <a:rPr lang="en-US" dirty="0"/>
              <a:t>Outline</a:t>
            </a:r>
          </a:p>
        </p:txBody>
      </p:sp>
      <p:graphicFrame>
        <p:nvGraphicFramePr>
          <p:cNvPr id="5" name="Content Placeholder 2">
            <a:extLst>
              <a:ext uri="{FF2B5EF4-FFF2-40B4-BE49-F238E27FC236}">
                <a16:creationId xmlns:a16="http://schemas.microsoft.com/office/drawing/2014/main" id="{DDDDDA7A-67F3-11F5-5828-907F89171E25}"/>
              </a:ext>
            </a:extLst>
          </p:cNvPr>
          <p:cNvGraphicFramePr>
            <a:graphicFrameLocks noGrp="1"/>
          </p:cNvGraphicFramePr>
          <p:nvPr>
            <p:ph idx="1"/>
            <p:extLst>
              <p:ext uri="{D42A27DB-BD31-4B8C-83A1-F6EECF244321}">
                <p14:modId xmlns:p14="http://schemas.microsoft.com/office/powerpoint/2010/main" val="31850004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366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Locality Sensitive Hashing</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fontScale="92500" lnSpcReduction="20000"/>
          </a:bodyPr>
          <a:lstStyle/>
          <a:p>
            <a:r>
              <a:rPr lang="en-US" sz="2800" dirty="0"/>
              <a:t>LSH Reduces to complexity to O(n)</a:t>
            </a:r>
          </a:p>
          <a:p>
            <a:r>
              <a:rPr lang="en-US" sz="2800" dirty="0"/>
              <a:t>Locality-sensitive hash functions are designed such that hash value collisions are more likely for two input values that are close together than for inputs that are far apart.</a:t>
            </a:r>
          </a:p>
          <a:p>
            <a:r>
              <a:rPr lang="en-US" dirty="0"/>
              <a:t>LSH essentially clusters similar documents together before doing any comparisons by means of maximizing probability of collision.</a:t>
            </a:r>
          </a:p>
          <a:p>
            <a:r>
              <a:rPr lang="en-US" sz="2800" dirty="0"/>
              <a:t>Different LSH functions pair with different distanc</a:t>
            </a:r>
            <a:r>
              <a:rPr lang="en-US" dirty="0"/>
              <a:t>e metrics.</a:t>
            </a:r>
          </a:p>
          <a:p>
            <a:pPr marL="971550" lvl="1" indent="-514350">
              <a:buFont typeface="+mj-lt"/>
              <a:buAutoNum type="arabicPeriod"/>
            </a:pPr>
            <a:r>
              <a:rPr lang="en-US" dirty="0"/>
              <a:t>Given documents D1 and D2</a:t>
            </a:r>
          </a:p>
          <a:p>
            <a:pPr marL="971550" lvl="1" indent="-514350">
              <a:buFont typeface="+mj-lt"/>
              <a:buAutoNum type="arabicPeriod"/>
            </a:pPr>
            <a:r>
              <a:rPr lang="en-US" dirty="0"/>
              <a:t>If we can find a hash function h such that:</a:t>
            </a:r>
          </a:p>
          <a:p>
            <a:pPr marL="971550" lvl="1" indent="-514350">
              <a:buFont typeface="+mj-lt"/>
              <a:buAutoNum type="arabicPeriod"/>
            </a:pPr>
            <a:r>
              <a:rPr lang="en-US" dirty="0"/>
              <a:t>if sim(D1,D2) is high, then with high probability h(D1) = h(D2)</a:t>
            </a:r>
          </a:p>
          <a:p>
            <a:pPr marL="971550" lvl="1" indent="-514350">
              <a:buFont typeface="+mj-lt"/>
              <a:buAutoNum type="arabicPeriod"/>
            </a:pPr>
            <a:r>
              <a:rPr lang="en-US" dirty="0"/>
              <a:t>if sim(D1,D2) is low, then with high probability h(D1) ≠ h(D2)</a:t>
            </a:r>
          </a:p>
          <a:p>
            <a:pPr marL="971550" lvl="1" indent="-514350">
              <a:buFont typeface="+mj-lt"/>
              <a:buAutoNum type="arabicPeriod"/>
            </a:pPr>
            <a:r>
              <a:rPr lang="en-US" dirty="0"/>
              <a:t>Then we could hash documents into buckets and expect that “most” pairs of near duplicate documents would hash into the same bucket and then we have set of candidate pairs of docs in each bucket to see if they are indeed similar.</a:t>
            </a:r>
          </a:p>
        </p:txBody>
      </p:sp>
    </p:spTree>
    <p:extLst>
      <p:ext uri="{BB962C8B-B14F-4D97-AF65-F5344CB8AC3E}">
        <p14:creationId xmlns:p14="http://schemas.microsoft.com/office/powerpoint/2010/main" val="32174133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Locality Sensitive Hashing Intuition</a:t>
            </a:r>
          </a:p>
        </p:txBody>
      </p:sp>
      <p:pic>
        <p:nvPicPr>
          <p:cNvPr id="4" name="Picture 3">
            <a:extLst>
              <a:ext uri="{FF2B5EF4-FFF2-40B4-BE49-F238E27FC236}">
                <a16:creationId xmlns:a16="http://schemas.microsoft.com/office/drawing/2014/main" id="{1A82C477-4C21-5E86-C5DC-2D514D3C0478}"/>
              </a:ext>
            </a:extLst>
          </p:cNvPr>
          <p:cNvPicPr>
            <a:picLocks noChangeAspect="1"/>
          </p:cNvPicPr>
          <p:nvPr/>
        </p:nvPicPr>
        <p:blipFill>
          <a:blip r:embed="rId2"/>
          <a:stretch>
            <a:fillRect/>
          </a:stretch>
        </p:blipFill>
        <p:spPr>
          <a:xfrm>
            <a:off x="2471351" y="1829523"/>
            <a:ext cx="6592089" cy="4774417"/>
          </a:xfrm>
          <a:prstGeom prst="rect">
            <a:avLst/>
          </a:prstGeom>
        </p:spPr>
      </p:pic>
      <p:sp>
        <p:nvSpPr>
          <p:cNvPr id="5" name="TextBox 4">
            <a:extLst>
              <a:ext uri="{FF2B5EF4-FFF2-40B4-BE49-F238E27FC236}">
                <a16:creationId xmlns:a16="http://schemas.microsoft.com/office/drawing/2014/main" id="{599F7C68-13EA-CF09-E887-1F388DE31B32}"/>
              </a:ext>
            </a:extLst>
          </p:cNvPr>
          <p:cNvSpPr txBox="1"/>
          <p:nvPr/>
        </p:nvSpPr>
        <p:spPr>
          <a:xfrm>
            <a:off x="228600" y="2514600"/>
            <a:ext cx="2146852" cy="3139321"/>
          </a:xfrm>
          <a:prstGeom prst="rect">
            <a:avLst/>
          </a:prstGeom>
          <a:noFill/>
        </p:spPr>
        <p:txBody>
          <a:bodyPr wrap="square" rtlCol="0">
            <a:spAutoFit/>
          </a:bodyPr>
          <a:lstStyle/>
          <a:p>
            <a:r>
              <a:rPr lang="en-US" dirty="0"/>
              <a:t>The clustering in the data is more likely to be preserved. Data in the pink cluster does not need to be compared to data in the green cluster. </a:t>
            </a:r>
          </a:p>
          <a:p>
            <a:endParaRPr lang="en-US" dirty="0"/>
          </a:p>
          <a:p>
            <a:r>
              <a:rPr lang="en-US" dirty="0"/>
              <a:t>LSH preserves the local relations of the data. </a:t>
            </a:r>
          </a:p>
        </p:txBody>
      </p:sp>
    </p:spTree>
    <p:extLst>
      <p:ext uri="{BB962C8B-B14F-4D97-AF65-F5344CB8AC3E}">
        <p14:creationId xmlns:p14="http://schemas.microsoft.com/office/powerpoint/2010/main" val="26415963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14392-FD28-C04F-C08F-D73F027BDACA}"/>
              </a:ext>
            </a:extLst>
          </p:cNvPr>
          <p:cNvSpPr>
            <a:spLocks noGrp="1"/>
          </p:cNvSpPr>
          <p:nvPr>
            <p:ph type="title"/>
          </p:nvPr>
        </p:nvSpPr>
        <p:spPr>
          <a:xfrm>
            <a:off x="914403" y="489508"/>
            <a:ext cx="3588024" cy="663431"/>
          </a:xfrm>
        </p:spPr>
        <p:txBody>
          <a:bodyPr anchor="b">
            <a:normAutofit/>
          </a:bodyPr>
          <a:lstStyle/>
          <a:p>
            <a:pPr algn="r"/>
            <a:r>
              <a:rPr lang="en-US" sz="4000" dirty="0"/>
              <a:t>Pseudocode</a:t>
            </a:r>
          </a:p>
        </p:txBody>
      </p:sp>
      <p:sp>
        <p:nvSpPr>
          <p:cNvPr id="3" name="Content Placeholder 2">
            <a:extLst>
              <a:ext uri="{FF2B5EF4-FFF2-40B4-BE49-F238E27FC236}">
                <a16:creationId xmlns:a16="http://schemas.microsoft.com/office/drawing/2014/main" id="{A581ABD5-7223-EB49-3644-2D4ACD3B35B4}"/>
              </a:ext>
            </a:extLst>
          </p:cNvPr>
          <p:cNvSpPr>
            <a:spLocks noGrp="1"/>
          </p:cNvSpPr>
          <p:nvPr>
            <p:ph idx="1"/>
          </p:nvPr>
        </p:nvSpPr>
        <p:spPr>
          <a:xfrm>
            <a:off x="914402" y="1376889"/>
            <a:ext cx="5201475" cy="4348049"/>
          </a:xfrm>
        </p:spPr>
        <p:txBody>
          <a:bodyPr anchor="t">
            <a:noAutofit/>
          </a:bodyPr>
          <a:lstStyle/>
          <a:p>
            <a:pPr marL="514350" indent="-514350">
              <a:buFont typeface="+mj-lt"/>
              <a:buAutoNum type="arabicPeriod"/>
            </a:pPr>
            <a:r>
              <a:rPr lang="en-US" sz="1200" dirty="0"/>
              <a:t>Define a function that generates Shingles (n-grams); contiguous subsequences of tokens in a document. Create a sparse vector.</a:t>
            </a:r>
          </a:p>
          <a:p>
            <a:pPr marL="514350" indent="-514350">
              <a:buFont typeface="+mj-lt"/>
              <a:buAutoNum type="arabicPeriod"/>
            </a:pPr>
            <a:r>
              <a:rPr lang="en-US" sz="1200" dirty="0"/>
              <a:t>Define a Jaccard similarity function; ratio of intersection over union of two sets of shingles.</a:t>
            </a:r>
          </a:p>
          <a:p>
            <a:pPr marL="514350" indent="-514350">
              <a:buFont typeface="+mj-lt"/>
              <a:buAutoNum type="arabicPeriod"/>
            </a:pPr>
            <a:r>
              <a:rPr lang="en-US" sz="1200" dirty="0"/>
              <a:t>Define </a:t>
            </a:r>
            <a:r>
              <a:rPr lang="en-US" sz="1200" dirty="0" err="1"/>
              <a:t>Minhash</a:t>
            </a:r>
            <a:r>
              <a:rPr lang="en-US" sz="1200" dirty="0"/>
              <a:t> function (H) that converts the sparse vector (from step 1) into a Signature (dense vector): short integer vectors that represent the set and reflect their similarity. If two vectors are similar, they will likely have an identical signature. At this step, we create a Signature Matrix. Different vectors could have the same hash value, but there are proofs that show this is unlikely.</a:t>
            </a:r>
          </a:p>
          <a:p>
            <a:pPr marL="514350" indent="-514350">
              <a:buFont typeface="+mj-lt"/>
              <a:buAutoNum type="arabicPeriod"/>
            </a:pPr>
            <a:r>
              <a:rPr lang="en-US" sz="1200" dirty="0"/>
              <a:t>Define a LSH function. Only compare the elements in each bucket now with the Jaccard function. Remember that we are taking similarity of signatures from step three as a proxy for Jaccard similarity between the original documents. We want to identify documents with Jaccard similarity of at some threshold. The LSH function splits the signature into sub-vectors, applies another hash function to the sub-vector, bucketing the value into a bin. The point is to maximize hash collisions! Similar documents, similar hash codes, same bins. </a:t>
            </a:r>
          </a:p>
          <a:p>
            <a:pPr marL="0" indent="0">
              <a:buNone/>
            </a:pPr>
            <a:r>
              <a:rPr lang="en-US" sz="1200" dirty="0"/>
              <a:t>Expected Similarity of two signatures is equal to the Jaccard similarity, so we bucket the documents according to this rule and then do the final Jaccard comparison with some threshold!</a:t>
            </a:r>
          </a:p>
          <a:p>
            <a:pPr marL="0" indent="0">
              <a:buNone/>
            </a:pPr>
            <a:r>
              <a:rPr lang="en-US" sz="1200" dirty="0"/>
              <a:t>Shingle - &gt;  One-Hot encode (sparse vector) -&gt; Apply </a:t>
            </a:r>
            <a:r>
              <a:rPr lang="en-US" sz="1200" dirty="0" err="1"/>
              <a:t>MinHash</a:t>
            </a:r>
            <a:r>
              <a:rPr lang="en-US" sz="1200" dirty="0"/>
              <a:t> - &gt; Signature -&gt; LSH</a:t>
            </a:r>
          </a:p>
        </p:txBody>
      </p:sp>
      <p:pic>
        <p:nvPicPr>
          <p:cNvPr id="4" name="Picture 3" descr="A diagram of a hash match&#10;&#10;Description automatically generated">
            <a:extLst>
              <a:ext uri="{FF2B5EF4-FFF2-40B4-BE49-F238E27FC236}">
                <a16:creationId xmlns:a16="http://schemas.microsoft.com/office/drawing/2014/main" id="{35C20BF2-0FB4-2650-2894-F8FF5FCECE71}"/>
              </a:ext>
            </a:extLst>
          </p:cNvPr>
          <p:cNvPicPr>
            <a:picLocks noChangeAspect="1"/>
          </p:cNvPicPr>
          <p:nvPr/>
        </p:nvPicPr>
        <p:blipFill>
          <a:blip r:embed="rId2"/>
          <a:stretch>
            <a:fillRect/>
          </a:stretch>
        </p:blipFill>
        <p:spPr>
          <a:xfrm>
            <a:off x="6675120" y="1841845"/>
            <a:ext cx="4957638" cy="2788671"/>
          </a:xfrm>
          <a:prstGeom prst="rect">
            <a:avLst/>
          </a:prstGeom>
        </p:spPr>
      </p:pic>
      <p:sp>
        <p:nvSpPr>
          <p:cNvPr id="44" name="Rectangle 4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08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Locality Sensitive Hashing Use Cases</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a:bodyPr>
          <a:lstStyle/>
          <a:p>
            <a:r>
              <a:rPr lang="en-US" sz="2800" dirty="0"/>
              <a:t>Uber: To detect fraudulent drivers, similar trips are detected based on their spatial properties. Switching from O(N^2) method to the LSH, the computation time decreased from 55 hours to just 4 hours.</a:t>
            </a:r>
          </a:p>
          <a:p>
            <a:r>
              <a:rPr lang="en-US" sz="2800" dirty="0"/>
              <a:t>Google: </a:t>
            </a:r>
            <a:r>
              <a:rPr lang="en-US" sz="2800" dirty="0" err="1"/>
              <a:t>VisualRank</a:t>
            </a:r>
            <a:r>
              <a:rPr lang="en-US" sz="2800" dirty="0"/>
              <a:t> - Google's image search technology uses LSH to find similar images at scale.</a:t>
            </a:r>
          </a:p>
          <a:p>
            <a:r>
              <a:rPr lang="en-US" sz="2800" dirty="0"/>
              <a:t>Genome-wide association study: LSH is used for finding similar gene expressions in genome databases.</a:t>
            </a:r>
          </a:p>
        </p:txBody>
      </p:sp>
    </p:spTree>
    <p:extLst>
      <p:ext uri="{BB962C8B-B14F-4D97-AF65-F5344CB8AC3E}">
        <p14:creationId xmlns:p14="http://schemas.microsoft.com/office/powerpoint/2010/main" val="221294938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Locality Sensitive Hashing Drawbacks</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a:bodyPr>
          <a:lstStyle/>
          <a:p>
            <a:r>
              <a:rPr lang="en-US" sz="2800" dirty="0"/>
              <a:t>You still need to define a threshold  when comparing similar sets within bins.</a:t>
            </a:r>
          </a:p>
          <a:p>
            <a:r>
              <a:rPr lang="en-US" dirty="0"/>
              <a:t>You need to identify the optimal sub-vector split.</a:t>
            </a:r>
            <a:endParaRPr lang="en-US" sz="2800" dirty="0"/>
          </a:p>
          <a:p>
            <a:r>
              <a:rPr lang="en-US" dirty="0"/>
              <a:t>Probabilistically, the clusters are preserved from the original data. It is not impossible for matches to be hashed to the wrong bins.</a:t>
            </a:r>
          </a:p>
          <a:p>
            <a:r>
              <a:rPr lang="en-US" sz="2800" dirty="0"/>
              <a:t>Selecting </a:t>
            </a:r>
            <a:r>
              <a:rPr lang="en-US" dirty="0"/>
              <a:t>the correct distance function and corresponding LSH function is cumbersome and not always clear. For example, cosine distance requires an entirely different LSH function “Signed Random Projections”.</a:t>
            </a:r>
          </a:p>
          <a:p>
            <a:r>
              <a:rPr lang="en-US" sz="2800" dirty="0"/>
              <a:t>D</a:t>
            </a:r>
            <a:r>
              <a:rPr lang="en-US" dirty="0"/>
              <a:t>ifficult to explain to stakeholders</a:t>
            </a:r>
            <a:endParaRPr lang="en-US" sz="2800" dirty="0"/>
          </a:p>
        </p:txBody>
      </p:sp>
    </p:spTree>
    <p:extLst>
      <p:ext uri="{BB962C8B-B14F-4D97-AF65-F5344CB8AC3E}">
        <p14:creationId xmlns:p14="http://schemas.microsoft.com/office/powerpoint/2010/main" val="314456876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Other Approaches in Industry</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a:bodyPr>
          <a:lstStyle/>
          <a:p>
            <a:r>
              <a:rPr lang="en-US" sz="2800" dirty="0"/>
              <a:t>Represent Entities in a Graph data structure. We alluded to this in the earlier example. Define a graph schema and feed your data into the database. </a:t>
            </a:r>
            <a:r>
              <a:rPr lang="en-US" dirty="0"/>
              <a:t>Graph structures allow you to identify local neighborhoods. </a:t>
            </a:r>
          </a:p>
          <a:p>
            <a:r>
              <a:rPr lang="en-US" sz="2800" dirty="0"/>
              <a:t>Latent Dirichlet Allocation and other Bayesian approaches. LDA introduces a hidden ‘group’ hidden variable to capture collections of entities which are commonly observed together. These methods have the benefit of being unsupervised. </a:t>
            </a:r>
          </a:p>
          <a:p>
            <a:r>
              <a:rPr lang="en-US" dirty="0"/>
              <a:t>Commercial solutions that leverage machine learning methods.</a:t>
            </a:r>
            <a:endParaRPr lang="en-US" sz="2800" dirty="0"/>
          </a:p>
        </p:txBody>
      </p:sp>
    </p:spTree>
    <p:extLst>
      <p:ext uri="{BB962C8B-B14F-4D97-AF65-F5344CB8AC3E}">
        <p14:creationId xmlns:p14="http://schemas.microsoft.com/office/powerpoint/2010/main" val="245844295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Very General Pro</a:t>
            </a:r>
            <a:r>
              <a:rPr lang="en-US" sz="4000" dirty="0">
                <a:solidFill>
                  <a:srgbClr val="FFFFFF"/>
                </a:solidFill>
              </a:rPr>
              <a:t>cedure for all ER Strategies</a:t>
            </a:r>
            <a:endParaRPr lang="en-US" sz="4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1A111656-B1C5-097E-C00D-56AE391E43E5}"/>
              </a:ext>
            </a:extLst>
          </p:cNvPr>
          <p:cNvPicPr>
            <a:picLocks noChangeAspect="1"/>
          </p:cNvPicPr>
          <p:nvPr/>
        </p:nvPicPr>
        <p:blipFill>
          <a:blip r:embed="rId2"/>
          <a:stretch>
            <a:fillRect/>
          </a:stretch>
        </p:blipFill>
        <p:spPr>
          <a:xfrm>
            <a:off x="5197937" y="467208"/>
            <a:ext cx="5834730" cy="5923584"/>
          </a:xfrm>
          <a:prstGeom prst="rect">
            <a:avLst/>
          </a:prstGeom>
        </p:spPr>
      </p:pic>
      <p:sp>
        <p:nvSpPr>
          <p:cNvPr id="5" name="TextBox 4">
            <a:extLst>
              <a:ext uri="{FF2B5EF4-FFF2-40B4-BE49-F238E27FC236}">
                <a16:creationId xmlns:a16="http://schemas.microsoft.com/office/drawing/2014/main" id="{F23AC1C3-9272-B0B0-B78D-E4B1971129D6}"/>
              </a:ext>
            </a:extLst>
          </p:cNvPr>
          <p:cNvSpPr txBox="1"/>
          <p:nvPr/>
        </p:nvSpPr>
        <p:spPr>
          <a:xfrm>
            <a:off x="10068339" y="5347252"/>
            <a:ext cx="1878496" cy="1477328"/>
          </a:xfrm>
          <a:prstGeom prst="rect">
            <a:avLst/>
          </a:prstGeom>
          <a:noFill/>
        </p:spPr>
        <p:txBody>
          <a:bodyPr wrap="square" rtlCol="0">
            <a:spAutoFit/>
          </a:bodyPr>
          <a:lstStyle/>
          <a:p>
            <a:r>
              <a:rPr lang="en-US" dirty="0"/>
              <a:t>Every procedure will attempt to find a reasonable way of reducing the search space</a:t>
            </a:r>
          </a:p>
        </p:txBody>
      </p:sp>
    </p:spTree>
    <p:extLst>
      <p:ext uri="{BB962C8B-B14F-4D97-AF65-F5344CB8AC3E}">
        <p14:creationId xmlns:p14="http://schemas.microsoft.com/office/powerpoint/2010/main" val="295109102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Connection to Record Anonymization</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fontScale="92500" lnSpcReduction="20000"/>
          </a:bodyPr>
          <a:lstStyle/>
          <a:p>
            <a:r>
              <a:rPr lang="en-US" dirty="0"/>
              <a:t>The ER pipeline enables you the ability to assign a Global Unique Identifier to every instantiation of an entity. With this, you can mask PII information while retaining a connection to every record across the enterprise.</a:t>
            </a:r>
          </a:p>
          <a:p>
            <a:r>
              <a:rPr lang="en-US" sz="2800" dirty="0"/>
              <a:t>If you do not have a proper Entity Resolution (ER) pipeline, this can have downstream impacts.</a:t>
            </a:r>
          </a:p>
          <a:p>
            <a:r>
              <a:rPr lang="en-US" dirty="0"/>
              <a:t>When you lack a global view of a customer across disparate enterprise systems, you can potentially be at risk for non-compliance with CCPA or GDPR .</a:t>
            </a:r>
          </a:p>
          <a:p>
            <a:r>
              <a:rPr lang="en-US" sz="2800" dirty="0"/>
              <a:t>Enterprise data management needs to be able to identify all instantiations of an entity across the organization at low cost (measured by FTE hours) and minimal effort. </a:t>
            </a:r>
          </a:p>
          <a:p>
            <a:r>
              <a:rPr lang="en-US" dirty="0"/>
              <a:t>Furthermore, if you are unable to identify every instance of a record containing PII, you will be at risk and liable in the event of a data breach.</a:t>
            </a:r>
          </a:p>
          <a:p>
            <a:endParaRPr lang="en-US" sz="2800" dirty="0"/>
          </a:p>
        </p:txBody>
      </p:sp>
    </p:spTree>
    <p:extLst>
      <p:ext uri="{BB962C8B-B14F-4D97-AF65-F5344CB8AC3E}">
        <p14:creationId xmlns:p14="http://schemas.microsoft.com/office/powerpoint/2010/main" val="227202016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Record Anonymization</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lnSpcReduction="10000"/>
          </a:bodyPr>
          <a:lstStyle/>
          <a:p>
            <a:r>
              <a:rPr lang="en-US" sz="2800" dirty="0"/>
              <a:t>Without a global identifier, anonymizing records will render them useless because there will be no way to connect back to that record.</a:t>
            </a:r>
          </a:p>
          <a:p>
            <a:r>
              <a:rPr lang="en-US" sz="2800" dirty="0"/>
              <a:t>Even if you mask PII data, the enterprise can still be at risk if enough non-identifying attributes are available across your systems to enable a probabilistic inference about the anonymized entity. </a:t>
            </a:r>
          </a:p>
          <a:p>
            <a:r>
              <a:rPr lang="en-US" dirty="0"/>
              <a:t>One approach to mitigate this problem is k-anonymity. A record is said to be anonymized provided there are scientific guarantees that the individual subjects cannot be reidentified, conditional on the dataset retaining use. </a:t>
            </a:r>
          </a:p>
          <a:p>
            <a:r>
              <a:rPr lang="en-US" sz="2800" dirty="0"/>
              <a:t>L-Diversity is an extension, it seeks to reduce the granula</a:t>
            </a:r>
            <a:r>
              <a:rPr lang="en-US" dirty="0"/>
              <a:t>rity of the data representation, such that individuals who are masked cannot be statistically inferred to a level degree of accuracy. </a:t>
            </a:r>
            <a:endParaRPr lang="en-US" sz="2800" dirty="0"/>
          </a:p>
        </p:txBody>
      </p:sp>
    </p:spTree>
    <p:extLst>
      <p:ext uri="{BB962C8B-B14F-4D97-AF65-F5344CB8AC3E}">
        <p14:creationId xmlns:p14="http://schemas.microsoft.com/office/powerpoint/2010/main" val="59001837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89D05-95AF-FC64-ACD8-8F50C7E2679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Summary</a:t>
            </a:r>
          </a:p>
        </p:txBody>
      </p:sp>
      <p:sp>
        <p:nvSpPr>
          <p:cNvPr id="3" name="Content Placeholder 2">
            <a:extLst>
              <a:ext uri="{FF2B5EF4-FFF2-40B4-BE49-F238E27FC236}">
                <a16:creationId xmlns:a16="http://schemas.microsoft.com/office/drawing/2014/main" id="{0500D784-2799-3F19-CC38-83D07F2297A4}"/>
              </a:ext>
            </a:extLst>
          </p:cNvPr>
          <p:cNvSpPr>
            <a:spLocks noGrp="1"/>
          </p:cNvSpPr>
          <p:nvPr>
            <p:ph idx="1"/>
          </p:nvPr>
        </p:nvSpPr>
        <p:spPr>
          <a:xfrm>
            <a:off x="725970" y="1844994"/>
            <a:ext cx="10740060" cy="4664141"/>
          </a:xfrm>
        </p:spPr>
        <p:txBody>
          <a:bodyPr>
            <a:normAutofit/>
          </a:bodyPr>
          <a:lstStyle/>
          <a:p>
            <a:r>
              <a:rPr lang="en-US" dirty="0"/>
              <a:t>Entity resolution is not a solved problem. </a:t>
            </a:r>
          </a:p>
          <a:p>
            <a:r>
              <a:rPr lang="en-US" dirty="0"/>
              <a:t>To have an effective ER strategy, coordinating across all business units involved is the first step for improving the performance of any algorithm you adopt. Data Governance should be involved.</a:t>
            </a:r>
          </a:p>
          <a:p>
            <a:r>
              <a:rPr lang="en-US" dirty="0"/>
              <a:t>Adopting an ER strategy will help you solve compliance requests related to CCPA and GDPR. </a:t>
            </a:r>
          </a:p>
          <a:p>
            <a:r>
              <a:rPr lang="en-US" dirty="0"/>
              <a:t>You achieve dual objectives: the enterprise achieves record anonymity while retaining maximal value from the data.</a:t>
            </a:r>
          </a:p>
        </p:txBody>
      </p:sp>
    </p:spTree>
    <p:extLst>
      <p:ext uri="{BB962C8B-B14F-4D97-AF65-F5344CB8AC3E}">
        <p14:creationId xmlns:p14="http://schemas.microsoft.com/office/powerpoint/2010/main" val="334241732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F86E9-4C32-A875-0E03-A8C75B20179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Definitions</a:t>
            </a:r>
          </a:p>
        </p:txBody>
      </p:sp>
      <p:sp>
        <p:nvSpPr>
          <p:cNvPr id="3" name="Content Placeholder 2">
            <a:extLst>
              <a:ext uri="{FF2B5EF4-FFF2-40B4-BE49-F238E27FC236}">
                <a16:creationId xmlns:a16="http://schemas.microsoft.com/office/drawing/2014/main" id="{7B9BE31A-5B2A-27B5-9C3A-09B4234D0C98}"/>
              </a:ext>
            </a:extLst>
          </p:cNvPr>
          <p:cNvSpPr>
            <a:spLocks noGrp="1"/>
          </p:cNvSpPr>
          <p:nvPr>
            <p:ph idx="1"/>
          </p:nvPr>
        </p:nvSpPr>
        <p:spPr>
          <a:xfrm>
            <a:off x="1371599" y="2318197"/>
            <a:ext cx="9724031" cy="3683358"/>
          </a:xfrm>
        </p:spPr>
        <p:txBody>
          <a:bodyPr anchor="ctr">
            <a:normAutofit/>
          </a:bodyPr>
          <a:lstStyle/>
          <a:p>
            <a:r>
              <a:rPr lang="en-US" sz="2000" b="1" dirty="0"/>
              <a:t>Entity</a:t>
            </a:r>
            <a:r>
              <a:rPr lang="en-US" sz="2000" dirty="0"/>
              <a:t>: Using Master data management Jargon, A single unique object in the real world that is being mastered, having certain properties and attributes. Examples of an entity are a single person, single product, or single organization.</a:t>
            </a:r>
          </a:p>
          <a:p>
            <a:r>
              <a:rPr lang="en-US" sz="2000" b="1" dirty="0"/>
              <a:t>Universally Unique Identifier</a:t>
            </a:r>
            <a:r>
              <a:rPr lang="en-US" sz="2000" dirty="0"/>
              <a:t>: A global one-to-one mapping between an entity and arbitrary sequence of bits theoretically guaranteed to minimize collision between other UUID’s generated by the cryptographic hash function.</a:t>
            </a:r>
          </a:p>
          <a:p>
            <a:r>
              <a:rPr lang="en-US" sz="2000" b="1" dirty="0"/>
              <a:t>Entity Resolution</a:t>
            </a:r>
            <a:r>
              <a:rPr lang="en-US" sz="2000" dirty="0"/>
              <a:t>: A family of techniques designed to link multiple instantiations of an entity, typically realized within datasets from disparate source systems or generating processes, based on observable attributes.</a:t>
            </a:r>
          </a:p>
          <a:p>
            <a:r>
              <a:rPr lang="en-US" sz="2000" dirty="0"/>
              <a:t>Not to be confused with Named Entity Recognition (NER)</a:t>
            </a:r>
          </a:p>
          <a:p>
            <a:r>
              <a:rPr lang="en-US" sz="2000" dirty="0"/>
              <a:t>Sometimes referred to as “Record Linkage” or “Deduplication”</a:t>
            </a:r>
          </a:p>
          <a:p>
            <a:pPr marL="0" indent="0">
              <a:buNone/>
            </a:pPr>
            <a:endParaRPr lang="en-US" sz="2000" dirty="0"/>
          </a:p>
          <a:p>
            <a:endParaRPr lang="en-US" sz="2000" dirty="0"/>
          </a:p>
        </p:txBody>
      </p:sp>
    </p:spTree>
    <p:extLst>
      <p:ext uri="{BB962C8B-B14F-4D97-AF65-F5344CB8AC3E}">
        <p14:creationId xmlns:p14="http://schemas.microsoft.com/office/powerpoint/2010/main" val="347940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7F22D-C441-612B-0FFB-E68EC825103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Problem Description</a:t>
            </a:r>
          </a:p>
        </p:txBody>
      </p:sp>
      <p:sp>
        <p:nvSpPr>
          <p:cNvPr id="3" name="Content Placeholder 2">
            <a:extLst>
              <a:ext uri="{FF2B5EF4-FFF2-40B4-BE49-F238E27FC236}">
                <a16:creationId xmlns:a16="http://schemas.microsoft.com/office/drawing/2014/main" id="{F249BB79-37C3-505D-C651-C63E52E55206}"/>
              </a:ext>
            </a:extLst>
          </p:cNvPr>
          <p:cNvSpPr>
            <a:spLocks noGrp="1"/>
          </p:cNvSpPr>
          <p:nvPr>
            <p:ph idx="1"/>
          </p:nvPr>
        </p:nvSpPr>
        <p:spPr>
          <a:xfrm>
            <a:off x="1371599" y="2318197"/>
            <a:ext cx="9724031" cy="3683358"/>
          </a:xfrm>
        </p:spPr>
        <p:txBody>
          <a:bodyPr anchor="ctr">
            <a:normAutofit/>
          </a:bodyPr>
          <a:lstStyle/>
          <a:p>
            <a:r>
              <a:rPr lang="en-US" sz="1700" dirty="0"/>
              <a:t>Modern Enterprise Software Architecture is typically distributed in order to serve the technical needs of various business segments. </a:t>
            </a:r>
          </a:p>
          <a:p>
            <a:r>
              <a:rPr lang="en-US" sz="1700" dirty="0"/>
              <a:t>Different groups within the enterprise hosting consumer facing interfaces will have varying standards for data capture, processing, and storage.</a:t>
            </a:r>
          </a:p>
          <a:p>
            <a:r>
              <a:rPr lang="en-US" sz="1700" dirty="0"/>
              <a:t>Due to this segmentation and lack of standardization, </a:t>
            </a:r>
            <a:r>
              <a:rPr lang="en-US" sz="1700" b="1" dirty="0"/>
              <a:t>it can become difficult to answer simple questions about customer interaction with an enterprise</a:t>
            </a:r>
            <a:r>
              <a:rPr lang="en-US" sz="1700" dirty="0"/>
              <a:t>. </a:t>
            </a:r>
          </a:p>
          <a:p>
            <a:r>
              <a:rPr lang="en-US" sz="1700" dirty="0"/>
              <a:t>This problem becomes more complex if an enterprise uses multiple Customer Relationship Management (CRM) Systems, acquires a subsidiary (data migrations) or deals with intermediaries between data producer and the data consumer. </a:t>
            </a:r>
          </a:p>
          <a:p>
            <a:r>
              <a:rPr lang="en-US" sz="1700" dirty="0"/>
              <a:t>Key Question: If a customer's profile is not standardized, how can we guarantee we are referring to the same customer when we aggregate the data across the various systems? (Inference and basic summary statistics will likely be inaccurate)</a:t>
            </a:r>
          </a:p>
        </p:txBody>
      </p:sp>
    </p:spTree>
    <p:extLst>
      <p:ext uri="{BB962C8B-B14F-4D97-AF65-F5344CB8AC3E}">
        <p14:creationId xmlns:p14="http://schemas.microsoft.com/office/powerpoint/2010/main" val="10432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08547EC-3253-B8DB-4B64-EEBC5AFD5AA3}"/>
              </a:ext>
            </a:extLst>
          </p:cNvPr>
          <p:cNvSpPr>
            <a:spLocks noGrp="1"/>
          </p:cNvSpPr>
          <p:nvPr>
            <p:ph type="title"/>
          </p:nvPr>
        </p:nvSpPr>
        <p:spPr>
          <a:xfrm>
            <a:off x="761840" y="1138266"/>
            <a:ext cx="4544762" cy="629574"/>
          </a:xfrm>
        </p:spPr>
        <p:txBody>
          <a:bodyPr anchor="t">
            <a:normAutofit/>
          </a:bodyPr>
          <a:lstStyle/>
          <a:p>
            <a:r>
              <a:rPr lang="en-US" sz="3200"/>
              <a:t>Problem Description</a:t>
            </a:r>
            <a:endParaRPr lang="en-US" sz="3200" dirty="0"/>
          </a:p>
        </p:txBody>
      </p:sp>
      <p:cxnSp>
        <p:nvCxnSpPr>
          <p:cNvPr id="12"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55C8CC8-7EFE-BBA2-FFD6-B1D7F97C56C8}"/>
              </a:ext>
            </a:extLst>
          </p:cNvPr>
          <p:cNvSpPr>
            <a:spLocks noGrp="1"/>
          </p:cNvSpPr>
          <p:nvPr>
            <p:ph idx="1"/>
          </p:nvPr>
        </p:nvSpPr>
        <p:spPr>
          <a:xfrm>
            <a:off x="530192" y="1767841"/>
            <a:ext cx="4544762" cy="2694431"/>
          </a:xfrm>
        </p:spPr>
        <p:txBody>
          <a:bodyPr>
            <a:normAutofit lnSpcReduction="10000"/>
          </a:bodyPr>
          <a:lstStyle/>
          <a:p>
            <a:pPr marL="0" indent="0">
              <a:buNone/>
            </a:pPr>
            <a:r>
              <a:rPr lang="en-US" sz="2000"/>
              <a:t>We need to integrate all the potential interactions of an entity from different source systems into a unified location, connect records from each system into a unified entity, assign an identifier, and distribute the identifier back to the originating systems. As we will see in a moment, we need the entire digital footprint in order to properly infer which records associate with which entities.</a:t>
            </a:r>
            <a:endParaRPr lang="en-US" sz="2000" dirty="0"/>
          </a:p>
        </p:txBody>
      </p:sp>
      <p:pic>
        <p:nvPicPr>
          <p:cNvPr id="4" name="Picture 3" descr="A diagram of a diagram&#10;&#10;Description automatically generated">
            <a:extLst>
              <a:ext uri="{FF2B5EF4-FFF2-40B4-BE49-F238E27FC236}">
                <a16:creationId xmlns:a16="http://schemas.microsoft.com/office/drawing/2014/main" id="{9F7F089F-B572-908C-21E3-977472E0B528}"/>
              </a:ext>
            </a:extLst>
          </p:cNvPr>
          <p:cNvPicPr>
            <a:picLocks noChangeAspect="1"/>
          </p:cNvPicPr>
          <p:nvPr/>
        </p:nvPicPr>
        <p:blipFill>
          <a:blip r:embed="rId2"/>
          <a:stretch>
            <a:fillRect/>
          </a:stretch>
        </p:blipFill>
        <p:spPr>
          <a:xfrm>
            <a:off x="5303910" y="1138265"/>
            <a:ext cx="6889430" cy="4581470"/>
          </a:xfrm>
          <a:prstGeom prst="rect">
            <a:avLst/>
          </a:prstGeom>
        </p:spPr>
      </p:pic>
      <p:pic>
        <p:nvPicPr>
          <p:cNvPr id="5" name="Picture 4">
            <a:extLst>
              <a:ext uri="{FF2B5EF4-FFF2-40B4-BE49-F238E27FC236}">
                <a16:creationId xmlns:a16="http://schemas.microsoft.com/office/drawing/2014/main" id="{147C01CF-67C0-E3F8-EB65-FC09C0EDE88F}"/>
              </a:ext>
            </a:extLst>
          </p:cNvPr>
          <p:cNvPicPr>
            <a:picLocks noChangeAspect="1"/>
          </p:cNvPicPr>
          <p:nvPr/>
        </p:nvPicPr>
        <p:blipFill>
          <a:blip r:embed="rId3"/>
          <a:stretch>
            <a:fillRect/>
          </a:stretch>
        </p:blipFill>
        <p:spPr>
          <a:xfrm>
            <a:off x="627728" y="4352544"/>
            <a:ext cx="3819525" cy="2362200"/>
          </a:xfrm>
          <a:prstGeom prst="rect">
            <a:avLst/>
          </a:prstGeom>
        </p:spPr>
      </p:pic>
    </p:spTree>
    <p:extLst>
      <p:ext uri="{BB962C8B-B14F-4D97-AF65-F5344CB8AC3E}">
        <p14:creationId xmlns:p14="http://schemas.microsoft.com/office/powerpoint/2010/main" val="73590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10921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Suppose we only have 2 records, we can reasonably classify them as one Entity based on the given evidence</a:t>
            </a:r>
          </a:p>
        </p:txBody>
      </p:sp>
    </p:spTree>
    <p:extLst>
      <p:ext uri="{BB962C8B-B14F-4D97-AF65-F5344CB8AC3E}">
        <p14:creationId xmlns:p14="http://schemas.microsoft.com/office/powerpoint/2010/main" val="71361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10921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add a third record without an address or phone number, is there sufficient evidence to warrant grouping this record with the other two despite limited similarities?</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168957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cxnSp>
        <p:nvCxnSpPr>
          <p:cNvPr id="8" name="Straight Connector 7">
            <a:extLst>
              <a:ext uri="{FF2B5EF4-FFF2-40B4-BE49-F238E27FC236}">
                <a16:creationId xmlns:a16="http://schemas.microsoft.com/office/drawing/2014/main" id="{92B3A64C-ACFA-03E8-FDDA-603341CE8B2A}"/>
              </a:ext>
            </a:extLst>
          </p:cNvPr>
          <p:cNvCxnSpPr>
            <a:cxnSpLocks/>
            <a:stCxn id="5" idx="3"/>
            <a:endCxn id="6" idx="1"/>
          </p:cNvCxnSpPr>
          <p:nvPr/>
        </p:nvCxnSpPr>
        <p:spPr>
          <a:xfrm flipV="1">
            <a:off x="4108704" y="3425952"/>
            <a:ext cx="1450848" cy="3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9E33AD-99F2-094A-952D-C7D8D02DCF60}"/>
              </a:ext>
            </a:extLst>
          </p:cNvPr>
          <p:cNvSpPr/>
          <p:nvPr/>
        </p:nvSpPr>
        <p:spPr>
          <a:xfrm>
            <a:off x="1280160" y="2374392"/>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199888" y="237439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729472" y="2218944"/>
            <a:ext cx="240182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Now add a fourth record. It has the same address as the other three, but no first name and a different number, how do we handle this? 3 and 4 have similar information, lets group them into a new entity.</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NYC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cxnSp>
        <p:nvCxnSpPr>
          <p:cNvPr id="16" name="Straight Connector 15">
            <a:extLst>
              <a:ext uri="{FF2B5EF4-FFF2-40B4-BE49-F238E27FC236}">
                <a16:creationId xmlns:a16="http://schemas.microsoft.com/office/drawing/2014/main" id="{98353F17-799E-5E3E-FDB6-244503032F44}"/>
              </a:ext>
            </a:extLst>
          </p:cNvPr>
          <p:cNvCxnSpPr>
            <a:stCxn id="4" idx="3"/>
            <a:endCxn id="3" idx="1"/>
          </p:cNvCxnSpPr>
          <p:nvPr/>
        </p:nvCxnSpPr>
        <p:spPr>
          <a:xfrm flipV="1">
            <a:off x="4267200" y="5161216"/>
            <a:ext cx="1182626" cy="3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6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7BEE-448F-2DD7-4ABD-CF5895F0FCF8}"/>
              </a:ext>
            </a:extLst>
          </p:cNvPr>
          <p:cNvSpPr>
            <a:spLocks noGrp="1"/>
          </p:cNvSpPr>
          <p:nvPr>
            <p:ph type="title"/>
          </p:nvPr>
        </p:nvSpPr>
        <p:spPr/>
        <p:txBody>
          <a:bodyPr/>
          <a:lstStyle/>
          <a:p>
            <a:r>
              <a:rPr lang="en-US" dirty="0"/>
              <a:t>Problem in Depth</a:t>
            </a:r>
          </a:p>
        </p:txBody>
      </p:sp>
      <p:sp>
        <p:nvSpPr>
          <p:cNvPr id="5" name="Rectangle: Rounded Corners 4">
            <a:extLst>
              <a:ext uri="{FF2B5EF4-FFF2-40B4-BE49-F238E27FC236}">
                <a16:creationId xmlns:a16="http://schemas.microsoft.com/office/drawing/2014/main" id="{EE81A8E4-7ABA-9A1F-3F3F-CA4F8259D597}"/>
              </a:ext>
            </a:extLst>
          </p:cNvPr>
          <p:cNvSpPr/>
          <p:nvPr/>
        </p:nvSpPr>
        <p:spPr>
          <a:xfrm>
            <a:off x="1633728" y="2886456"/>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6" name="Rectangle: Rounded Corners 5">
            <a:extLst>
              <a:ext uri="{FF2B5EF4-FFF2-40B4-BE49-F238E27FC236}">
                <a16:creationId xmlns:a16="http://schemas.microsoft.com/office/drawing/2014/main" id="{32338D5D-629C-98B8-F6FC-D39FD06B3451}"/>
              </a:ext>
            </a:extLst>
          </p:cNvPr>
          <p:cNvSpPr/>
          <p:nvPr/>
        </p:nvSpPr>
        <p:spPr>
          <a:xfrm>
            <a:off x="5559552" y="2883408"/>
            <a:ext cx="2243328"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AJ Font.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Fax# 111111</a:t>
            </a:r>
          </a:p>
        </p:txBody>
      </p:sp>
      <p:sp>
        <p:nvSpPr>
          <p:cNvPr id="10" name="Oval 9">
            <a:extLst>
              <a:ext uri="{FF2B5EF4-FFF2-40B4-BE49-F238E27FC236}">
                <a16:creationId xmlns:a16="http://schemas.microsoft.com/office/drawing/2014/main" id="{949E33AD-99F2-094A-952D-C7D8D02DCF60}"/>
              </a:ext>
            </a:extLst>
          </p:cNvPr>
          <p:cNvSpPr/>
          <p:nvPr/>
        </p:nvSpPr>
        <p:spPr>
          <a:xfrm>
            <a:off x="1170432" y="223113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1" name="Oval 10">
            <a:extLst>
              <a:ext uri="{FF2B5EF4-FFF2-40B4-BE49-F238E27FC236}">
                <a16:creationId xmlns:a16="http://schemas.microsoft.com/office/drawing/2014/main" id="{BAFDE968-F855-818D-0524-80B5E7F8F680}"/>
              </a:ext>
            </a:extLst>
          </p:cNvPr>
          <p:cNvSpPr/>
          <p:nvPr/>
        </p:nvSpPr>
        <p:spPr>
          <a:xfrm>
            <a:off x="5376672" y="2206752"/>
            <a:ext cx="719328" cy="67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TextBox 11">
            <a:extLst>
              <a:ext uri="{FF2B5EF4-FFF2-40B4-BE49-F238E27FC236}">
                <a16:creationId xmlns:a16="http://schemas.microsoft.com/office/drawing/2014/main" id="{02D879E0-EFD5-C49C-7FB2-134425833394}"/>
              </a:ext>
            </a:extLst>
          </p:cNvPr>
          <p:cNvSpPr txBox="1"/>
          <p:nvPr/>
        </p:nvSpPr>
        <p:spPr>
          <a:xfrm>
            <a:off x="8869686" y="66301"/>
            <a:ext cx="2401824"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 far there are 2 entities and 4 contacts. Let's add a 5</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How do we group this? It looks very similar to 1 and 3. Maybe this is enough evidence to suppose that 1 and 2 should no longer be grouped, and instead 1,3, and 5.</a:t>
            </a:r>
          </a:p>
        </p:txBody>
      </p:sp>
      <p:sp>
        <p:nvSpPr>
          <p:cNvPr id="4" name="Rectangle: Rounded Corners 3">
            <a:extLst>
              <a:ext uri="{FF2B5EF4-FFF2-40B4-BE49-F238E27FC236}">
                <a16:creationId xmlns:a16="http://schemas.microsoft.com/office/drawing/2014/main" id="{BDE6962B-E69A-AD01-42DD-0188FDEAD61A}"/>
              </a:ext>
            </a:extLst>
          </p:cNvPr>
          <p:cNvSpPr/>
          <p:nvPr/>
        </p:nvSpPr>
        <p:spPr>
          <a:xfrm>
            <a:off x="1792224" y="4621720"/>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7" name="Oval 6">
            <a:extLst>
              <a:ext uri="{FF2B5EF4-FFF2-40B4-BE49-F238E27FC236}">
                <a16:creationId xmlns:a16="http://schemas.microsoft.com/office/drawing/2014/main" id="{B751BF65-A748-D14D-1456-04E7ECA5ECFD}"/>
              </a:ext>
            </a:extLst>
          </p:cNvPr>
          <p:cNvSpPr/>
          <p:nvPr/>
        </p:nvSpPr>
        <p:spPr>
          <a:xfrm>
            <a:off x="1322832" y="4655248"/>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3" name="Rectangle: Rounded Corners 2">
            <a:extLst>
              <a:ext uri="{FF2B5EF4-FFF2-40B4-BE49-F238E27FC236}">
                <a16:creationId xmlns:a16="http://schemas.microsoft.com/office/drawing/2014/main" id="{E3367D58-5A22-FFEB-719C-F2AA66826D41}"/>
              </a:ext>
            </a:extLst>
          </p:cNvPr>
          <p:cNvSpPr/>
          <p:nvPr/>
        </p:nvSpPr>
        <p:spPr>
          <a:xfrm>
            <a:off x="5449826" y="461867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555 Cherry Lane NYC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209-202-2020</a:t>
            </a:r>
          </a:p>
        </p:txBody>
      </p:sp>
      <p:sp>
        <p:nvSpPr>
          <p:cNvPr id="13" name="Oval 12">
            <a:extLst>
              <a:ext uri="{FF2B5EF4-FFF2-40B4-BE49-F238E27FC236}">
                <a16:creationId xmlns:a16="http://schemas.microsoft.com/office/drawing/2014/main" id="{E4605E57-7BC8-EE59-4B30-32451CC3A71C}"/>
              </a:ext>
            </a:extLst>
          </p:cNvPr>
          <p:cNvSpPr/>
          <p:nvPr/>
        </p:nvSpPr>
        <p:spPr>
          <a:xfrm>
            <a:off x="5114544" y="4505896"/>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cxnSp>
        <p:nvCxnSpPr>
          <p:cNvPr id="16" name="Straight Connector 15">
            <a:extLst>
              <a:ext uri="{FF2B5EF4-FFF2-40B4-BE49-F238E27FC236}">
                <a16:creationId xmlns:a16="http://schemas.microsoft.com/office/drawing/2014/main" id="{98353F17-799E-5E3E-FDB6-244503032F44}"/>
              </a:ext>
            </a:extLst>
          </p:cNvPr>
          <p:cNvCxnSpPr>
            <a:stCxn id="4" idx="3"/>
            <a:endCxn id="3" idx="1"/>
          </p:cNvCxnSpPr>
          <p:nvPr/>
        </p:nvCxnSpPr>
        <p:spPr>
          <a:xfrm flipV="1">
            <a:off x="4267200" y="5161216"/>
            <a:ext cx="1182626" cy="30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1E76B0D7-4644-3F14-A0CE-FF1E28CBD249}"/>
              </a:ext>
            </a:extLst>
          </p:cNvPr>
          <p:cNvSpPr/>
          <p:nvPr/>
        </p:nvSpPr>
        <p:spPr>
          <a:xfrm>
            <a:off x="8656320" y="5772912"/>
            <a:ext cx="2474976" cy="1085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Cherry Lane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209-555-2020</a:t>
            </a:r>
          </a:p>
        </p:txBody>
      </p:sp>
      <p:sp>
        <p:nvSpPr>
          <p:cNvPr id="14" name="Oval 13">
            <a:extLst>
              <a:ext uri="{FF2B5EF4-FFF2-40B4-BE49-F238E27FC236}">
                <a16:creationId xmlns:a16="http://schemas.microsoft.com/office/drawing/2014/main" id="{7579ADA4-0998-3B55-D6D2-68494B09A497}"/>
              </a:ext>
            </a:extLst>
          </p:cNvPr>
          <p:cNvSpPr/>
          <p:nvPr/>
        </p:nvSpPr>
        <p:spPr>
          <a:xfrm>
            <a:off x="8247894" y="5244464"/>
            <a:ext cx="621792" cy="652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17" name="Straight Connector 16">
            <a:extLst>
              <a:ext uri="{FF2B5EF4-FFF2-40B4-BE49-F238E27FC236}">
                <a16:creationId xmlns:a16="http://schemas.microsoft.com/office/drawing/2014/main" id="{0D8BD19B-B828-C264-1154-A555F6C6FF6B}"/>
              </a:ext>
            </a:extLst>
          </p:cNvPr>
          <p:cNvCxnSpPr>
            <a:stCxn id="4" idx="2"/>
            <a:endCxn id="9" idx="1"/>
          </p:cNvCxnSpPr>
          <p:nvPr/>
        </p:nvCxnSpPr>
        <p:spPr>
          <a:xfrm>
            <a:off x="3029712" y="5706808"/>
            <a:ext cx="5626608" cy="60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FF3C12-E9A3-B78C-47DD-EFF5C5C66B51}"/>
              </a:ext>
            </a:extLst>
          </p:cNvPr>
          <p:cNvCxnSpPr>
            <a:stCxn id="5" idx="2"/>
            <a:endCxn id="4" idx="0"/>
          </p:cNvCxnSpPr>
          <p:nvPr/>
        </p:nvCxnSpPr>
        <p:spPr>
          <a:xfrm>
            <a:off x="2871216" y="3971544"/>
            <a:ext cx="158496"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D6A55D6-D749-5938-7AD0-25DC5503C99B}"/>
              </a:ext>
            </a:extLst>
          </p:cNvPr>
          <p:cNvSpPr txBox="1"/>
          <p:nvPr/>
        </p:nvSpPr>
        <p:spPr>
          <a:xfrm>
            <a:off x="8973312" y="3645408"/>
            <a:ext cx="215798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needs a UUID reassigned, and 5 needs to be assigned with 3 (hypothetically)</a:t>
            </a:r>
          </a:p>
        </p:txBody>
      </p:sp>
    </p:spTree>
    <p:extLst>
      <p:ext uri="{BB962C8B-B14F-4D97-AF65-F5344CB8AC3E}">
        <p14:creationId xmlns:p14="http://schemas.microsoft.com/office/powerpoint/2010/main" val="1337005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3817</TotalTime>
  <Words>2745</Words>
  <Application>Microsoft Office PowerPoint</Application>
  <PresentationFormat>Widescreen</PresentationFormat>
  <Paragraphs>242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Office Theme</vt:lpstr>
      <vt:lpstr>Entity Resolution and Record Anonymization</vt:lpstr>
      <vt:lpstr>Outline</vt:lpstr>
      <vt:lpstr>Definitions</vt:lpstr>
      <vt:lpstr>Problem Description</vt:lpstr>
      <vt:lpstr>Problem Description</vt:lpstr>
      <vt:lpstr>Problem in Depth</vt:lpstr>
      <vt:lpstr>Problem in Depth</vt:lpstr>
      <vt:lpstr>Problem in Depth</vt:lpstr>
      <vt:lpstr>Problem in Depth</vt:lpstr>
      <vt:lpstr>Problem in Depth</vt:lpstr>
      <vt:lpstr>Problem in Depth</vt:lpstr>
      <vt:lpstr>Discussion</vt:lpstr>
      <vt:lpstr>Approach 1: Utilize Primary Key</vt:lpstr>
      <vt:lpstr>Possible Improvements?</vt:lpstr>
      <vt:lpstr>Distance Based Similarity Score</vt:lpstr>
      <vt:lpstr>Problems with Naïve Solutions</vt:lpstr>
      <vt:lpstr>Clustering Methods</vt:lpstr>
      <vt:lpstr>Clustering Methods Discussion</vt:lpstr>
      <vt:lpstr>Locality Sensitive Hashing</vt:lpstr>
      <vt:lpstr>Locality Sensitive Hashing</vt:lpstr>
      <vt:lpstr>Locality Sensitive Hashing Intuition</vt:lpstr>
      <vt:lpstr>Pseudocode</vt:lpstr>
      <vt:lpstr>Locality Sensitive Hashing Use Cases</vt:lpstr>
      <vt:lpstr>Locality Sensitive Hashing Drawbacks</vt:lpstr>
      <vt:lpstr>Other Approaches in Industry</vt:lpstr>
      <vt:lpstr>Very General Procedure for all ER Strategies</vt:lpstr>
      <vt:lpstr>Connection to Record Anonymization</vt:lpstr>
      <vt:lpstr>Record Anonymization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Resolution and Record Anonymization</dc:title>
  <dc:creator>Aj Fontana</dc:creator>
  <cp:lastModifiedBy>Aj Fontana</cp:lastModifiedBy>
  <cp:revision>37</cp:revision>
  <dcterms:created xsi:type="dcterms:W3CDTF">2023-07-24T00:50:33Z</dcterms:created>
  <dcterms:modified xsi:type="dcterms:W3CDTF">2023-07-26T16:28:12Z</dcterms:modified>
</cp:coreProperties>
</file>