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58" r:id="rId6"/>
    <p:sldId id="261" r:id="rId7"/>
    <p:sldId id="262" r:id="rId8"/>
    <p:sldId id="264" r:id="rId9"/>
    <p:sldId id="266" r:id="rId10"/>
    <p:sldId id="269"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45"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FD9C-6F65-4FB8-92DA-D594C9DFF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E57750-4BB8-4A3D-9ED9-3C9A29AA6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B7051-849F-48FA-9165-4D35CACC8923}"/>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AF6A984A-4A68-4377-A0EA-6FC18AB9D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56FF6-1566-4A61-90D1-6FD7E5CA9CDC}"/>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231987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B794-2F14-46BF-B5F0-9EDA00BF99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E4A49E-446D-4A20-BA2C-6B89650F4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0B684-BCFD-4F96-A72F-FD4DB985533B}"/>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E06F3087-7750-4CE6-8276-256F9C7E4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2AC3F-BB26-45F3-9433-3B452B9070DE}"/>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401301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B818A-6ADA-4D74-BEA3-44F6B2FA43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DAF63-1AFB-4C39-A7B7-FB3FDCBD6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F6212-D994-44AB-B5A5-9CE5997378B5}"/>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4CE4AAC0-8339-49B2-8BE7-954897802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1EF0A-9647-44EB-86D2-91BFB508C7E7}"/>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145062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5A15-98BF-408F-B98B-0CEE917FA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9AAE9-3A0C-4902-ACD0-FE909DBB15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9396B-1DE5-49E7-A397-25AE854C3104}"/>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1FFCE8F4-7AC3-4FAA-A83B-A84A3E5B0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8604E-DD3D-451B-BE70-72EA00E6C69A}"/>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89178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6639-89BA-4A63-91E2-39DD2D221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9C0639-1084-4BFA-97F9-A5C06B663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837A9-0864-4421-B0D1-365AF6E5F50B}"/>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B8677C7B-F3BA-4FD3-B835-C714E70F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258F3-ACEB-4DDE-A536-8A14E174C077}"/>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334963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20A-FD51-437F-8DA2-6D2AFA52A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CE2CF-6C8C-42A0-8C22-284F43532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21A45-BA98-47D3-B52C-830299693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B3DF0-6333-41F1-B137-F5C9A536775E}"/>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6" name="Footer Placeholder 5">
            <a:extLst>
              <a:ext uri="{FF2B5EF4-FFF2-40B4-BE49-F238E27FC236}">
                <a16:creationId xmlns:a16="http://schemas.microsoft.com/office/drawing/2014/main" id="{BE27B4BA-D578-4CE6-801A-445845DE6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4AB5F-EB42-4AD1-9012-9048AB478268}"/>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1864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3DB7-5F9B-447F-BA8A-4AA7573D85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995B0D-0CF2-42FC-A62B-7B3639F07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B0C77A-04CC-4C39-9912-BCF180067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CED7-C697-4C0A-9449-DD023B8DC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4AA48-5D5E-4690-9F8E-B6AF7A026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6A19F7-B1A7-4112-8295-2EC115C4200D}"/>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8" name="Footer Placeholder 7">
            <a:extLst>
              <a:ext uri="{FF2B5EF4-FFF2-40B4-BE49-F238E27FC236}">
                <a16:creationId xmlns:a16="http://schemas.microsoft.com/office/drawing/2014/main" id="{36E48D99-98E3-49EF-B3D3-4B03592B50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4804C-2F77-4021-A065-95DC4FF82388}"/>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16673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BB0C-1FA8-47E2-A723-9826E3AB8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93BBB-1FC8-4D82-9967-EB7B1CD5F638}"/>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4" name="Footer Placeholder 3">
            <a:extLst>
              <a:ext uri="{FF2B5EF4-FFF2-40B4-BE49-F238E27FC236}">
                <a16:creationId xmlns:a16="http://schemas.microsoft.com/office/drawing/2014/main" id="{D3E4E3B8-4F5D-4EB9-97B9-807EA080AB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D9C46-F496-4C47-B8EC-4D1350D3D385}"/>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37130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446DA-C132-43C9-9A2C-A171042DCBC9}"/>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3" name="Footer Placeholder 2">
            <a:extLst>
              <a:ext uri="{FF2B5EF4-FFF2-40B4-BE49-F238E27FC236}">
                <a16:creationId xmlns:a16="http://schemas.microsoft.com/office/drawing/2014/main" id="{D4D5765C-7D76-4818-A701-2D0A603C12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7BE0C-8072-4650-8AC1-95689D8018D0}"/>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25734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2B88-30A3-43F3-9D4A-4886FE72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267FC-FA6A-424F-8A90-4CD8EA227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C288D9-48AC-4282-9497-7E4F8CFFB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E78C2-C53C-49E6-B8B5-AC7AD272F5BB}"/>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6" name="Footer Placeholder 5">
            <a:extLst>
              <a:ext uri="{FF2B5EF4-FFF2-40B4-BE49-F238E27FC236}">
                <a16:creationId xmlns:a16="http://schemas.microsoft.com/office/drawing/2014/main" id="{2A1D9D6C-D51A-4D8C-BF05-6E715B2CA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84B9F-937B-4BBF-84EF-E988C64BDDE0}"/>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224357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577F-D525-4C68-B43E-BEE8AE13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8D326-5DA1-4872-902B-413A40F10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983F8-D167-4636-A526-1F6C847EB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724E2-DFA8-449A-9346-C9E77B3E5A46}"/>
              </a:ext>
            </a:extLst>
          </p:cNvPr>
          <p:cNvSpPr>
            <a:spLocks noGrp="1"/>
          </p:cNvSpPr>
          <p:nvPr>
            <p:ph type="dt" sz="half" idx="10"/>
          </p:nvPr>
        </p:nvSpPr>
        <p:spPr/>
        <p:txBody>
          <a:bodyPr/>
          <a:lstStyle/>
          <a:p>
            <a:fld id="{E1A7E82C-A3B2-4A89-8FB2-1A7B011C8FAB}" type="datetimeFigureOut">
              <a:rPr lang="en-US" smtClean="0"/>
              <a:t>6/19/2019</a:t>
            </a:fld>
            <a:endParaRPr lang="en-US"/>
          </a:p>
        </p:txBody>
      </p:sp>
      <p:sp>
        <p:nvSpPr>
          <p:cNvPr id="6" name="Footer Placeholder 5">
            <a:extLst>
              <a:ext uri="{FF2B5EF4-FFF2-40B4-BE49-F238E27FC236}">
                <a16:creationId xmlns:a16="http://schemas.microsoft.com/office/drawing/2014/main" id="{B93E84C3-7594-457E-AF4C-1DE9425E9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8CE53-15A5-499F-AE94-61B10EFE0DAC}"/>
              </a:ext>
            </a:extLst>
          </p:cNvPr>
          <p:cNvSpPr>
            <a:spLocks noGrp="1"/>
          </p:cNvSpPr>
          <p:nvPr>
            <p:ph type="sldNum" sz="quarter" idx="12"/>
          </p:nvPr>
        </p:nvSpPr>
        <p:spPr/>
        <p:txBody>
          <a:bodyPr/>
          <a:lstStyle/>
          <a:p>
            <a:fld id="{FE8378B7-3D52-4C23-918B-A06053670E7D}" type="slidenum">
              <a:rPr lang="en-US" smtClean="0"/>
              <a:t>‹#›</a:t>
            </a:fld>
            <a:endParaRPr lang="en-US"/>
          </a:p>
        </p:txBody>
      </p:sp>
    </p:spTree>
    <p:extLst>
      <p:ext uri="{BB962C8B-B14F-4D97-AF65-F5344CB8AC3E}">
        <p14:creationId xmlns:p14="http://schemas.microsoft.com/office/powerpoint/2010/main" val="401358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4726E-0B35-4D31-9BC4-8BE7BB668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87888A-16A7-499A-BFE4-DE964BA29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5730-3225-47E5-8ADD-05E7D8F9F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7E82C-A3B2-4A89-8FB2-1A7B011C8FAB}" type="datetimeFigureOut">
              <a:rPr lang="en-US" smtClean="0"/>
              <a:t>6/19/2019</a:t>
            </a:fld>
            <a:endParaRPr lang="en-US"/>
          </a:p>
        </p:txBody>
      </p:sp>
      <p:sp>
        <p:nvSpPr>
          <p:cNvPr id="5" name="Footer Placeholder 4">
            <a:extLst>
              <a:ext uri="{FF2B5EF4-FFF2-40B4-BE49-F238E27FC236}">
                <a16:creationId xmlns:a16="http://schemas.microsoft.com/office/drawing/2014/main" id="{63683230-40A4-4B26-B539-68BF4FCC3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95055D-B59D-49F9-9395-4A3EB2917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78B7-3D52-4C23-918B-A06053670E7D}" type="slidenum">
              <a:rPr lang="en-US" smtClean="0"/>
              <a:t>‹#›</a:t>
            </a:fld>
            <a:endParaRPr lang="en-US"/>
          </a:p>
        </p:txBody>
      </p:sp>
    </p:spTree>
    <p:extLst>
      <p:ext uri="{BB962C8B-B14F-4D97-AF65-F5344CB8AC3E}">
        <p14:creationId xmlns:p14="http://schemas.microsoft.com/office/powerpoint/2010/main" val="209505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istill.pub/2016/augmented-rnn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istill.pub/2016/augmented-rnn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3740-D298-4D34-95D3-225A63636589}"/>
              </a:ext>
            </a:extLst>
          </p:cNvPr>
          <p:cNvSpPr>
            <a:spLocks noGrp="1"/>
          </p:cNvSpPr>
          <p:nvPr>
            <p:ph type="ctrTitle"/>
          </p:nvPr>
        </p:nvSpPr>
        <p:spPr/>
        <p:txBody>
          <a:bodyPr/>
          <a:lstStyle/>
          <a:p>
            <a:r>
              <a:rPr lang="en-US" dirty="0"/>
              <a:t>Attention</a:t>
            </a:r>
          </a:p>
        </p:txBody>
      </p:sp>
      <p:sp>
        <p:nvSpPr>
          <p:cNvPr id="3" name="Subtitle 2">
            <a:extLst>
              <a:ext uri="{FF2B5EF4-FFF2-40B4-BE49-F238E27FC236}">
                <a16:creationId xmlns:a16="http://schemas.microsoft.com/office/drawing/2014/main" id="{8AC9C317-5F3A-4366-BB04-EEDB90FA95C3}"/>
              </a:ext>
            </a:extLst>
          </p:cNvPr>
          <p:cNvSpPr>
            <a:spLocks noGrp="1"/>
          </p:cNvSpPr>
          <p:nvPr>
            <p:ph type="subTitle" idx="1"/>
          </p:nvPr>
        </p:nvSpPr>
        <p:spPr/>
        <p:txBody>
          <a:bodyPr/>
          <a:lstStyle/>
          <a:p>
            <a:r>
              <a:rPr lang="en-US" dirty="0"/>
              <a:t>Rachel Thomas, PhD</a:t>
            </a:r>
          </a:p>
          <a:p>
            <a:r>
              <a:rPr lang="en-US" dirty="0"/>
              <a:t>June 2019</a:t>
            </a:r>
          </a:p>
        </p:txBody>
      </p:sp>
    </p:spTree>
    <p:extLst>
      <p:ext uri="{BB962C8B-B14F-4D97-AF65-F5344CB8AC3E}">
        <p14:creationId xmlns:p14="http://schemas.microsoft.com/office/powerpoint/2010/main" val="211260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993D80-DFFD-44CF-AD3E-E4431C5666EA}"/>
              </a:ext>
            </a:extLst>
          </p:cNvPr>
          <p:cNvPicPr>
            <a:picLocks noChangeAspect="1"/>
          </p:cNvPicPr>
          <p:nvPr/>
        </p:nvPicPr>
        <p:blipFill>
          <a:blip r:embed="rId2"/>
          <a:stretch>
            <a:fillRect/>
          </a:stretch>
        </p:blipFill>
        <p:spPr>
          <a:xfrm>
            <a:off x="596649" y="61139"/>
            <a:ext cx="6581391" cy="673572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2AD4B630-1890-4B60-9D83-3D48818932F6}"/>
              </a:ext>
            </a:extLst>
          </p:cNvPr>
          <p:cNvPicPr>
            <a:picLocks noChangeAspect="1"/>
          </p:cNvPicPr>
          <p:nvPr/>
        </p:nvPicPr>
        <p:blipFill>
          <a:blip r:embed="rId3"/>
          <a:stretch>
            <a:fillRect/>
          </a:stretch>
        </p:blipFill>
        <p:spPr>
          <a:xfrm>
            <a:off x="6696346" y="209254"/>
            <a:ext cx="5394882" cy="115927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BDD13C2-4DB2-43D2-9DD8-016A1D9EE394}"/>
              </a:ext>
            </a:extLst>
          </p:cNvPr>
          <p:cNvPicPr>
            <a:picLocks noChangeAspect="1"/>
          </p:cNvPicPr>
          <p:nvPr/>
        </p:nvPicPr>
        <p:blipFill>
          <a:blip r:embed="rId4"/>
          <a:stretch>
            <a:fillRect/>
          </a:stretch>
        </p:blipFill>
        <p:spPr>
          <a:xfrm>
            <a:off x="7998881" y="1223304"/>
            <a:ext cx="4092347" cy="4932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219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8D886-644E-43DD-933D-9705090F29A7}"/>
              </a:ext>
            </a:extLst>
          </p:cNvPr>
          <p:cNvPicPr>
            <a:picLocks noChangeAspect="1"/>
          </p:cNvPicPr>
          <p:nvPr/>
        </p:nvPicPr>
        <p:blipFill>
          <a:blip r:embed="rId2"/>
          <a:stretch>
            <a:fillRect/>
          </a:stretch>
        </p:blipFill>
        <p:spPr>
          <a:xfrm>
            <a:off x="134858" y="704211"/>
            <a:ext cx="11922284" cy="5449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752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99D0-5784-48F0-8371-B78D5D801B1B}"/>
              </a:ext>
            </a:extLst>
          </p:cNvPr>
          <p:cNvSpPr>
            <a:spLocks noGrp="1"/>
          </p:cNvSpPr>
          <p:nvPr>
            <p:ph type="title"/>
          </p:nvPr>
        </p:nvSpPr>
        <p:spPr/>
        <p:txBody>
          <a:bodyPr/>
          <a:lstStyle/>
          <a:p>
            <a:r>
              <a:rPr lang="en-US" dirty="0"/>
              <a:t>Positional Encoding</a:t>
            </a:r>
          </a:p>
        </p:txBody>
      </p:sp>
      <p:sp>
        <p:nvSpPr>
          <p:cNvPr id="3" name="Content Placeholder 2">
            <a:extLst>
              <a:ext uri="{FF2B5EF4-FFF2-40B4-BE49-F238E27FC236}">
                <a16:creationId xmlns:a16="http://schemas.microsoft.com/office/drawing/2014/main" id="{7F937C6F-648D-4ECC-932B-594D02B34733}"/>
              </a:ext>
            </a:extLst>
          </p:cNvPr>
          <p:cNvSpPr>
            <a:spLocks noGrp="1"/>
          </p:cNvSpPr>
          <p:nvPr>
            <p:ph idx="1"/>
          </p:nvPr>
        </p:nvSpPr>
        <p:spPr/>
        <p:txBody>
          <a:bodyPr/>
          <a:lstStyle/>
          <a:p>
            <a:pPr marL="0" indent="0">
              <a:buNone/>
            </a:pPr>
            <a:r>
              <a:rPr lang="en-US" i="1" dirty="0"/>
              <a:t>“Since our model contains no recurrence and no convolution, in order for the model to make use of the order of the sequence, we must inject some information about the relative or absolute position of the tokens in the sequence.”</a:t>
            </a:r>
          </a:p>
        </p:txBody>
      </p:sp>
      <p:pic>
        <p:nvPicPr>
          <p:cNvPr id="4" name="Picture 3">
            <a:extLst>
              <a:ext uri="{FF2B5EF4-FFF2-40B4-BE49-F238E27FC236}">
                <a16:creationId xmlns:a16="http://schemas.microsoft.com/office/drawing/2014/main" id="{B6A95BDB-35F9-4C94-B3CD-130AF6F45F80}"/>
              </a:ext>
            </a:extLst>
          </p:cNvPr>
          <p:cNvPicPr>
            <a:picLocks noChangeAspect="1"/>
          </p:cNvPicPr>
          <p:nvPr/>
        </p:nvPicPr>
        <p:blipFill>
          <a:blip r:embed="rId2"/>
          <a:stretch>
            <a:fillRect/>
          </a:stretch>
        </p:blipFill>
        <p:spPr>
          <a:xfrm>
            <a:off x="2433319" y="4507761"/>
            <a:ext cx="7325362" cy="1604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145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A28F-CE70-4927-981F-9249B2F0F65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0132FA3-76C4-4B5F-A606-F2DE1F6B15AB}"/>
              </a:ext>
            </a:extLst>
          </p:cNvPr>
          <p:cNvPicPr>
            <a:picLocks noChangeAspect="1"/>
          </p:cNvPicPr>
          <p:nvPr/>
        </p:nvPicPr>
        <p:blipFill>
          <a:blip r:embed="rId2"/>
          <a:stretch>
            <a:fillRect/>
          </a:stretch>
        </p:blipFill>
        <p:spPr>
          <a:xfrm>
            <a:off x="1789299" y="137131"/>
            <a:ext cx="8851015" cy="509151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FF396D4-3C80-4169-BF83-8D9E0B8B3538}"/>
              </a:ext>
            </a:extLst>
          </p:cNvPr>
          <p:cNvPicPr>
            <a:picLocks noChangeAspect="1"/>
          </p:cNvPicPr>
          <p:nvPr/>
        </p:nvPicPr>
        <p:blipFill>
          <a:blip r:embed="rId3"/>
          <a:stretch>
            <a:fillRect/>
          </a:stretch>
        </p:blipFill>
        <p:spPr>
          <a:xfrm>
            <a:off x="482135" y="4570773"/>
            <a:ext cx="4966829" cy="94786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5C3303F-7E8A-406A-8C92-6B5F688BB9CF}"/>
              </a:ext>
            </a:extLst>
          </p:cNvPr>
          <p:cNvPicPr>
            <a:picLocks noChangeAspect="1"/>
          </p:cNvPicPr>
          <p:nvPr/>
        </p:nvPicPr>
        <p:blipFill rotWithShape="1">
          <a:blip r:embed="rId4"/>
          <a:srcRect l="20658" t="3389" r="18031" b="50264"/>
          <a:stretch/>
        </p:blipFill>
        <p:spPr>
          <a:xfrm>
            <a:off x="4747907" y="5363579"/>
            <a:ext cx="7018515" cy="1144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094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A5C6-50F7-4F96-A1FD-4B80DBB13D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D617C7-97A9-48D9-B824-8E6F5C7BC5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CBCC40A-570A-4E3D-8614-292526468662}"/>
              </a:ext>
            </a:extLst>
          </p:cNvPr>
          <p:cNvPicPr>
            <a:picLocks noChangeAspect="1"/>
          </p:cNvPicPr>
          <p:nvPr/>
        </p:nvPicPr>
        <p:blipFill>
          <a:blip r:embed="rId2"/>
          <a:stretch>
            <a:fillRect/>
          </a:stretch>
        </p:blipFill>
        <p:spPr>
          <a:xfrm>
            <a:off x="313711" y="275098"/>
            <a:ext cx="8260618" cy="234322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C75C2D0-9CB1-4D5C-874A-2CF7B3C242BE}"/>
              </a:ext>
            </a:extLst>
          </p:cNvPr>
          <p:cNvPicPr>
            <a:picLocks noChangeAspect="1"/>
          </p:cNvPicPr>
          <p:nvPr/>
        </p:nvPicPr>
        <p:blipFill>
          <a:blip r:embed="rId3"/>
          <a:stretch>
            <a:fillRect/>
          </a:stretch>
        </p:blipFill>
        <p:spPr>
          <a:xfrm>
            <a:off x="350001" y="2942411"/>
            <a:ext cx="11491997" cy="3124223"/>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2CFB0CC-AAC2-409F-991B-477755CBC19A}"/>
              </a:ext>
            </a:extLst>
          </p:cNvPr>
          <p:cNvSpPr/>
          <p:nvPr/>
        </p:nvSpPr>
        <p:spPr>
          <a:xfrm>
            <a:off x="6560360" y="6262042"/>
            <a:ext cx="5415329" cy="461665"/>
          </a:xfrm>
          <a:prstGeom prst="rect">
            <a:avLst/>
          </a:prstGeom>
        </p:spPr>
        <p:txBody>
          <a:bodyPr wrap="none">
            <a:spAutoFit/>
          </a:bodyPr>
          <a:lstStyle/>
          <a:p>
            <a:r>
              <a:rPr lang="en-US" sz="2400" dirty="0">
                <a:hlinkClick r:id="rId4"/>
              </a:rPr>
              <a:t>https://distill.pub/2016/augmented-rnns/</a:t>
            </a:r>
            <a:endParaRPr lang="en-US" sz="2400" dirty="0"/>
          </a:p>
        </p:txBody>
      </p:sp>
    </p:spTree>
    <p:extLst>
      <p:ext uri="{BB962C8B-B14F-4D97-AF65-F5344CB8AC3E}">
        <p14:creationId xmlns:p14="http://schemas.microsoft.com/office/powerpoint/2010/main" val="127691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CC40A-570A-4E3D-8614-292526468662}"/>
              </a:ext>
            </a:extLst>
          </p:cNvPr>
          <p:cNvPicPr>
            <a:picLocks noChangeAspect="1"/>
          </p:cNvPicPr>
          <p:nvPr/>
        </p:nvPicPr>
        <p:blipFill>
          <a:blip r:embed="rId2"/>
          <a:stretch>
            <a:fillRect/>
          </a:stretch>
        </p:blipFill>
        <p:spPr>
          <a:xfrm>
            <a:off x="313711" y="275098"/>
            <a:ext cx="6314155" cy="1791089"/>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2CFB0CC-AAC2-409F-991B-477755CBC19A}"/>
              </a:ext>
            </a:extLst>
          </p:cNvPr>
          <p:cNvSpPr/>
          <p:nvPr/>
        </p:nvSpPr>
        <p:spPr>
          <a:xfrm>
            <a:off x="6776671" y="1647605"/>
            <a:ext cx="5415329" cy="461665"/>
          </a:xfrm>
          <a:prstGeom prst="rect">
            <a:avLst/>
          </a:prstGeom>
        </p:spPr>
        <p:txBody>
          <a:bodyPr wrap="none">
            <a:spAutoFit/>
          </a:bodyPr>
          <a:lstStyle/>
          <a:p>
            <a:r>
              <a:rPr lang="en-US" sz="2400" dirty="0">
                <a:hlinkClick r:id="rId3"/>
              </a:rPr>
              <a:t>https://distill.pub/2016/augmented-rnns/</a:t>
            </a:r>
            <a:endParaRPr lang="en-US" sz="2400" dirty="0"/>
          </a:p>
        </p:txBody>
      </p:sp>
      <p:pic>
        <p:nvPicPr>
          <p:cNvPr id="8" name="Picture 7">
            <a:extLst>
              <a:ext uri="{FF2B5EF4-FFF2-40B4-BE49-F238E27FC236}">
                <a16:creationId xmlns:a16="http://schemas.microsoft.com/office/drawing/2014/main" id="{59CDF2AD-8681-4F38-9238-C556CC5FBC56}"/>
              </a:ext>
            </a:extLst>
          </p:cNvPr>
          <p:cNvPicPr>
            <a:picLocks noChangeAspect="1"/>
          </p:cNvPicPr>
          <p:nvPr/>
        </p:nvPicPr>
        <p:blipFill>
          <a:blip r:embed="rId4"/>
          <a:stretch>
            <a:fillRect/>
          </a:stretch>
        </p:blipFill>
        <p:spPr>
          <a:xfrm>
            <a:off x="438108" y="2562584"/>
            <a:ext cx="11315783" cy="4048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56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D161C-F18F-4B7D-8C74-53D8C56DF87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7F33CE9-267F-4258-B635-5CB429181706}"/>
              </a:ext>
            </a:extLst>
          </p:cNvPr>
          <p:cNvPicPr>
            <a:picLocks noChangeAspect="1"/>
          </p:cNvPicPr>
          <p:nvPr/>
        </p:nvPicPr>
        <p:blipFill rotWithShape="1">
          <a:blip r:embed="rId2"/>
          <a:srcRect r="24891" b="55735"/>
          <a:stretch/>
        </p:blipFill>
        <p:spPr>
          <a:xfrm>
            <a:off x="139639" y="1690688"/>
            <a:ext cx="6283912" cy="3409086"/>
          </a:xfrm>
          <a:prstGeom prst="rect">
            <a:avLst/>
          </a:prstGeom>
          <a:ln>
            <a:noFill/>
          </a:ln>
          <a:effectLst>
            <a:outerShdw blurRad="292100" dist="139700" dir="2700000" algn="tl" rotWithShape="0">
              <a:srgbClr val="333333">
                <a:alpha val="65000"/>
              </a:srgbClr>
            </a:outerShdw>
          </a:effectLst>
        </p:spPr>
      </p:pic>
      <p:sp>
        <p:nvSpPr>
          <p:cNvPr id="5" name="Title 4">
            <a:extLst>
              <a:ext uri="{FF2B5EF4-FFF2-40B4-BE49-F238E27FC236}">
                <a16:creationId xmlns:a16="http://schemas.microsoft.com/office/drawing/2014/main" id="{E8378351-43E5-48A4-AAC6-98FFC0184AB0}"/>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F3828849-7CFF-41AA-8155-47D7BB5BBF38}"/>
              </a:ext>
            </a:extLst>
          </p:cNvPr>
          <p:cNvPicPr>
            <a:picLocks noChangeAspect="1"/>
          </p:cNvPicPr>
          <p:nvPr/>
        </p:nvPicPr>
        <p:blipFill>
          <a:blip r:embed="rId3"/>
          <a:stretch>
            <a:fillRect/>
          </a:stretch>
        </p:blipFill>
        <p:spPr>
          <a:xfrm>
            <a:off x="4503667" y="51619"/>
            <a:ext cx="10394093" cy="65701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15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2466-87D2-49B0-BD43-318EAFE2DB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228CAB-70FD-40CE-BB7F-F7B9C0EEF775}"/>
              </a:ext>
            </a:extLst>
          </p:cNvPr>
          <p:cNvSpPr>
            <a:spLocks noGrp="1"/>
          </p:cNvSpPr>
          <p:nvPr>
            <p:ph idx="1"/>
          </p:nvPr>
        </p:nvSpPr>
        <p:spPr>
          <a:xfrm>
            <a:off x="595281" y="2546819"/>
            <a:ext cx="10758519" cy="3011427"/>
          </a:xfrm>
        </p:spPr>
        <p:txBody>
          <a:bodyPr>
            <a:normAutofit/>
          </a:bodyPr>
          <a:lstStyle/>
          <a:p>
            <a:r>
              <a:rPr lang="en-US" dirty="0"/>
              <a:t>Get rid of RNNs and CNNs: “just use attention” (and positional encoding, fully-connected neural net, </a:t>
            </a:r>
            <a:r>
              <a:rPr lang="en-US" dirty="0" err="1"/>
              <a:t>etc</a:t>
            </a:r>
            <a:r>
              <a:rPr lang="en-US" dirty="0"/>
              <a:t>…)</a:t>
            </a:r>
          </a:p>
          <a:p>
            <a:r>
              <a:rPr lang="en-US" dirty="0"/>
              <a:t>English-to-German and English-to-French translation</a:t>
            </a:r>
          </a:p>
          <a:p>
            <a:pPr lvl="1"/>
            <a:r>
              <a:rPr lang="en-US" dirty="0"/>
              <a:t>More accurate</a:t>
            </a:r>
          </a:p>
          <a:p>
            <a:pPr lvl="1"/>
            <a:r>
              <a:rPr lang="en-US" dirty="0"/>
              <a:t>More parallelizable</a:t>
            </a:r>
          </a:p>
          <a:p>
            <a:pPr lvl="1"/>
            <a:r>
              <a:rPr lang="en-US" dirty="0"/>
              <a:t>Faster to train</a:t>
            </a:r>
          </a:p>
        </p:txBody>
      </p:sp>
      <p:pic>
        <p:nvPicPr>
          <p:cNvPr id="4" name="Picture 3">
            <a:extLst>
              <a:ext uri="{FF2B5EF4-FFF2-40B4-BE49-F238E27FC236}">
                <a16:creationId xmlns:a16="http://schemas.microsoft.com/office/drawing/2014/main" id="{8F0C241D-9CA6-4663-B0B0-378B602FD44D}"/>
              </a:ext>
            </a:extLst>
          </p:cNvPr>
          <p:cNvPicPr>
            <a:picLocks noChangeAspect="1"/>
          </p:cNvPicPr>
          <p:nvPr/>
        </p:nvPicPr>
        <p:blipFill>
          <a:blip r:embed="rId2"/>
          <a:stretch>
            <a:fillRect/>
          </a:stretch>
        </p:blipFill>
        <p:spPr>
          <a:xfrm>
            <a:off x="312135" y="252401"/>
            <a:ext cx="11641184" cy="19200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124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1C7B-B7ED-410B-85F6-173BBF580FD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8CE0E0E-10A0-4A0F-A1F7-A05D06834915}"/>
              </a:ext>
            </a:extLst>
          </p:cNvPr>
          <p:cNvSpPr>
            <a:spLocks noGrp="1"/>
          </p:cNvSpPr>
          <p:nvPr>
            <p:ph idx="1"/>
          </p:nvPr>
        </p:nvSpPr>
        <p:spPr/>
        <p:txBody>
          <a:bodyPr/>
          <a:lstStyle/>
          <a:p>
            <a:pPr marL="0" indent="0">
              <a:buNone/>
            </a:pPr>
            <a:r>
              <a:rPr lang="en-US" i="1" dirty="0"/>
              <a:t>“This inherently sequential nature [of RNNs] precludes parallelization within training examples, which becomes critical at longer sequence lengths, as memory constraints limit batching across examples.”</a:t>
            </a:r>
          </a:p>
        </p:txBody>
      </p:sp>
    </p:spTree>
    <p:extLst>
      <p:ext uri="{BB962C8B-B14F-4D97-AF65-F5344CB8AC3E}">
        <p14:creationId xmlns:p14="http://schemas.microsoft.com/office/powerpoint/2010/main" val="78603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D7F16-72F7-4A8B-8278-FA06DBF78A23}"/>
              </a:ext>
            </a:extLst>
          </p:cNvPr>
          <p:cNvPicPr>
            <a:picLocks noChangeAspect="1"/>
          </p:cNvPicPr>
          <p:nvPr/>
        </p:nvPicPr>
        <p:blipFill>
          <a:blip r:embed="rId2"/>
          <a:stretch>
            <a:fillRect/>
          </a:stretch>
        </p:blipFill>
        <p:spPr>
          <a:xfrm>
            <a:off x="141793" y="0"/>
            <a:ext cx="4679131" cy="6858000"/>
          </a:xfrm>
          <a:prstGeom prst="rect">
            <a:avLst/>
          </a:prstGeom>
        </p:spPr>
      </p:pic>
    </p:spTree>
    <p:extLst>
      <p:ext uri="{BB962C8B-B14F-4D97-AF65-F5344CB8AC3E}">
        <p14:creationId xmlns:p14="http://schemas.microsoft.com/office/powerpoint/2010/main" val="13381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A28F-CE70-4927-981F-9249B2F0F6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D324F-BCDF-42BC-A176-60F7CE29075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0132FA3-76C4-4B5F-A606-F2DE1F6B15AB}"/>
              </a:ext>
            </a:extLst>
          </p:cNvPr>
          <p:cNvPicPr>
            <a:picLocks noChangeAspect="1"/>
          </p:cNvPicPr>
          <p:nvPr/>
        </p:nvPicPr>
        <p:blipFill rotWithShape="1">
          <a:blip r:embed="rId2"/>
          <a:srcRect r="56566"/>
          <a:stretch/>
        </p:blipFill>
        <p:spPr>
          <a:xfrm>
            <a:off x="4280887" y="271537"/>
            <a:ext cx="3844386" cy="509151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FF396D4-3C80-4169-BF83-8D9E0B8B3538}"/>
              </a:ext>
            </a:extLst>
          </p:cNvPr>
          <p:cNvPicPr>
            <a:picLocks noChangeAspect="1"/>
          </p:cNvPicPr>
          <p:nvPr/>
        </p:nvPicPr>
        <p:blipFill>
          <a:blip r:embed="rId3"/>
          <a:stretch>
            <a:fillRect/>
          </a:stretch>
        </p:blipFill>
        <p:spPr>
          <a:xfrm>
            <a:off x="3869711" y="5589500"/>
            <a:ext cx="4966829" cy="947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526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9D7E9-96BA-4475-A3E4-E0AA68B98D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43EF1D1-0D39-41E8-B181-84815D8CEFBE}"/>
              </a:ext>
            </a:extLst>
          </p:cNvPr>
          <p:cNvPicPr>
            <a:picLocks noChangeAspect="1"/>
          </p:cNvPicPr>
          <p:nvPr/>
        </p:nvPicPr>
        <p:blipFill>
          <a:blip r:embed="rId2"/>
          <a:stretch>
            <a:fillRect/>
          </a:stretch>
        </p:blipFill>
        <p:spPr>
          <a:xfrm>
            <a:off x="431229" y="663532"/>
            <a:ext cx="9120254" cy="582934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99BD54A4-EF7B-408B-A5CA-CEBE4D51BF0E}"/>
              </a:ext>
            </a:extLst>
          </p:cNvPr>
          <p:cNvPicPr>
            <a:picLocks noChangeAspect="1"/>
          </p:cNvPicPr>
          <p:nvPr/>
        </p:nvPicPr>
        <p:blipFill>
          <a:blip r:embed="rId3"/>
          <a:stretch>
            <a:fillRect/>
          </a:stretch>
        </p:blipFill>
        <p:spPr>
          <a:xfrm>
            <a:off x="3898239" y="1825625"/>
            <a:ext cx="8112210" cy="470701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C368C7B-367A-4AFF-ADEC-455C015975B7}"/>
              </a:ext>
            </a:extLst>
          </p:cNvPr>
          <p:cNvPicPr>
            <a:picLocks noChangeAspect="1"/>
          </p:cNvPicPr>
          <p:nvPr/>
        </p:nvPicPr>
        <p:blipFill>
          <a:blip r:embed="rId4"/>
          <a:stretch>
            <a:fillRect/>
          </a:stretch>
        </p:blipFill>
        <p:spPr>
          <a:xfrm>
            <a:off x="6696346" y="209254"/>
            <a:ext cx="5394882" cy="115927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3F8994D-8098-4C70-A4B9-98BE420AD1F7}"/>
              </a:ext>
            </a:extLst>
          </p:cNvPr>
          <p:cNvPicPr>
            <a:picLocks noChangeAspect="1"/>
          </p:cNvPicPr>
          <p:nvPr/>
        </p:nvPicPr>
        <p:blipFill>
          <a:blip r:embed="rId5"/>
          <a:stretch>
            <a:fillRect/>
          </a:stretch>
        </p:blipFill>
        <p:spPr>
          <a:xfrm>
            <a:off x="7998881" y="1223304"/>
            <a:ext cx="4092347" cy="4932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831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le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139</Words>
  <Application>Microsoft Office PowerPoint</Application>
  <PresentationFormat>Widescreen</PresentationFormat>
  <Paragraphs>14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Aleo</vt:lpstr>
      <vt:lpstr>Arial</vt:lpstr>
      <vt:lpstr>Office Theme</vt:lpstr>
      <vt:lpstr>Attention</vt:lpstr>
      <vt:lpstr>PowerPoint Presentation</vt:lpstr>
      <vt:lpstr>PowerPoint Presentation</vt:lpstr>
      <vt:lpstr>PowerPoint Presentation</vt:lpstr>
      <vt:lpstr>PowerPoint Presentation</vt:lpstr>
      <vt:lpstr>Motivation</vt:lpstr>
      <vt:lpstr>PowerPoint Presentation</vt:lpstr>
      <vt:lpstr>PowerPoint Presentation</vt:lpstr>
      <vt:lpstr>PowerPoint Presentation</vt:lpstr>
      <vt:lpstr>PowerPoint Presentation</vt:lpstr>
      <vt:lpstr>PowerPoint Presentation</vt:lpstr>
      <vt:lpstr>Positional Encoding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dc:title>
  <dc:creator>Rachel Thomas</dc:creator>
  <cp:lastModifiedBy>Rachel Thomas</cp:lastModifiedBy>
  <cp:revision>21</cp:revision>
  <dcterms:created xsi:type="dcterms:W3CDTF">2019-06-19T20:35:30Z</dcterms:created>
  <dcterms:modified xsi:type="dcterms:W3CDTF">2019-06-20T01:22:31Z</dcterms:modified>
</cp:coreProperties>
</file>