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624" r:id="rId6"/>
    <p:sldId id="273" r:id="rId7"/>
    <p:sldId id="275" r:id="rId8"/>
    <p:sldId id="276" r:id="rId9"/>
    <p:sldId id="277" r:id="rId10"/>
    <p:sldId id="625" r:id="rId11"/>
    <p:sldId id="626" r:id="rId12"/>
    <p:sldId id="627" r:id="rId13"/>
    <p:sldId id="632" r:id="rId14"/>
    <p:sldId id="628" r:id="rId15"/>
    <p:sldId id="630" r:id="rId16"/>
    <p:sldId id="629" r:id="rId17"/>
    <p:sldId id="63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9C52-74F0-45AA-B47F-18F89B3D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54817-56CD-4620-B70C-C10D2FA8E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8C86-00B6-4866-981D-BDA59576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FA31-A014-4B18-A4A2-C4C15352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81ACE-F140-4CEA-9EF4-C2728431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DA43-30CF-4B74-901C-B3833BB1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036D8-1AEE-4860-AF8B-4A9CD41BF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1641-8473-4E08-804D-F6C990DC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BC60-9CAE-4372-8849-33D3E03D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3A63-B09E-4DFF-8F52-E739350E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4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F8E07-05D2-4C43-9221-D4E552B9B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05764-0623-45F3-A036-014DE2ACD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C1FB-C5AC-436D-BE5C-FA59A90F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867CD-E58F-4028-8F8E-92E44FB2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8E72B-2E33-4542-B32F-81762E72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3866-D04A-49A5-A6DB-8AA1A9B8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D7B4-73AF-438C-85C4-70AFDA76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6080-9C16-4373-9D05-05A74051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00F8-3111-485A-A4E8-DA0116E5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442E-E854-45CA-A056-89AD6D72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B6FD-EBE4-4EE9-8339-D72EE2F5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FD9D8-034B-4AB0-9505-40F6F0B20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B704-42F0-43D4-AA67-CC693AB4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6A238-A28D-4F8B-ABDB-A8A9D724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6C99-F6D4-473E-8B3F-FC666867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8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5D83-A793-4FFB-9F06-ED86E36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6492-AF75-4FAF-9416-F63E09A64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8F230-BF1E-419E-AA3A-66A7FEFFC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97358-CFCA-4979-9FD9-FD63D7F7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54CE3-3EB5-4F8C-9ED9-00239D7B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64083-DC64-4330-913C-DD145B17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75FD-9518-43B3-9A45-54D23C42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C24A0-5CF0-41DC-8A4C-5997CFF70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2127F-3C38-4C46-87F7-17A0B7B19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C16AE-700A-4197-B2D8-759A1DF82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ACAF9-4382-47C2-91DB-735C68EAD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9BCAB-3B03-402A-8E35-7A1E4607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B3CE1-62B2-44E5-AE1D-8EBECCB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CC972-6629-4EEC-B74C-18C5A2F2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6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37EB-B82F-4B00-8AA2-BC43CC6C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3B393-C908-4F2B-A68D-D8211028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E1175-4D39-408A-8124-3A7FB714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EDC43-A77C-4B98-A031-F1D83346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96C3A-AD12-4B01-9670-0206D929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B61D7-FC3B-482F-904D-B248FA4C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10DF4-0C26-4B53-BA6C-E4BF66E9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0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DC02-1806-4D23-B396-47951264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28BB-4E75-418E-9CCA-9F3BE80B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A2374-BFC6-4E45-AD48-7A66D146F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410FB-56F6-4519-8579-44F504A3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8D845-10EE-4BA6-AB2D-3F286032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BF9E6-001C-4720-BD53-96DE7F86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E545-B83D-4450-812F-665514D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9B4F7-AAF1-42FB-B7C1-E6AE0A64A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64BD-8879-4547-AB54-A92C769FA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3634-0E41-4A1B-80FC-349E8E06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464D-E21A-4095-82FF-321C49CF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D9863-694B-4973-BD05-43903C23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4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AEBAD-0FC5-4ABF-854F-B6335B7D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FB439-908B-4725-94A8-286270FC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0D0C-D212-4737-B2A2-F8162BEE1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4D02-D543-4301-AE24-0EDEA54AB6B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2882B-43D6-49AC-95B8-31438F92D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14DA4-37B5-4DD7-9F04-99FFEAEB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9D95-22DB-45A6-A5A2-A462E3DE4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616EE-E85F-4617-9E09-98B1CF742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NLP Course</a:t>
            </a:r>
          </a:p>
          <a:p>
            <a:r>
              <a:rPr lang="en-US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370105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59BE-BC96-4676-8740-55ED999B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BLEU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ACDA-F75C-4C68-8EA9-F984FE61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fast and easy to calculate, especially compared to having human translators rate model output.</a:t>
            </a:r>
          </a:p>
          <a:p>
            <a:r>
              <a:rPr lang="en-US" dirty="0"/>
              <a:t>It’s ubiquitous. This makes it easy to compare your model to benchmarks on the same task.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8923D-35A2-4248-A0C1-D97564D13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213" y="4149420"/>
            <a:ext cx="7714712" cy="2103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115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5E85-58CB-4940-B7C3-A95A2DB5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BLEU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3E15-A1CF-4D71-AAA9-FF75F79A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It doesn’t consider meaning</a:t>
            </a:r>
          </a:p>
          <a:p>
            <a:pPr lvl="1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Correct: I ate the apple.</a:t>
            </a:r>
          </a:p>
          <a:p>
            <a:pPr lvl="1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These wrong sentences all have same BLEU score:</a:t>
            </a:r>
          </a:p>
          <a:p>
            <a:pPr lvl="2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 ate an apple.</a:t>
            </a:r>
          </a:p>
          <a:p>
            <a:pPr lvl="2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 consumed the apple.</a:t>
            </a:r>
          </a:p>
          <a:p>
            <a:pPr lvl="2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 ate the potato.</a:t>
            </a:r>
          </a:p>
          <a:p>
            <a:r>
              <a:rPr lang="en-US" sz="3200" dirty="0"/>
              <a:t>It doesn’t directly consider sentence structure</a:t>
            </a:r>
          </a:p>
          <a:p>
            <a:r>
              <a:rPr lang="en-US" sz="3200" dirty="0"/>
              <a:t>It doesn’t handle morphologically rich languages well</a:t>
            </a:r>
          </a:p>
          <a:p>
            <a:r>
              <a:rPr lang="en-US" sz="3200" dirty="0"/>
              <a:t>It doesn’t map well to human judgements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93404-C56A-4438-BA61-51F8D6AF0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94" y="223373"/>
            <a:ext cx="5972748" cy="1628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9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CE51-9AB2-446A-8039-52BB5B72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530591"/>
            <a:ext cx="10515600" cy="40382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For systems going into production, do at least one round of system evaluation with human experts.</a:t>
            </a:r>
          </a:p>
          <a:p>
            <a:r>
              <a:rPr lang="en-US" sz="3200" dirty="0"/>
              <a:t>Before you get to that round, you’ll probably need to use at least one automatic evaluation metric. Use BLEU if and only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You’re doing machine translation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You’re evaluating across an entire corpus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You know the limitations of the metric and you’re prepared to accept them.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527E3-2D40-4FCA-91C9-7D4CBEB12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10" y="4648106"/>
            <a:ext cx="7424043" cy="2023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59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2241DE-921A-41CF-867A-03FA5D8B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1213E-603F-4745-944F-17922B83F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3A5DE-9A85-4210-AEE2-C44DC0B4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368" y="1245794"/>
            <a:ext cx="3799259" cy="3172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As your input sequence gets longer, RNNs have more trouble remembering what happened early 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LSTMs &amp; GRUs address this.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38C7C-B3DF-499F-969D-A84F8085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7" y="1043142"/>
            <a:ext cx="7413926" cy="4880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22175-F823-43DC-B301-AA68B94B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90" y="58280"/>
            <a:ext cx="10831148" cy="1120008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problem: RNNs suffer from short-term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71C60-5B37-4429-A08A-B07E53772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269" y="4636296"/>
            <a:ext cx="4445168" cy="1426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4890E6-8BF4-44F3-AAFA-0EF11CF5F70A}"/>
              </a:ext>
            </a:extLst>
          </p:cNvPr>
          <p:cNvSpPr/>
          <p:nvPr/>
        </p:nvSpPr>
        <p:spPr>
          <a:xfrm>
            <a:off x="488398" y="6280662"/>
            <a:ext cx="10882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CMS"/>
              </a:rPr>
              <a:t>“I grew up in France, and moved to the USA when I was 25.  I still speak fluent </a:t>
            </a:r>
            <a:r>
              <a:rPr lang="en-US" sz="2400" i="1" dirty="0">
                <a:solidFill>
                  <a:srgbClr val="333333"/>
                </a:solidFill>
                <a:latin typeface="CMS"/>
              </a:rPr>
              <a:t>_____</a:t>
            </a:r>
            <a:r>
              <a:rPr lang="en-US" sz="2400" dirty="0">
                <a:solidFill>
                  <a:srgbClr val="333333"/>
                </a:solidFill>
                <a:latin typeface="CMS"/>
              </a:rPr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658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2200/1*WMnFSJHzOloFlJHU6fVN-g.gif">
            <a:extLst>
              <a:ext uri="{FF2B5EF4-FFF2-40B4-BE49-F238E27FC236}">
                <a16:creationId xmlns:a16="http://schemas.microsoft.com/office/drawing/2014/main" id="{2355C12F-DF46-4C88-B8C5-2AC390AE5DD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0014" y="773252"/>
            <a:ext cx="12102687" cy="479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8BFAE23-8741-4D0E-AE2C-7CC5DAE3B185}"/>
              </a:ext>
            </a:extLst>
          </p:cNvPr>
          <p:cNvSpPr txBox="1">
            <a:spLocks/>
          </p:cNvSpPr>
          <p:nvPr/>
        </p:nvSpPr>
        <p:spPr>
          <a:xfrm>
            <a:off x="549765" y="567644"/>
            <a:ext cx="10831148" cy="112000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simple RNN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AB525-1099-4EA0-B421-43A30B537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720" y="4970899"/>
            <a:ext cx="5190907" cy="1665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166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71C60-5B37-4429-A08A-B07E53772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871" y="4927941"/>
            <a:ext cx="5324756" cy="1708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296308-D29C-47AD-9E05-0E5CAE83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117" y="2865938"/>
            <a:ext cx="3952683" cy="10248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Sigmoid is between 0-1: </a:t>
            </a:r>
          </a:p>
          <a:p>
            <a:pPr marL="0" indent="0">
              <a:buNone/>
            </a:pPr>
            <a:r>
              <a:rPr lang="en-US" dirty="0"/>
              <a:t>0 indicates forgetting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4FC6C3-8B36-4E41-B892-39BB6DB0C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46" b="32063"/>
          <a:stretch/>
        </p:blipFill>
        <p:spPr>
          <a:xfrm>
            <a:off x="263886" y="173993"/>
            <a:ext cx="5934396" cy="5996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F38C7C-B3DF-499F-969D-A84F80856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7" t="70563" r="6880" b="1270"/>
          <a:stretch/>
        </p:blipFill>
        <p:spPr>
          <a:xfrm>
            <a:off x="4723378" y="380673"/>
            <a:ext cx="7204736" cy="1497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884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BF8D-3FE9-43CC-9C34-7EE1BBB9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in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utoShape 2" descr="{\displaystyle {\begin{aligned}z_{t}&amp;=\sigma _{g}(W_{z}x_{t}+U_{z}h_{t-1}+b_{z})\\r_{t}&amp;=\sigma _{g}(W_{r}x_{t}+U_{r}h_{t-1}+b_{r})\\h_{t}&amp;=(1-z_{t})\circ h_{t-1}+z_{t}\circ \sigma _{h}(W_{h}x_{t}+U_{h}(r_{t}\circ h_{t-1})+b_{h})\end{aligned}}}">
                <a:extLst>
                  <a:ext uri="{FF2B5EF4-FFF2-40B4-BE49-F238E27FC236}">
                    <a16:creationId xmlns:a16="http://schemas.microsoft.com/office/drawing/2014/main" id="{E8EFC93E-C427-4320-9750-D0E0F492021C}"/>
                  </a:ext>
                </a:extLst>
              </p:cNvPr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hidden state: 	</a:t>
                </a:r>
                <a:r>
                  <a:rPr lang="en-US" sz="2400" dirty="0" err="1"/>
                  <a:t>h</a:t>
                </a:r>
                <a:r>
                  <a:rPr lang="en-US" sz="2400" baseline="-25000" dirty="0" err="1"/>
                  <a:t>t</a:t>
                </a:r>
                <a:r>
                  <a:rPr lang="en-US" sz="2400" baseline="-250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input: 		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t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update gate:	</a:t>
                </a:r>
                <a:r>
                  <a:rPr lang="en-US" sz="2400" dirty="0" err="1"/>
                  <a:t>z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= sig(A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+ B h</a:t>
                </a:r>
                <a:r>
                  <a:rPr lang="en-US" sz="2400" baseline="-25000" dirty="0"/>
                  <a:t>t-1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reset gate:	r</a:t>
                </a:r>
                <a:r>
                  <a:rPr lang="en-US" sz="2400" baseline="-25000" dirty="0"/>
                  <a:t>t</a:t>
                </a:r>
                <a:r>
                  <a:rPr lang="en-US" sz="2400" dirty="0"/>
                  <a:t> = sig(C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+ D h</a:t>
                </a:r>
                <a:r>
                  <a:rPr lang="en-US" sz="2400" baseline="-25000" dirty="0"/>
                  <a:t>t-1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new gate:	</a:t>
                </a:r>
                <a:r>
                  <a:rPr lang="en-US" sz="2400" dirty="0" err="1"/>
                  <a:t>n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= tanh(G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+ H r</a:t>
                </a:r>
                <a:r>
                  <a:rPr lang="en-US" sz="2400" baseline="-25000" dirty="0"/>
                  <a:t>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⊗ </m:t>
                    </m:r>
                  </m:oMath>
                </a14:m>
                <a:r>
                  <a:rPr lang="en-US" sz="2400" dirty="0"/>
                  <a:t>h</a:t>
                </a:r>
                <a:r>
                  <a:rPr lang="en-US" sz="2400" baseline="-25000" dirty="0"/>
                  <a:t>t-1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hidden state:	</a:t>
                </a:r>
                <a:r>
                  <a:rPr lang="en-US" sz="2400" dirty="0" err="1"/>
                  <a:t>h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= z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⊗ </m:t>
                    </m:r>
                  </m:oMath>
                </a14:m>
                <a:r>
                  <a:rPr lang="en-US" sz="2400" dirty="0"/>
                  <a:t>n</a:t>
                </a:r>
                <a:r>
                  <a:rPr lang="en-US" sz="2400" baseline="-25000" dirty="0"/>
                  <a:t>t</a:t>
                </a:r>
                <a:r>
                  <a:rPr lang="en-US" sz="2400" dirty="0"/>
                  <a:t> + (1 – </a:t>
                </a:r>
                <a:r>
                  <a:rPr lang="en-US" sz="2400" dirty="0" err="1"/>
                  <a:t>z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sz="2400" dirty="0"/>
                  <a:t> h</a:t>
                </a:r>
                <a:r>
                  <a:rPr lang="en-US" sz="2400" baseline="-25000" dirty="0"/>
                  <a:t>t-1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AutoShape 2" descr="{\displaystyle {\begin{aligned}z_{t}&amp;=\sigma _{g}(W_{z}x_{t}+U_{z}h_{t-1}+b_{z})\\r_{t}&amp;=\sigma _{g}(W_{r}x_{t}+U_{r}h_{t-1}+b_{r})\\h_{t}&amp;=(1-z_{t})\circ h_{t-1}+z_{t}\circ \sigma _{h}(W_{h}x_{t}+U_{h}(r_{t}\circ h_{t-1})+b_{h})\end{aligned}}}">
                <a:extLst>
                  <a:ext uri="{FF2B5EF4-FFF2-40B4-BE49-F238E27FC236}">
                    <a16:creationId xmlns:a16="http://schemas.microsoft.com/office/drawing/2014/main" id="{E8EFC93E-C427-4320-9750-D0E0F4920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>
                <a:blip r:embed="rId2"/>
                <a:stretch>
                  <a:fillRect l="-928" t="-196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6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5284" y="5113284"/>
            <a:ext cx="2117835" cy="541283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3116319" y="4135823"/>
            <a:ext cx="7883" cy="977461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627588" y="3158362"/>
            <a:ext cx="977461" cy="977461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2577663" y="1252185"/>
            <a:ext cx="1077311" cy="928716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8" idx="0"/>
            <a:endCxn id="9" idx="3"/>
          </p:cNvCxnSpPr>
          <p:nvPr/>
        </p:nvCxnSpPr>
        <p:spPr>
          <a:xfrm flipV="1">
            <a:off x="3116319" y="2180900"/>
            <a:ext cx="0" cy="97746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7711" y="5162125"/>
            <a:ext cx="3506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#inputs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7710" y="3400872"/>
            <a:ext cx="441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# activations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77710" y="1470321"/>
            <a:ext cx="3813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#classes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16317" y="4302016"/>
            <a:ext cx="242303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product; </a:t>
            </a:r>
            <a:r>
              <a:rPr lang="en-US" sz="2133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133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6317" y="2456113"/>
            <a:ext cx="284193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product; </a:t>
            </a:r>
            <a:r>
              <a:rPr lang="en-US" sz="2133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sz="2133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908" y="287674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NN with single hidden layer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E2AC88-6536-45D7-AAC5-2D79081D5637}"/>
              </a:ext>
            </a:extLst>
          </p:cNvPr>
          <p:cNvSpPr/>
          <p:nvPr/>
        </p:nvSpPr>
        <p:spPr>
          <a:xfrm>
            <a:off x="9591963" y="4243307"/>
            <a:ext cx="2318328" cy="226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12E1CC-DCB9-4F03-A1C2-889F785C1352}"/>
              </a:ext>
            </a:extLst>
          </p:cNvPr>
          <p:cNvSpPr/>
          <p:nvPr/>
        </p:nvSpPr>
        <p:spPr>
          <a:xfrm>
            <a:off x="9896763" y="5928881"/>
            <a:ext cx="1055120" cy="2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487C02-158B-470D-B20E-174D41CFBEB1}"/>
              </a:ext>
            </a:extLst>
          </p:cNvPr>
          <p:cNvSpPr/>
          <p:nvPr/>
        </p:nvSpPr>
        <p:spPr>
          <a:xfrm>
            <a:off x="10176907" y="5195809"/>
            <a:ext cx="486979" cy="434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278E02A-FF67-4626-AEA7-A942959251AE}"/>
              </a:ext>
            </a:extLst>
          </p:cNvPr>
          <p:cNvSpPr/>
          <p:nvPr/>
        </p:nvSpPr>
        <p:spPr>
          <a:xfrm>
            <a:off x="10152034" y="4511070"/>
            <a:ext cx="536724" cy="412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406636-067E-48D2-B9F9-DC49DA4A1351}"/>
              </a:ext>
            </a:extLst>
          </p:cNvPr>
          <p:cNvSpPr txBox="1"/>
          <p:nvPr/>
        </p:nvSpPr>
        <p:spPr>
          <a:xfrm>
            <a:off x="10999008" y="587252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D93117-EB6F-49C1-889E-C53427A01B9C}"/>
              </a:ext>
            </a:extLst>
          </p:cNvPr>
          <p:cNvSpPr txBox="1"/>
          <p:nvPr/>
        </p:nvSpPr>
        <p:spPr>
          <a:xfrm>
            <a:off x="10999009" y="523181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6E59B3-EA3F-4E0E-9500-9DAF1DC331C3}"/>
              </a:ext>
            </a:extLst>
          </p:cNvPr>
          <p:cNvSpPr txBox="1"/>
          <p:nvPr/>
        </p:nvSpPr>
        <p:spPr>
          <a:xfrm>
            <a:off x="10999009" y="454073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3655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899564" y="177204"/>
            <a:ext cx="516945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layer operations not shown;</a:t>
            </a:r>
            <a:br>
              <a:rPr lang="en-US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arrows represent layer operations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6922" y="201510"/>
            <a:ext cx="473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word 3 using words 1 &amp; 2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9101" y="6085673"/>
            <a:ext cx="2117835" cy="472783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4310136" y="5231909"/>
            <a:ext cx="7883" cy="853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21406" y="4378147"/>
            <a:ext cx="977461" cy="853763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3771481" y="1103584"/>
            <a:ext cx="1077311" cy="811187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9" idx="3"/>
          </p:cNvCxnSpPr>
          <p:nvPr/>
        </p:nvCxnSpPr>
        <p:spPr>
          <a:xfrm flipV="1">
            <a:off x="4310136" y="1914771"/>
            <a:ext cx="0" cy="7573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71529" y="6128332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1 input: vocab size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71528" y="1294116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3 output: vocab size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310136" y="3524384"/>
            <a:ext cx="7883" cy="8537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21406" y="2670621"/>
            <a:ext cx="977461" cy="853763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71527" y="4558808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FC1: # activations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1267" y="4568638"/>
            <a:ext cx="2117835" cy="472783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2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2200185" y="3399354"/>
            <a:ext cx="1764367" cy="1169284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71526" y="2845632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FC2: # activations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591963" y="4243307"/>
            <a:ext cx="2318328" cy="226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/>
        </p:nvSpPr>
        <p:spPr>
          <a:xfrm>
            <a:off x="9896763" y="5928881"/>
            <a:ext cx="1055120" cy="2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176907" y="5195809"/>
            <a:ext cx="486979" cy="434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10152034" y="4511070"/>
            <a:ext cx="536724" cy="412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99008" y="587252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99009" y="523181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99009" y="454073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A61FD6-8D12-4F8D-9FA4-8C3E277D7103}"/>
              </a:ext>
            </a:extLst>
          </p:cNvPr>
          <p:cNvSpPr/>
          <p:nvPr/>
        </p:nvSpPr>
        <p:spPr>
          <a:xfrm>
            <a:off x="7710299" y="2081313"/>
            <a:ext cx="4372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Single fully connected model</a:t>
            </a:r>
          </a:p>
        </p:txBody>
      </p:sp>
    </p:spTree>
    <p:extLst>
      <p:ext uri="{BB962C8B-B14F-4D97-AF65-F5344CB8AC3E}">
        <p14:creationId xmlns:p14="http://schemas.microsoft.com/office/powerpoint/2010/main" val="356010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2" y="201510"/>
            <a:ext cx="504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word 4 using words 1, 2 &amp; 3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8224" y="6198824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5339259" y="5525595"/>
            <a:ext cx="7883" cy="67322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50528" y="4852367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777830" y="912106"/>
            <a:ext cx="1077311" cy="639655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9" idx="3"/>
          </p:cNvCxnSpPr>
          <p:nvPr/>
        </p:nvCxnSpPr>
        <p:spPr>
          <a:xfrm flipV="1">
            <a:off x="5316485" y="1551761"/>
            <a:ext cx="0" cy="597217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00652" y="6232462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1 input: vocab size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877" y="1062348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4 output: vocab size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339259" y="4179139"/>
            <a:ext cx="7883" cy="67322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0528" y="3505911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0650" y="4994826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FC1: # activations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70389" y="5002578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2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3229307" y="4080547"/>
            <a:ext cx="1764367" cy="922031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648" y="3643913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FC2: # activations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316485" y="2831477"/>
            <a:ext cx="7883" cy="67322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27755" y="2158249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7616" y="3654916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3 input</a:t>
            </a:r>
          </a:p>
        </p:txBody>
      </p:sp>
      <p:cxnSp>
        <p:nvCxnSpPr>
          <p:cNvPr id="28" name="Straight Arrow Connector 27"/>
          <p:cNvCxnSpPr>
            <a:stCxn id="27" idx="0"/>
            <a:endCxn id="26" idx="3"/>
          </p:cNvCxnSpPr>
          <p:nvPr/>
        </p:nvCxnSpPr>
        <p:spPr>
          <a:xfrm flipV="1">
            <a:off x="3206534" y="2732885"/>
            <a:ext cx="1764367" cy="922031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77875" y="2296250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FC3: # activations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23353" y="1252403"/>
            <a:ext cx="624184" cy="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47537" y="1047266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12099" y="1578111"/>
            <a:ext cx="624184" cy="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6283" y="137297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Output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23353" y="1906499"/>
            <a:ext cx="624184" cy="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47538" y="1701362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2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2" y="201510"/>
            <a:ext cx="504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word 4 using words 1, 2 &amp; 3</a:t>
            </a:r>
          </a:p>
        </p:txBody>
      </p:sp>
      <p:sp>
        <p:nvSpPr>
          <p:cNvPr id="5" name="Rectangle 4"/>
          <p:cNvSpPr/>
          <p:nvPr/>
        </p:nvSpPr>
        <p:spPr>
          <a:xfrm>
            <a:off x="2476355" y="6071820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3527390" y="5398591"/>
            <a:ext cx="7883" cy="67322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038659" y="4725363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2965961" y="785102"/>
            <a:ext cx="1077311" cy="639655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9" idx="3"/>
          </p:cNvCxnSpPr>
          <p:nvPr/>
        </p:nvCxnSpPr>
        <p:spPr>
          <a:xfrm flipV="1">
            <a:off x="3504616" y="1424757"/>
            <a:ext cx="0" cy="597217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527390" y="4052135"/>
            <a:ext cx="7883" cy="67322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38659" y="3378907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8520" y="4875574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2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1417438" y="3953543"/>
            <a:ext cx="1764367" cy="922031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504616" y="2704473"/>
            <a:ext cx="7883" cy="67322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15886" y="2031245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5747" y="3527912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3 input</a:t>
            </a:r>
          </a:p>
        </p:txBody>
      </p:sp>
      <p:cxnSp>
        <p:nvCxnSpPr>
          <p:cNvPr id="28" name="Straight Arrow Connector 27"/>
          <p:cNvCxnSpPr>
            <a:stCxn id="27" idx="0"/>
            <a:endCxn id="26" idx="3"/>
          </p:cNvCxnSpPr>
          <p:nvPr/>
        </p:nvCxnSpPr>
        <p:spPr>
          <a:xfrm flipV="1">
            <a:off x="1394665" y="2605881"/>
            <a:ext cx="1764367" cy="922031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7F28B97-B639-4E09-9DC3-D8B6273B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481" y="739377"/>
            <a:ext cx="7616519" cy="5255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B6A0C1-8E9D-46A6-A9B1-394094335B8A}"/>
              </a:ext>
            </a:extLst>
          </p:cNvPr>
          <p:cNvSpPr txBox="1"/>
          <p:nvPr/>
        </p:nvSpPr>
        <p:spPr>
          <a:xfrm>
            <a:off x="3159032" y="642619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“one”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6D3D76-29A0-4530-A0AD-18E3DF8E361B}"/>
              </a:ext>
            </a:extLst>
          </p:cNvPr>
          <p:cNvSpPr txBox="1"/>
          <p:nvPr/>
        </p:nvSpPr>
        <p:spPr>
          <a:xfrm>
            <a:off x="940765" y="5248383"/>
            <a:ext cx="40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“,”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7B417B-8444-42F9-BF5E-6465C775BF44}"/>
              </a:ext>
            </a:extLst>
          </p:cNvPr>
          <p:cNvSpPr txBox="1"/>
          <p:nvPr/>
        </p:nvSpPr>
        <p:spPr>
          <a:xfrm>
            <a:off x="784887" y="3867469"/>
            <a:ext cx="74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“two”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DF8516-6273-4C8A-94E4-6396B400E4E8}"/>
              </a:ext>
            </a:extLst>
          </p:cNvPr>
          <p:cNvSpPr txBox="1"/>
          <p:nvPr/>
        </p:nvSpPr>
        <p:spPr>
          <a:xfrm>
            <a:off x="2018440" y="835049"/>
            <a:ext cx="106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Target: “,”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2" y="201510"/>
            <a:ext cx="499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word n using words 1 to n-1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8224" y="6058520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1 input</a:t>
            </a:r>
          </a:p>
        </p:txBody>
      </p:sp>
      <p:cxnSp>
        <p:nvCxnSpPr>
          <p:cNvPr id="7" name="Straight Arrow Connector 6"/>
          <p:cNvCxnSpPr>
            <a:stCxn id="5" idx="0"/>
            <a:endCxn id="8" idx="4"/>
          </p:cNvCxnSpPr>
          <p:nvPr/>
        </p:nvCxnSpPr>
        <p:spPr>
          <a:xfrm flipH="1" flipV="1">
            <a:off x="5339259" y="5461979"/>
            <a:ext cx="7883" cy="59654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50528" y="4788751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777830" y="1780131"/>
            <a:ext cx="1077311" cy="639655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22" idx="0"/>
            <a:endCxn id="9" idx="3"/>
          </p:cNvCxnSpPr>
          <p:nvPr/>
        </p:nvCxnSpPr>
        <p:spPr>
          <a:xfrm flipH="1" flipV="1">
            <a:off x="5316486" y="2419786"/>
            <a:ext cx="22773" cy="73660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22" idx="4"/>
          </p:cNvCxnSpPr>
          <p:nvPr/>
        </p:nvCxnSpPr>
        <p:spPr>
          <a:xfrm flipV="1">
            <a:off x="5339259" y="3829615"/>
            <a:ext cx="0" cy="95913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0528" y="3156387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9995" y="4009349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n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3718913" y="3731023"/>
            <a:ext cx="1274761" cy="27832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606524" y="3042102"/>
            <a:ext cx="624184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230708" y="2836965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595270" y="3367810"/>
            <a:ext cx="62418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19454" y="3162673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Output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606524" y="3696198"/>
            <a:ext cx="624184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30709" y="3491061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99564" y="177204"/>
            <a:ext cx="516945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no hidden/output labels shown</a:t>
            </a:r>
          </a:p>
        </p:txBody>
      </p:sp>
      <p:cxnSp>
        <p:nvCxnSpPr>
          <p:cNvPr id="6" name="Connector: Curved 5"/>
          <p:cNvCxnSpPr>
            <a:stCxn id="22" idx="7"/>
            <a:endCxn id="22" idx="5"/>
          </p:cNvCxnSpPr>
          <p:nvPr/>
        </p:nvCxnSpPr>
        <p:spPr>
          <a:xfrm rot="16200000" flipH="1">
            <a:off x="5446822" y="3493000"/>
            <a:ext cx="476044" cy="16933"/>
          </a:xfrm>
          <a:prstGeom prst="curvedConnector5">
            <a:avLst>
              <a:gd name="adj1" fmla="val -64028"/>
              <a:gd name="adj2" fmla="val 6727063"/>
              <a:gd name="adj3" fmla="val 164028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591963" y="4243307"/>
            <a:ext cx="2318328" cy="226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9896763" y="5928881"/>
            <a:ext cx="1055120" cy="2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176907" y="5195809"/>
            <a:ext cx="486979" cy="434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10152034" y="4511070"/>
            <a:ext cx="536724" cy="412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999008" y="587252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99009" y="523181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999009" y="454073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90619" y="2736421"/>
            <a:ext cx="5380181" cy="18694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5253173" y="4176973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2</a:t>
            </a: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n-1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AD1245-442B-42BC-A1B1-1051CEAC6B53}"/>
              </a:ext>
            </a:extLst>
          </p:cNvPr>
          <p:cNvSpPr/>
          <p:nvPr/>
        </p:nvSpPr>
        <p:spPr>
          <a:xfrm>
            <a:off x="7848766" y="1103292"/>
            <a:ext cx="3823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thing with a loop</a:t>
            </a:r>
            <a:endParaRPr lang="en-US" sz="28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1" y="201510"/>
            <a:ext cx="5663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words 2 to n using words 1 to n-1</a:t>
            </a:r>
          </a:p>
        </p:txBody>
      </p:sp>
      <p:sp>
        <p:nvSpPr>
          <p:cNvPr id="8" name="Oval 7"/>
          <p:cNvSpPr/>
          <p:nvPr/>
        </p:nvSpPr>
        <p:spPr>
          <a:xfrm>
            <a:off x="4850528" y="4788751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777830" y="1780131"/>
            <a:ext cx="1077311" cy="639655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22" idx="0"/>
            <a:endCxn id="9" idx="3"/>
          </p:cNvCxnSpPr>
          <p:nvPr/>
        </p:nvCxnSpPr>
        <p:spPr>
          <a:xfrm flipH="1" flipV="1">
            <a:off x="5316486" y="2419786"/>
            <a:ext cx="22773" cy="73660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22" idx="4"/>
          </p:cNvCxnSpPr>
          <p:nvPr/>
        </p:nvCxnSpPr>
        <p:spPr>
          <a:xfrm flipV="1">
            <a:off x="5339259" y="3829615"/>
            <a:ext cx="0" cy="95913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0528" y="3156387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9995" y="4009349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n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3718913" y="3731023"/>
            <a:ext cx="1274761" cy="27832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69048" y="3096471"/>
            <a:ext cx="624184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193232" y="2891334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557793" y="3422179"/>
            <a:ext cx="62418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81977" y="321704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Output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569048" y="3750567"/>
            <a:ext cx="624184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193232" y="3545430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Curved 5"/>
          <p:cNvCxnSpPr>
            <a:stCxn id="22" idx="7"/>
            <a:endCxn id="22" idx="5"/>
          </p:cNvCxnSpPr>
          <p:nvPr/>
        </p:nvCxnSpPr>
        <p:spPr>
          <a:xfrm rot="16200000" flipH="1">
            <a:off x="5446822" y="3493000"/>
            <a:ext cx="476044" cy="16933"/>
          </a:xfrm>
          <a:prstGeom prst="curvedConnector5">
            <a:avLst>
              <a:gd name="adj1" fmla="val -64028"/>
              <a:gd name="adj2" fmla="val 6727063"/>
              <a:gd name="adj3" fmla="val 164028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591963" y="4243307"/>
            <a:ext cx="2318328" cy="226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9896763" y="5928881"/>
            <a:ext cx="1055120" cy="2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176907" y="5195809"/>
            <a:ext cx="486979" cy="434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10152034" y="4511070"/>
            <a:ext cx="536724" cy="412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999008" y="587252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99009" y="523181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999009" y="454073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90619" y="1653088"/>
            <a:ext cx="5380181" cy="2952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5253173" y="4176973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1</a:t>
            </a: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n-1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88082" y="5496676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to zeros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5148E7-49F2-4A1A-AC4E-AE5409D1CB5C}"/>
              </a:ext>
            </a:extLst>
          </p:cNvPr>
          <p:cNvSpPr/>
          <p:nvPr/>
        </p:nvSpPr>
        <p:spPr>
          <a:xfrm>
            <a:off x="7418710" y="762300"/>
            <a:ext cx="4523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Multi fully connected model</a:t>
            </a:r>
          </a:p>
        </p:txBody>
      </p:sp>
    </p:spTree>
    <p:extLst>
      <p:ext uri="{BB962C8B-B14F-4D97-AF65-F5344CB8AC3E}">
        <p14:creationId xmlns:p14="http://schemas.microsoft.com/office/powerpoint/2010/main" val="66899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1" y="201510"/>
            <a:ext cx="844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words 2 to n using words 1 to n-1 using stacked RNNs</a:t>
            </a:r>
          </a:p>
        </p:txBody>
      </p:sp>
      <p:sp>
        <p:nvSpPr>
          <p:cNvPr id="8" name="Oval 7"/>
          <p:cNvSpPr/>
          <p:nvPr/>
        </p:nvSpPr>
        <p:spPr>
          <a:xfrm>
            <a:off x="3872812" y="5269042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8" idx="0"/>
            <a:endCxn id="22" idx="4"/>
          </p:cNvCxnSpPr>
          <p:nvPr/>
        </p:nvCxnSpPr>
        <p:spPr>
          <a:xfrm flipV="1">
            <a:off x="4361543" y="4309905"/>
            <a:ext cx="0" cy="95913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72812" y="3636678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82279" y="4489640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n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2741197" y="4211314"/>
            <a:ext cx="1274761" cy="27832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/>
          <p:cNvCxnSpPr>
            <a:stCxn id="22" idx="7"/>
            <a:endCxn id="22" idx="5"/>
          </p:cNvCxnSpPr>
          <p:nvPr/>
        </p:nvCxnSpPr>
        <p:spPr>
          <a:xfrm rot="16200000" flipH="1">
            <a:off x="4469106" y="3973291"/>
            <a:ext cx="476044" cy="16933"/>
          </a:xfrm>
          <a:prstGeom prst="curvedConnector5">
            <a:avLst>
              <a:gd name="adj1" fmla="val -64028"/>
              <a:gd name="adj2" fmla="val 6727063"/>
              <a:gd name="adj3" fmla="val 164028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312903" y="3024910"/>
            <a:ext cx="5086840" cy="20612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3942939" y="4657263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1</a:t>
            </a: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n-1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366" y="5976967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to zeros</a:t>
            </a:r>
          </a:p>
        </p:txBody>
      </p:sp>
      <p:sp>
        <p:nvSpPr>
          <p:cNvPr id="27" name="Oval 26"/>
          <p:cNvSpPr/>
          <p:nvPr/>
        </p:nvSpPr>
        <p:spPr>
          <a:xfrm>
            <a:off x="8092618" y="4266478"/>
            <a:ext cx="977461" cy="673228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8019919" y="1257858"/>
            <a:ext cx="1077311" cy="639655"/>
          </a:xfrm>
          <a:prstGeom prst="triangl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stCxn id="47" idx="0"/>
            <a:endCxn id="28" idx="3"/>
          </p:cNvCxnSpPr>
          <p:nvPr/>
        </p:nvCxnSpPr>
        <p:spPr>
          <a:xfrm flipH="1" flipV="1">
            <a:off x="8558575" y="1897513"/>
            <a:ext cx="22773" cy="736601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0"/>
            <a:endCxn id="47" idx="4"/>
          </p:cNvCxnSpPr>
          <p:nvPr/>
        </p:nvCxnSpPr>
        <p:spPr>
          <a:xfrm flipV="1">
            <a:off x="8581348" y="3307341"/>
            <a:ext cx="0" cy="959136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92618" y="2634114"/>
            <a:ext cx="977461" cy="673228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Connector: Curved 49"/>
          <p:cNvCxnSpPr>
            <a:stCxn id="47" idx="7"/>
            <a:endCxn id="47" idx="5"/>
          </p:cNvCxnSpPr>
          <p:nvPr/>
        </p:nvCxnSpPr>
        <p:spPr>
          <a:xfrm rot="16200000" flipH="1">
            <a:off x="8688911" y="2970727"/>
            <a:ext cx="476044" cy="16933"/>
          </a:xfrm>
          <a:prstGeom prst="curvedConnector5">
            <a:avLst>
              <a:gd name="adj1" fmla="val -64028"/>
              <a:gd name="adj2" fmla="val 6727063"/>
              <a:gd name="adj3" fmla="val 164028"/>
            </a:avLst>
          </a:prstGeom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54513" y="1130815"/>
            <a:ext cx="3365035" cy="2952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TextBox 51"/>
          <p:cNvSpPr txBox="1"/>
          <p:nvPr/>
        </p:nvSpPr>
        <p:spPr>
          <a:xfrm>
            <a:off x="8162745" y="3654699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1</a:t>
            </a: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n-1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0171" y="4974403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to zeros</a:t>
            </a:r>
          </a:p>
        </p:txBody>
      </p:sp>
      <p:cxnSp>
        <p:nvCxnSpPr>
          <p:cNvPr id="5" name="Connector: Curved 4"/>
          <p:cNvCxnSpPr>
            <a:stCxn id="22" idx="0"/>
            <a:endCxn id="47" idx="2"/>
          </p:cNvCxnSpPr>
          <p:nvPr/>
        </p:nvCxnSpPr>
        <p:spPr>
          <a:xfrm rot="5400000" flipH="1" flipV="1">
            <a:off x="5894106" y="1438165"/>
            <a:ext cx="665949" cy="3731075"/>
          </a:xfrm>
          <a:prstGeom prst="curvedConnector2">
            <a:avLst/>
          </a:prstGeom>
          <a:ln w="38100">
            <a:solidFill>
              <a:srgbClr val="92D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6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2" y="201510"/>
            <a:ext cx="483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Unrolled stacked RNNs for sequences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88224" y="6198824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1 input</a:t>
            </a:r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H="1" flipV="1">
            <a:off x="5339259" y="5525595"/>
            <a:ext cx="7883" cy="67322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50528" y="4852367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5339259" y="4179139"/>
            <a:ext cx="7883" cy="67322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850528" y="3505911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70389" y="5002578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2 input</a:t>
            </a:r>
          </a:p>
        </p:txBody>
      </p:sp>
      <p:cxnSp>
        <p:nvCxnSpPr>
          <p:cNvPr id="45" name="Straight Arrow Connector 44"/>
          <p:cNvCxnSpPr>
            <a:stCxn id="44" idx="0"/>
            <a:endCxn id="43" idx="3"/>
          </p:cNvCxnSpPr>
          <p:nvPr/>
        </p:nvCxnSpPr>
        <p:spPr>
          <a:xfrm flipV="1">
            <a:off x="3229307" y="4080547"/>
            <a:ext cx="1764367" cy="922031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316485" y="2831477"/>
            <a:ext cx="7883" cy="67322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27755" y="2158249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47616" y="3654916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3 input</a:t>
            </a:r>
          </a:p>
        </p:txBody>
      </p:sp>
      <p:cxnSp>
        <p:nvCxnSpPr>
          <p:cNvPr id="49" name="Straight Arrow Connector 48"/>
          <p:cNvCxnSpPr>
            <a:stCxn id="48" idx="0"/>
            <a:endCxn id="47" idx="3"/>
          </p:cNvCxnSpPr>
          <p:nvPr/>
        </p:nvCxnSpPr>
        <p:spPr>
          <a:xfrm flipV="1">
            <a:off x="3206534" y="2732885"/>
            <a:ext cx="1764367" cy="922031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6"/>
            <a:endCxn id="58" idx="2"/>
          </p:cNvCxnSpPr>
          <p:nvPr/>
        </p:nvCxnSpPr>
        <p:spPr>
          <a:xfrm flipV="1">
            <a:off x="5827990" y="4681154"/>
            <a:ext cx="1214020" cy="507828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42010" y="4344539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Isosceles Triangle 58"/>
          <p:cNvSpPr/>
          <p:nvPr/>
        </p:nvSpPr>
        <p:spPr>
          <a:xfrm>
            <a:off x="8938517" y="758353"/>
            <a:ext cx="1077311" cy="639655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>
            <a:stCxn id="65" idx="6"/>
            <a:endCxn id="59" idx="3"/>
          </p:cNvCxnSpPr>
          <p:nvPr/>
        </p:nvCxnSpPr>
        <p:spPr>
          <a:xfrm flipV="1">
            <a:off x="7996697" y="1398007"/>
            <a:ext cx="1480475" cy="589028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530740" y="3671311"/>
            <a:ext cx="7883" cy="673228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042010" y="2998083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>
            <a:stCxn id="43" idx="6"/>
            <a:endCxn id="62" idx="2"/>
          </p:cNvCxnSpPr>
          <p:nvPr/>
        </p:nvCxnSpPr>
        <p:spPr>
          <a:xfrm flipV="1">
            <a:off x="5827990" y="3334698"/>
            <a:ext cx="1214020" cy="507828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7507967" y="2323649"/>
            <a:ext cx="7883" cy="673228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019236" y="1650421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>
            <a:stCxn id="47" idx="6"/>
            <a:endCxn id="65" idx="2"/>
          </p:cNvCxnSpPr>
          <p:nvPr/>
        </p:nvCxnSpPr>
        <p:spPr>
          <a:xfrm flipV="1">
            <a:off x="5805217" y="1987035"/>
            <a:ext cx="1214020" cy="507828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Isosceles Triangle 73"/>
          <p:cNvSpPr/>
          <p:nvPr/>
        </p:nvSpPr>
        <p:spPr>
          <a:xfrm>
            <a:off x="8938517" y="1987035"/>
            <a:ext cx="1077311" cy="639655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/>
          <p:cNvCxnSpPr>
            <a:stCxn id="62" idx="6"/>
            <a:endCxn id="74" idx="3"/>
          </p:cNvCxnSpPr>
          <p:nvPr/>
        </p:nvCxnSpPr>
        <p:spPr>
          <a:xfrm flipV="1">
            <a:off x="8019471" y="2626689"/>
            <a:ext cx="1457701" cy="708008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>
            <a:off x="8986507" y="3452471"/>
            <a:ext cx="1077311" cy="639655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/>
          <p:cNvCxnSpPr>
            <a:stCxn id="58" idx="6"/>
            <a:endCxn id="76" idx="3"/>
          </p:cNvCxnSpPr>
          <p:nvPr/>
        </p:nvCxnSpPr>
        <p:spPr>
          <a:xfrm flipV="1">
            <a:off x="8019471" y="4092126"/>
            <a:ext cx="1505692" cy="589028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1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6625</TotalTime>
  <Words>529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CMS</vt:lpstr>
      <vt:lpstr>Times New Roman</vt:lpstr>
      <vt:lpstr>Office Theme</vt:lpstr>
      <vt:lpstr>RNNs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Strengths of BLEU</vt:lpstr>
      <vt:lpstr>Weaknesses of BLEU</vt:lpstr>
      <vt:lpstr>PowerPoint Presentation</vt:lpstr>
      <vt:lpstr>GRUs</vt:lpstr>
      <vt:lpstr>The problem: RNNs suffer from short-term memory</vt:lpstr>
      <vt:lpstr>PowerPoint Presentation</vt:lpstr>
      <vt:lpstr>PowerPoint Presentation</vt:lpstr>
      <vt:lpstr>GRU in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RNNs</dc:title>
  <dc:creator>Rachel Thomas</dc:creator>
  <cp:lastModifiedBy>Rachel Thomas</cp:lastModifiedBy>
  <cp:revision>33</cp:revision>
  <dcterms:created xsi:type="dcterms:W3CDTF">2019-06-08T03:58:37Z</dcterms:created>
  <dcterms:modified xsi:type="dcterms:W3CDTF">2019-06-18T01:15:27Z</dcterms:modified>
</cp:coreProperties>
</file>