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34"/>
  </p:notesMasterIdLst>
  <p:handoutMasterIdLst>
    <p:handoutMasterId r:id="rId35"/>
  </p:handoutMasterIdLst>
  <p:sldIdLst>
    <p:sldId id="272" r:id="rId3"/>
    <p:sldId id="557" r:id="rId4"/>
    <p:sldId id="428" r:id="rId5"/>
    <p:sldId id="535" r:id="rId6"/>
    <p:sldId id="540" r:id="rId7"/>
    <p:sldId id="581" r:id="rId8"/>
    <p:sldId id="583" r:id="rId9"/>
    <p:sldId id="567" r:id="rId10"/>
    <p:sldId id="541" r:id="rId11"/>
    <p:sldId id="543" r:id="rId12"/>
    <p:sldId id="559" r:id="rId13"/>
    <p:sldId id="566" r:id="rId14"/>
    <p:sldId id="374" r:id="rId15"/>
    <p:sldId id="380" r:id="rId16"/>
    <p:sldId id="390" r:id="rId17"/>
    <p:sldId id="393" r:id="rId18"/>
    <p:sldId id="395" r:id="rId19"/>
    <p:sldId id="397" r:id="rId20"/>
    <p:sldId id="404" r:id="rId21"/>
    <p:sldId id="407" r:id="rId22"/>
    <p:sldId id="414" r:id="rId23"/>
    <p:sldId id="421" r:id="rId24"/>
    <p:sldId id="424" r:id="rId25"/>
    <p:sldId id="569" r:id="rId26"/>
    <p:sldId id="371" r:id="rId27"/>
    <p:sldId id="360" r:id="rId28"/>
    <p:sldId id="363" r:id="rId29"/>
    <p:sldId id="365" r:id="rId30"/>
    <p:sldId id="369" r:id="rId31"/>
    <p:sldId id="568" r:id="rId32"/>
    <p:sldId id="584" r:id="rId33"/>
  </p:sldIdLst>
  <p:sldSz cx="9144000" cy="6858000" type="screen4x3"/>
  <p:notesSz cx="7077075" cy="9363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D1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3484" autoAdjust="0"/>
  </p:normalViewPr>
  <p:slideViewPr>
    <p:cSldViewPr snapToGrid="0" snapToObjects="1">
      <p:cViewPr varScale="1">
        <p:scale>
          <a:sx n="60" d="100"/>
          <a:sy n="60" d="100"/>
        </p:scale>
        <p:origin x="13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28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6D18B0AB-0266-443A-9FB7-EDCF152B789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88963959-57F7-432F-B078-889147DD1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6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C07DC7E-F6F7-48BB-8412-437540DD803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15BEDAA0-2E74-4F2A-B0A6-B1D22C78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3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EDAA0-2E74-4F2A-B0A6-B1D22C78E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4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8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20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38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2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4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3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85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EDAA0-2E74-4F2A-B0A6-B1D22C78E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98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04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7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66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83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98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74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09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7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2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92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2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A9CE-1EA5-4EAA-ABB5-0DD1F648C6F4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1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43C-B558-4FD4-814B-BEEAAAF7034D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5E71-4643-4E86-9CD6-2F1E379D53E5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1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A9CE-1EA5-4EAA-ABB5-0DD1F648C6F4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sz="2400"/>
            </a:lvl1pPr>
            <a:lvl2pPr marL="742950" indent="-285750">
              <a:buClr>
                <a:schemeClr val="tx1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806-CF94-464E-802C-DC2F337BA563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https://github.com/afoote1024/ExcelClass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89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F87-B2DC-4288-83BB-FDD3F6158227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D004-66FB-400F-A16E-6CECB88BC463}" type="datetime1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F962-545B-4054-8419-788AA672B03C}" type="datetime1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44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7041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0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E9FD-953D-4269-9839-82F82DCABAEE}" type="datetime1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14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57CC-B1F2-40C7-969D-1957643062B3}" type="datetime1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https://github.com/afoote1024/ExcelClass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806-CF94-464E-802C-DC2F337BA563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5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50B-A93B-44DB-AC15-6F5563647697}" type="datetime1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23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5B57-04AB-4B9C-9DEE-947CC5352B30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960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5B57-04AB-4B9C-9DEE-947CC5352B30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02513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5B57-04AB-4B9C-9DEE-947CC5352B30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885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5B57-04AB-4B9C-9DEE-947CC5352B30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22829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5B57-04AB-4B9C-9DEE-947CC5352B30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468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43C-B558-4FD4-814B-BEEAAAF7034D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44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5E71-4643-4E86-9CD6-2F1E379D53E5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F87-B2DC-4288-83BB-FDD3F6158227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D004-66FB-400F-A16E-6CECB88BC463}" type="datetime1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F962-545B-4054-8419-788AA672B03C}" type="datetime1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0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8807-798F-44C7-A6AA-611E4CA53D51}" type="datetime1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E9FD-953D-4269-9839-82F82DCABAEE}" type="datetime1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6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57CC-B1F2-40C7-969D-1957643062B3}" type="datetime1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7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50B-A93B-44DB-AC15-6F5563647697}" type="datetime1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5B57-04AB-4B9C-9DEE-947CC5352B30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5B57-04AB-4B9C-9DEE-947CC5352B30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95BCD0-9BA6-4D29-8DA2-D2874D97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9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3" descr="10SCpwpt1mainne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395413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Cambria" pitchFamily="18" charset="0"/>
              </a:rPr>
              <a:t>Saddleback College </a:t>
            </a:r>
            <a:br>
              <a:rPr lang="en-US" altLang="en-US" dirty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altLang="en-US" sz="3600" dirty="0">
                <a:solidFill>
                  <a:schemeClr val="bg1"/>
                </a:solidFill>
                <a:latin typeface="Cambria" pitchFamily="18" charset="0"/>
              </a:rPr>
              <a:t>CONTRACT EDUCATION </a:t>
            </a:r>
            <a:br>
              <a:rPr lang="en-US" altLang="en-US" sz="3600" dirty="0">
                <a:solidFill>
                  <a:schemeClr val="bg1"/>
                </a:solidFill>
                <a:latin typeface="Cambria" pitchFamily="18" charset="0"/>
              </a:rPr>
            </a:br>
            <a:br>
              <a:rPr lang="en-US" altLang="en-US" sz="3600" dirty="0">
                <a:solidFill>
                  <a:schemeClr val="bg1"/>
                </a:solidFill>
                <a:latin typeface="Cambria" pitchFamily="18" charset="0"/>
              </a:rPr>
            </a:br>
            <a:endParaRPr lang="en-US" altLang="en-US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47" y="1711234"/>
            <a:ext cx="6949441" cy="2594066"/>
          </a:xfrm>
        </p:spPr>
        <p:txBody>
          <a:bodyPr rtlCol="0">
            <a:normAutofit fontScale="8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Cambria"/>
              <a:ea typeface="+mn-ea"/>
              <a:cs typeface="Cambria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3800" dirty="0">
                <a:solidFill>
                  <a:schemeClr val="tx1"/>
                </a:solidFill>
                <a:cs typeface="Cambria"/>
              </a:rPr>
              <a:t>Excel 2016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cs typeface="Cambria"/>
              </a:rPr>
              <a:t>VBA and Pivot Tables </a:t>
            </a:r>
          </a:p>
          <a:p>
            <a:pPr algn="ctr" fontAlgn="auto"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Cambria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Cambria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cs typeface="Cambria"/>
              </a:rPr>
              <a:t>Alan Foote, PhD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cs typeface="Cambria"/>
              </a:rPr>
              <a:t>Saddleback College, Mission Viejo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latin typeface="Cambria"/>
              <a:ea typeface="+mn-e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18A-038E-4E91-9D8A-74E6BB8E8B6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Subtotals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0" y="5791098"/>
            <a:ext cx="6781693" cy="1834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 .</a:t>
            </a:r>
          </a:p>
        </p:txBody>
      </p:sp>
      <p:pic>
        <p:nvPicPr>
          <p:cNvPr id="2" name="Picture 1" descr="Fig05-28.b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5" y="1891275"/>
            <a:ext cx="7890933" cy="31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7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1"/>
          <p:cNvSpPr>
            <a:spLocks noGrp="1"/>
          </p:cNvSpPr>
          <p:nvPr>
            <p:ph type="body" idx="1"/>
          </p:nvPr>
        </p:nvSpPr>
        <p:spPr>
          <a:xfrm>
            <a:off x="365125" y="1497014"/>
            <a:ext cx="7750175" cy="5155246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dirty="0"/>
          </a:p>
          <a:p>
            <a:pPr marL="457200" lvl="2" indent="0">
              <a:buNone/>
            </a:pPr>
            <a:r>
              <a:rPr lang="en-US" sz="2400" dirty="0"/>
              <a:t>	VLOOKUP</a:t>
            </a:r>
            <a:r>
              <a:rPr lang="en-US" sz="2400" i="1" dirty="0"/>
              <a:t>(</a:t>
            </a:r>
            <a:r>
              <a:rPr lang="en-US" sz="2400" i="1" dirty="0" err="1"/>
              <a:t>lookup_value,table_array,col_index_num</a:t>
            </a:r>
            <a:r>
              <a:rPr lang="en-US" sz="2400" i="1" dirty="0"/>
              <a:t>[</a:t>
            </a:r>
            <a:r>
              <a:rPr lang="en-US" sz="2400" i="1" dirty="0" err="1"/>
              <a:t>range_lookup</a:t>
            </a:r>
            <a:r>
              <a:rPr lang="en-US" sz="2400" i="1" dirty="0"/>
              <a:t>])</a:t>
            </a:r>
          </a:p>
          <a:p>
            <a:pPr marL="457200" lvl="2" indent="0">
              <a:buNone/>
            </a:pPr>
            <a:endParaRPr lang="en-US" sz="2400" i="1" dirty="0"/>
          </a:p>
          <a:p>
            <a:pPr marL="457200" lvl="2" indent="0">
              <a:buNone/>
            </a:pPr>
            <a:r>
              <a:rPr lang="en-US" sz="2400" dirty="0"/>
              <a:t>	HLOOKUP</a:t>
            </a:r>
            <a:r>
              <a:rPr lang="en-US" sz="2400" i="1" dirty="0"/>
              <a:t>(</a:t>
            </a:r>
            <a:r>
              <a:rPr lang="en-US" sz="2400" i="1" dirty="0" err="1"/>
              <a:t>lookup_value,table_array,row_index_num</a:t>
            </a:r>
            <a:r>
              <a:rPr lang="en-US" sz="2400" i="1" dirty="0"/>
              <a:t>[,</a:t>
            </a:r>
            <a:r>
              <a:rPr lang="en-US" sz="2400" i="1" dirty="0" err="1"/>
              <a:t>range_lookup</a:t>
            </a:r>
            <a:r>
              <a:rPr lang="en-US" sz="2400" i="1" dirty="0"/>
              <a:t>])</a:t>
            </a:r>
          </a:p>
          <a:p>
            <a:pPr marL="457200" lvl="2" indent="0">
              <a:buNone/>
            </a:pPr>
            <a:endParaRPr lang="en-US" sz="2400" i="1" dirty="0"/>
          </a:p>
          <a:p>
            <a:pPr marL="457200" lvl="2" indent="0">
              <a:buNone/>
            </a:pPr>
            <a:r>
              <a:rPr lang="en-US" sz="2400" dirty="0"/>
              <a:t>Sort the </a:t>
            </a:r>
            <a:r>
              <a:rPr lang="en-US" sz="2400" dirty="0" err="1"/>
              <a:t>table_array</a:t>
            </a:r>
            <a:r>
              <a:rPr lang="en-US" sz="2400" dirty="0"/>
              <a:t> from lowest to highest</a:t>
            </a:r>
          </a:p>
          <a:p>
            <a:pPr marL="457200" lvl="2" indent="0">
              <a:buNone/>
            </a:pPr>
            <a:r>
              <a:rPr lang="en-US" sz="2400" dirty="0"/>
              <a:t>Major difference between HLOOKUP and VLOOKUP functions is the way lookup tables are organized</a:t>
            </a:r>
          </a:p>
          <a:p>
            <a:pPr marL="457200" lvl="2" indent="0">
              <a:buNone/>
            </a:pPr>
            <a:endParaRPr lang="en-US" sz="2400" dirty="0"/>
          </a:p>
          <a:p>
            <a:pPr marL="457200" lvl="2" indent="0">
              <a:buNone/>
            </a:pPr>
            <a:endParaRPr lang="en-US" sz="2400" i="1" dirty="0"/>
          </a:p>
        </p:txBody>
      </p:sp>
      <p:sp>
        <p:nvSpPr>
          <p:cNvPr id="39938" name="Rectang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LOOKUP Functions</a:t>
            </a:r>
          </a:p>
        </p:txBody>
      </p:sp>
    </p:spTree>
    <p:extLst>
      <p:ext uri="{BB962C8B-B14F-4D97-AF65-F5344CB8AC3E}">
        <p14:creationId xmlns:p14="http://schemas.microsoft.com/office/powerpoint/2010/main" val="202871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5664-28B0-4443-AD52-2189B19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130"/>
            <a:ext cx="6347714" cy="70419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Excel Table Exercise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5CC62A-2C96-4AD9-9FF3-88AE9A6A2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44676" y="6041363"/>
            <a:ext cx="512638" cy="365125"/>
          </a:xfrm>
        </p:spPr>
        <p:txBody>
          <a:bodyPr/>
          <a:lstStyle/>
          <a:p>
            <a:fld id="{E195BCD0-9BA6-4D29-8DA2-D2874D97CE89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66A9-9A81-4BF1-8BF1-619751DE9FA4}"/>
              </a:ext>
            </a:extLst>
          </p:cNvPr>
          <p:cNvSpPr txBox="1"/>
          <p:nvPr/>
        </p:nvSpPr>
        <p:spPr>
          <a:xfrm>
            <a:off x="609599" y="1198463"/>
            <a:ext cx="71894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Open OpticalSunglases.xlsx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Convert Range A2:G16 to a table – Optical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Add Total Row and Total 2018-2020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Filter by Shape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Sort by Product Code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Add data bars to 2018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 Cell B21 – Enter Product Code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 Cell B22 – </a:t>
            </a:r>
            <a:r>
              <a:rPr lang="en-US" sz="2400" dirty="0" err="1"/>
              <a:t>Vlookup</a:t>
            </a:r>
            <a:r>
              <a:rPr lang="en-US" sz="2400" dirty="0"/>
              <a:t> for 2018 Sales (Column 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 Cell B23 – </a:t>
            </a:r>
            <a:r>
              <a:rPr lang="en-US" sz="2400" dirty="0" err="1"/>
              <a:t>Vlookup</a:t>
            </a:r>
            <a:r>
              <a:rPr lang="en-US" sz="2400" dirty="0"/>
              <a:t> for 2019 Sales (Column F)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 Cell B24 – </a:t>
            </a:r>
            <a:r>
              <a:rPr lang="en-US" sz="2400" dirty="0" err="1"/>
              <a:t>Vlookup</a:t>
            </a:r>
            <a:r>
              <a:rPr lang="en-US" sz="2400" dirty="0"/>
              <a:t> for 2020 Sales (Column 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8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9" name="Rectangle 12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Creating an Application</a:t>
            </a:r>
          </a:p>
        </p:txBody>
      </p:sp>
      <p:sp>
        <p:nvSpPr>
          <p:cNvPr id="12290" name="Rectangle 13"/>
          <p:cNvSpPr>
            <a:spLocks noGrp="1"/>
          </p:cNvSpPr>
          <p:nvPr>
            <p:ph type="body" idx="1"/>
          </p:nvPr>
        </p:nvSpPr>
        <p:spPr>
          <a:xfrm>
            <a:off x="3490721" y="816638"/>
            <a:ext cx="4555997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Use defined names in formulas</a:t>
            </a:r>
          </a:p>
          <a:p>
            <a:r>
              <a:rPr lang="en-US" dirty="0"/>
              <a:t>Add defined names to existing formulas</a:t>
            </a:r>
          </a:p>
          <a:p>
            <a:r>
              <a:rPr lang="en-US" dirty="0"/>
              <a:t>Create validation rules for data entry</a:t>
            </a:r>
          </a:p>
          <a:p>
            <a:r>
              <a:rPr lang="en-US" dirty="0"/>
              <a:t>Protect the contents of worksheets and workbooks</a:t>
            </a:r>
          </a:p>
          <a:p>
            <a:r>
              <a:rPr lang="en-US" dirty="0"/>
              <a:t>Add, edit, and delete comments</a:t>
            </a:r>
          </a:p>
          <a:p>
            <a:r>
              <a:rPr lang="en-US" dirty="0"/>
              <a:t>Macros and VBA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8000" y="6041362"/>
            <a:ext cx="472320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Naming Cells and Ranges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Must begin with a letter or _ (an underscore)</a:t>
            </a:r>
          </a:p>
          <a:p>
            <a:r>
              <a:rPr lang="en-US" dirty="0"/>
              <a:t>Letters and numbers as well as periods and    underscores</a:t>
            </a:r>
          </a:p>
          <a:p>
            <a:r>
              <a:rPr lang="en-US" dirty="0"/>
              <a:t>No spaces</a:t>
            </a:r>
          </a:p>
          <a:p>
            <a:r>
              <a:rPr lang="en-US" dirty="0"/>
              <a:t>Up to 255 characters</a:t>
            </a:r>
          </a:p>
          <a:p>
            <a:r>
              <a:rPr lang="en-US" dirty="0"/>
              <a:t>Not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87149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8000" y="6041362"/>
            <a:ext cx="472320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Validating Data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r>
              <a:rPr lang="en-US"/>
              <a:t>Validation rule provides criteria for the data</a:t>
            </a:r>
          </a:p>
          <a:p>
            <a:r>
              <a:rPr lang="en-US"/>
              <a:t>Input and error alert messages</a:t>
            </a:r>
          </a:p>
          <a:p>
            <a:r>
              <a:rPr lang="en-US"/>
              <a:t>Input message, and the error alert</a:t>
            </a:r>
          </a:p>
        </p:txBody>
      </p:sp>
    </p:spTree>
    <p:extLst>
      <p:ext uri="{BB962C8B-B14F-4D97-AF65-F5344CB8AC3E}">
        <p14:creationId xmlns:p14="http://schemas.microsoft.com/office/powerpoint/2010/main" val="47570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Validating Data Entry by</a:t>
            </a:r>
            <a:br>
              <a:rPr lang="en-US" dirty="0"/>
            </a:br>
            <a:r>
              <a:rPr lang="en-US" dirty="0"/>
              <a:t>Creating an Input Message</a:t>
            </a:r>
          </a:p>
        </p:txBody>
      </p:sp>
      <p:sp>
        <p:nvSpPr>
          <p:cNvPr id="31" name="Isosceles Triangle 15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Reduce data-entry error by displaying an input message </a:t>
            </a:r>
          </a:p>
          <a:p>
            <a:r>
              <a:rPr lang="en-US" dirty="0"/>
              <a:t>Additional information about the type of data </a:t>
            </a:r>
          </a:p>
          <a:p>
            <a:r>
              <a:rPr lang="en-US" dirty="0"/>
              <a:t>Input messages appear as ScreenTips</a:t>
            </a:r>
          </a:p>
          <a:p>
            <a:r>
              <a:rPr lang="en-US" dirty="0"/>
              <a:t>Can add an input message to a cell without a validation rule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23900" y="6041362"/>
            <a:ext cx="450730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483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8000" y="6041362"/>
            <a:ext cx="472320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 Entry</a:t>
            </a:r>
            <a:br>
              <a:rPr lang="en-US" dirty="0"/>
            </a:br>
            <a:r>
              <a:rPr lang="en-US" dirty="0"/>
              <a:t>List Validation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433882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 validation feature to accept only entries that are on a list</a:t>
            </a:r>
          </a:p>
          <a:p>
            <a:r>
              <a:rPr lang="en-US" dirty="0"/>
              <a:t>List box with the possible values appears for the user</a:t>
            </a:r>
          </a:p>
          <a:p>
            <a:r>
              <a:rPr lang="en-US" dirty="0"/>
              <a:t>Test validation rules by entering incorrect values that violate the validation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8000" y="5397500"/>
            <a:ext cx="7412987" cy="10033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72776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Protecting  Worksheet and Workbook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172776"/>
            <a:ext cx="346477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Worksheet protection prevents users from changing cell contents</a:t>
            </a:r>
          </a:p>
          <a:p>
            <a:r>
              <a:rPr lang="en-US" dirty="0"/>
              <a:t>Workbook protection also prevents users from changing the workbook’s organization</a:t>
            </a:r>
          </a:p>
          <a:p>
            <a:r>
              <a:rPr lang="en-US" dirty="0"/>
              <a:t>Can keep users from viewing the formulas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C6D9E4C2-595D-4A6F-A866-8A847D38A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5525738"/>
            <a:ext cx="8059010" cy="115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1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8000" y="6041362"/>
            <a:ext cx="472320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37051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Inserting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212174"/>
            <a:ext cx="346477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Comments are added to </a:t>
            </a:r>
          </a:p>
          <a:p>
            <a:pPr lvl="1"/>
            <a:r>
              <a:rPr lang="en-US" dirty="0"/>
              <a:t>Explain the contents of a particular cell</a:t>
            </a:r>
          </a:p>
          <a:p>
            <a:pPr lvl="1"/>
            <a:r>
              <a:rPr lang="en-US" dirty="0"/>
              <a:t>Provide instructions to users</a:t>
            </a:r>
          </a:p>
          <a:p>
            <a:pPr lvl="1"/>
            <a:r>
              <a:rPr lang="en-US" dirty="0"/>
              <a:t>Share ideas and notes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0A21CF71-B44C-4EA9-BA3A-C720CEC7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02" y="5288491"/>
            <a:ext cx="7913594" cy="1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1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46FE9C-F342-4F96-843C-114D17D6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Topics for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B7B36-8354-48BD-BC8E-0D94D4C6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95BCD0-9BA6-4D29-8DA2-D2874D97CE8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953C-E320-480B-9276-AB25349C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Excel Tables</a:t>
            </a:r>
          </a:p>
          <a:p>
            <a:r>
              <a:rPr lang="en-US" dirty="0"/>
              <a:t>VBA/Macros</a:t>
            </a:r>
          </a:p>
          <a:p>
            <a:r>
              <a:rPr lang="en-US" dirty="0"/>
              <a:t>PivotTables</a:t>
            </a:r>
          </a:p>
          <a:p>
            <a:r>
              <a:rPr lang="en-US" dirty="0"/>
              <a:t>External Data Objects</a:t>
            </a:r>
          </a:p>
          <a:p>
            <a:r>
              <a:rPr lang="en-US" dirty="0"/>
              <a:t>Charts and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8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sz="3300"/>
              <a:t>Automating Tasks with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4441693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Macros automate any task you perform repeatedly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Macros perform repetitive tasks consistently and      faster than you can.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After the macro is created and tested, you can be assured the tasks are done exactly the same way       each time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create and run macros, you need to use the   Developer tab</a:t>
            </a:r>
          </a:p>
        </p:txBody>
      </p:sp>
    </p:spTree>
    <p:extLst>
      <p:ext uri="{BB962C8B-B14F-4D97-AF65-F5344CB8AC3E}">
        <p14:creationId xmlns:p14="http://schemas.microsoft.com/office/powerpoint/2010/main" val="126272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8000" y="6041362"/>
            <a:ext cx="472320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/>
              <a:t>Recording a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47232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Macro stored in the current workbook (only available with that workbook)</a:t>
            </a:r>
          </a:p>
          <a:p>
            <a:r>
              <a:rPr lang="en-US" dirty="0"/>
              <a:t>Store the macro in the Personal Macro workbook, a hidden workbook named Personal.xlsb that opens whenever you start Excel</a:t>
            </a:r>
          </a:p>
          <a:p>
            <a:r>
              <a:rPr lang="en-US" dirty="0"/>
              <a:t>Can store the macro in a new workbook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798033"/>
            <a:ext cx="8026400" cy="296235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the Visual Basic Editor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0" y="5791098"/>
            <a:ext cx="6781693" cy="1834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 descr="Fig07-35.b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40" y="1676671"/>
            <a:ext cx="6130190" cy="48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15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Macro Buttons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0" y="5791098"/>
            <a:ext cx="6781693" cy="1834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 descr="Fig07-37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0" y="1549897"/>
            <a:ext cx="8737600" cy="20092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CDBD9A-14C6-42E2-875D-1C3786C2F565}"/>
              </a:ext>
            </a:extLst>
          </p:cNvPr>
          <p:cNvSpPr/>
          <p:nvPr/>
        </p:nvSpPr>
        <p:spPr>
          <a:xfrm>
            <a:off x="534024" y="3869137"/>
            <a:ext cx="79743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Run a macro with a button on the worksheet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Macro buttons are often a better way to run macros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Clicking a button (with a descriptive label) is simpler for users than trying to remember different combinations of keystrokes</a:t>
            </a:r>
          </a:p>
        </p:txBody>
      </p:sp>
    </p:spTree>
    <p:extLst>
      <p:ext uri="{BB962C8B-B14F-4D97-AF65-F5344CB8AC3E}">
        <p14:creationId xmlns:p14="http://schemas.microsoft.com/office/powerpoint/2010/main" val="385538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5664-28B0-4443-AD52-2189B191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Macro Exercise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5CC62A-2C96-4AD9-9FF3-88AE9A6A2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44676" y="6041363"/>
            <a:ext cx="512638" cy="365125"/>
          </a:xfrm>
        </p:spPr>
        <p:txBody>
          <a:bodyPr/>
          <a:lstStyle/>
          <a:p>
            <a:fld id="{E195BCD0-9BA6-4D29-8DA2-D2874D97CE89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66A9-9A81-4BF1-8BF1-619751DE9FA4}"/>
              </a:ext>
            </a:extLst>
          </p:cNvPr>
          <p:cNvSpPr txBox="1"/>
          <p:nvPr/>
        </p:nvSpPr>
        <p:spPr>
          <a:xfrm>
            <a:off x="609599" y="1330581"/>
            <a:ext cx="71894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Open OpticalDataEntry.xlsx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Create Macro –</a:t>
            </a:r>
            <a:r>
              <a:rPr lang="en-US" sz="2400" dirty="0" err="1"/>
              <a:t>AddtoTable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The macro transfer data from the </a:t>
            </a:r>
            <a:r>
              <a:rPr lang="en-US" sz="2400" dirty="0" err="1"/>
              <a:t>DataEntry</a:t>
            </a:r>
            <a:r>
              <a:rPr lang="en-US" sz="2400" dirty="0"/>
              <a:t> worksheet –Cells (A10:G10) to end of table on </a:t>
            </a:r>
            <a:r>
              <a:rPr lang="en-US" sz="2400" dirty="0" err="1"/>
              <a:t>SunglassData</a:t>
            </a:r>
            <a:r>
              <a:rPr lang="en-US" sz="2400" dirty="0"/>
              <a:t> worksheet.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Use Type and Material as rows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Totals for 2018, 2019 and 2020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Filter by Shape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Add a Clustered Column Pivot Chart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Add a linear trendline based upon Sales for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35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PivotTables</a:t>
            </a:r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xfrm>
            <a:off x="3490721" y="816638"/>
            <a:ext cx="4533137" cy="5224724"/>
          </a:xfrm>
        </p:spPr>
        <p:txBody>
          <a:bodyPr anchor="ctr">
            <a:normAutofit/>
          </a:bodyPr>
          <a:lstStyle/>
          <a:p>
            <a:r>
              <a:rPr lang="en-US"/>
              <a:t>Create and modify a PivotTable</a:t>
            </a:r>
          </a:p>
          <a:p>
            <a:r>
              <a:rPr lang="en-US"/>
              <a:t>Apply PivotTable styles and formatting</a:t>
            </a:r>
          </a:p>
          <a:p>
            <a:r>
              <a:rPr lang="en-US"/>
              <a:t>Filter a PivotTable</a:t>
            </a:r>
          </a:p>
          <a:p>
            <a:r>
              <a:rPr lang="en-US"/>
              <a:t>Insert a slicer to filter a PivotTable</a:t>
            </a:r>
          </a:p>
          <a:p>
            <a:r>
              <a:rPr lang="en-US"/>
              <a:t>Insert a recommended PivotTable</a:t>
            </a:r>
          </a:p>
        </p:txBody>
      </p:sp>
    </p:spTree>
    <p:extLst>
      <p:ext uri="{BB962C8B-B14F-4D97-AF65-F5344CB8AC3E}">
        <p14:creationId xmlns:p14="http://schemas.microsoft.com/office/powerpoint/2010/main" val="2179095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8000" y="6041362"/>
            <a:ext cx="472320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 .</a:t>
            </a:r>
            <a:endParaRPr lang="en-US"/>
          </a:p>
        </p:txBody>
      </p:sp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Adding Fields to a PivotTable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>
          <a:xfrm>
            <a:off x="3490721" y="816638"/>
            <a:ext cx="398449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Summary data fields are Values fields</a:t>
            </a:r>
          </a:p>
          <a:p>
            <a:pPr>
              <a:lnSpc>
                <a:spcPct val="90000"/>
              </a:lnSpc>
            </a:pPr>
            <a:r>
              <a:rPr lang="en-US" dirty="0"/>
              <a:t>Grouping the values into Category fields</a:t>
            </a:r>
          </a:p>
          <a:p>
            <a:pPr>
              <a:lnSpc>
                <a:spcPct val="90000"/>
              </a:lnSpc>
            </a:pPr>
            <a:r>
              <a:rPr lang="en-US" dirty="0"/>
              <a:t>PivotTable Fields pane is divided into two sections: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Fields section lists the names of each field in the data source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Lower Section - adds field to the FILTERS, ROWS, COLUMNS, or VALUES area</a:t>
            </a:r>
          </a:p>
        </p:txBody>
      </p:sp>
    </p:spTree>
    <p:extLst>
      <p:ext uri="{BB962C8B-B14F-4D97-AF65-F5344CB8AC3E}">
        <p14:creationId xmlns:p14="http://schemas.microsoft.com/office/powerpoint/2010/main" val="3301701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 PivotTable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0" y="5791098"/>
            <a:ext cx="6781693" cy="1834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 .</a:t>
            </a:r>
          </a:p>
        </p:txBody>
      </p:sp>
      <p:pic>
        <p:nvPicPr>
          <p:cNvPr id="3" name="Picture 2" descr="Fig05-40.b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7" y="1800884"/>
            <a:ext cx="850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36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8000" y="6041362"/>
            <a:ext cx="472320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 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Creating a Slicer to Filter a PivotTable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4453129" cy="5224724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Filter a PivotTable is with a slicer</a:t>
            </a:r>
          </a:p>
          <a:p>
            <a:pPr lvl="1"/>
            <a:r>
              <a:rPr lang="en-US" dirty="0"/>
              <a:t>Slicer for any field in the PivotTable Fields pane</a:t>
            </a:r>
          </a:p>
          <a:p>
            <a:pPr lvl="1"/>
            <a:r>
              <a:rPr lang="en-US" dirty="0"/>
              <a:t>Slicer for each unique value in that field</a:t>
            </a:r>
          </a:p>
          <a:p>
            <a:pPr lvl="1"/>
            <a:r>
              <a:rPr lang="en-US" dirty="0"/>
              <a:t>Format the slicer by changing its style, height, and width</a:t>
            </a:r>
          </a:p>
          <a:p>
            <a:pPr lvl="1"/>
            <a:r>
              <a:rPr lang="en-US" dirty="0"/>
              <a:t>More than one slicer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39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PivotChart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0" y="5791098"/>
            <a:ext cx="6781693" cy="1834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 .</a:t>
            </a:r>
          </a:p>
        </p:txBody>
      </p:sp>
      <p:pic>
        <p:nvPicPr>
          <p:cNvPr id="3" name="Picture 2" descr="Fig05-47.b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6" y="1775030"/>
            <a:ext cx="8432800" cy="33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5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9DCB46-5908-4614-8640-EF680573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Excel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F5332-6D9E-4C82-A07C-44483AAA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95BCD0-9BA6-4D29-8DA2-D2874D97CE8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3091DF-4777-41B7-B9F7-6B6343D6E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Plan and create a Excel 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Add, edit, and delete records in an Excel table</a:t>
            </a:r>
          </a:p>
          <a:p>
            <a:r>
              <a:rPr lang="en-US"/>
              <a:t>Filters/Sort/Totals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Slicer</a:t>
            </a:r>
          </a:p>
        </p:txBody>
      </p:sp>
    </p:spTree>
    <p:extLst>
      <p:ext uri="{BB962C8B-B14F-4D97-AF65-F5344CB8AC3E}">
        <p14:creationId xmlns:p14="http://schemas.microsoft.com/office/powerpoint/2010/main" val="2611316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5664-28B0-4443-AD52-2189B191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PivotTable Exercise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5CC62A-2C96-4AD9-9FF3-88AE9A6A2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44676" y="6041363"/>
            <a:ext cx="512638" cy="365125"/>
          </a:xfrm>
        </p:spPr>
        <p:txBody>
          <a:bodyPr/>
          <a:lstStyle/>
          <a:p>
            <a:fld id="{E195BCD0-9BA6-4D29-8DA2-D2874D97CE8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66A9-9A81-4BF1-8BF1-619751DE9FA4}"/>
              </a:ext>
            </a:extLst>
          </p:cNvPr>
          <p:cNvSpPr txBox="1"/>
          <p:nvPr/>
        </p:nvSpPr>
        <p:spPr>
          <a:xfrm>
            <a:off x="609599" y="1525548"/>
            <a:ext cx="7189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Open OpticalAllProducts.xlsx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Create PivotTable on new Worksheet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Use Type and Material as rows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Totals for 2018, 2019 and 2020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Filter by Shape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Add a Clustered Column Pivot Chart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Add a linear trendline based upon Sales for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3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8000" y="6041362"/>
            <a:ext cx="472320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 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Using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459028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 template workbook is a model from which you create new workbooks</a:t>
            </a:r>
          </a:p>
          <a:p>
            <a:r>
              <a:rPr lang="en-US" dirty="0"/>
              <a:t>Any changes or additions made to the new workbook do not affect the template file</a:t>
            </a:r>
          </a:p>
        </p:txBody>
      </p:sp>
    </p:spTree>
    <p:extLst>
      <p:ext uri="{BB962C8B-B14F-4D97-AF65-F5344CB8AC3E}">
        <p14:creationId xmlns:p14="http://schemas.microsoft.com/office/powerpoint/2010/main" val="417669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8000" y="6041362"/>
            <a:ext cx="472320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 .</a:t>
            </a:r>
            <a:endParaRPr lang="en-US"/>
          </a:p>
        </p:txBody>
      </p:sp>
      <p:sp>
        <p:nvSpPr>
          <p:cNvPr id="31749" name="Rectangle 6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Filtering Data</a:t>
            </a:r>
          </a:p>
        </p:txBody>
      </p:sp>
      <p:sp>
        <p:nvSpPr>
          <p:cNvPr id="31750" name="Rectangle 7"/>
          <p:cNvSpPr>
            <a:spLocks noGrp="1"/>
          </p:cNvSpPr>
          <p:nvPr>
            <p:ph type="body"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Filtering hides records that do not meet the criteria</a:t>
            </a:r>
          </a:p>
          <a:p>
            <a:r>
              <a:rPr lang="en-US" dirty="0"/>
              <a:t>Data can be:</a:t>
            </a:r>
          </a:p>
          <a:p>
            <a:pPr lvl="1"/>
            <a:r>
              <a:rPr lang="en-US" dirty="0"/>
              <a:t>Sorted</a:t>
            </a:r>
          </a:p>
          <a:p>
            <a:pPr lvl="1"/>
            <a:r>
              <a:rPr lang="en-US" dirty="0"/>
              <a:t>Copied</a:t>
            </a:r>
          </a:p>
          <a:p>
            <a:pPr lvl="1"/>
            <a:r>
              <a:rPr lang="en-US" dirty="0"/>
              <a:t>Formatted</a:t>
            </a:r>
          </a:p>
          <a:p>
            <a:pPr lvl="1"/>
            <a:r>
              <a:rPr lang="en-US" dirty="0"/>
              <a:t>Charted</a:t>
            </a:r>
          </a:p>
          <a:p>
            <a:pPr lvl="1"/>
            <a:r>
              <a:rPr lang="en-US" dirty="0"/>
              <a:t>Printed</a:t>
            </a:r>
          </a:p>
        </p:txBody>
      </p:sp>
    </p:spTree>
    <p:extLst>
      <p:ext uri="{BB962C8B-B14F-4D97-AF65-F5344CB8AC3E}">
        <p14:creationId xmlns:p14="http://schemas.microsoft.com/office/powerpoint/2010/main" val="676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8000" y="6041362"/>
            <a:ext cx="472320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 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Using a Slicer to Filter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pPr lvl="1"/>
            <a:r>
              <a:rPr lang="en-US"/>
              <a:t>Slicer to filter a table</a:t>
            </a:r>
          </a:p>
          <a:p>
            <a:pPr lvl="1"/>
            <a:r>
              <a:rPr lang="en-US"/>
              <a:t>Every slicer contains a button for each unique value</a:t>
            </a:r>
          </a:p>
          <a:p>
            <a:pPr lvl="1"/>
            <a:r>
              <a:rPr lang="en-US"/>
              <a:t>Format the slicer and its buttons, changing its style, height, and width</a:t>
            </a:r>
          </a:p>
        </p:txBody>
      </p:sp>
    </p:spTree>
    <p:extLst>
      <p:ext uri="{BB962C8B-B14F-4D97-AF65-F5344CB8AC3E}">
        <p14:creationId xmlns:p14="http://schemas.microsoft.com/office/powerpoint/2010/main" val="273353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8000" y="6041362"/>
            <a:ext cx="472320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 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Creating </a:t>
            </a:r>
            <a:r>
              <a:rPr lang="en-US" dirty="0" err="1"/>
              <a:t>Sparklines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90721" y="816638"/>
            <a:ext cx="443096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sparkline</a:t>
            </a:r>
            <a:r>
              <a:rPr lang="en-US" dirty="0"/>
              <a:t> is a chart that is displayed entirely within a worksheet cell</a:t>
            </a:r>
          </a:p>
          <a:p>
            <a:r>
              <a:rPr lang="en-US" dirty="0" err="1"/>
              <a:t>Sparklines</a:t>
            </a:r>
            <a:r>
              <a:rPr lang="en-US" dirty="0"/>
              <a:t> are compact in size </a:t>
            </a:r>
          </a:p>
          <a:p>
            <a:r>
              <a:rPr lang="en-US" dirty="0" err="1"/>
              <a:t>Sparklines</a:t>
            </a:r>
            <a:r>
              <a:rPr lang="en-US" dirty="0"/>
              <a:t> are useful when you need a simple chart</a:t>
            </a:r>
          </a:p>
        </p:txBody>
      </p:sp>
    </p:spTree>
    <p:extLst>
      <p:ext uri="{BB962C8B-B14F-4D97-AF65-F5344CB8AC3E}">
        <p14:creationId xmlns:p14="http://schemas.microsoft.com/office/powerpoint/2010/main" val="255078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8000" y="6041362"/>
            <a:ext cx="472320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 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Creating Data Bars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90721" y="816638"/>
            <a:ext cx="443096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Conditional format that adds a horizontal bar to background </a:t>
            </a:r>
          </a:p>
          <a:p>
            <a:r>
              <a:rPr lang="en-US" dirty="0"/>
              <a:t>Length based on value of each cell </a:t>
            </a:r>
          </a:p>
          <a:p>
            <a:r>
              <a:rPr lang="en-US" dirty="0"/>
              <a:t>Dynamic—lengths of data bars changes if cell’s value changes</a:t>
            </a:r>
          </a:p>
          <a:p>
            <a:r>
              <a:rPr lang="en-US" dirty="0"/>
              <a:t>Modifying a Data Bar Rule </a:t>
            </a:r>
          </a:p>
        </p:txBody>
      </p:sp>
    </p:spTree>
    <p:extLst>
      <p:ext uri="{BB962C8B-B14F-4D97-AF65-F5344CB8AC3E}">
        <p14:creationId xmlns:p14="http://schemas.microsoft.com/office/powerpoint/2010/main" val="31624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xfrm>
            <a:off x="365759" y="1302027"/>
            <a:ext cx="8306489" cy="951142"/>
          </a:xfrm>
        </p:spPr>
        <p:txBody>
          <a:bodyPr>
            <a:normAutofit/>
          </a:bodyPr>
          <a:lstStyle/>
          <a:p>
            <a:r>
              <a:rPr lang="en-US" sz="2400" dirty="0"/>
              <a:t>Freezing a row or column keeps headings visible as you work with data in a large worksheet</a:t>
            </a: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609599" y="563880"/>
            <a:ext cx="6347713" cy="738147"/>
          </a:xfrm>
        </p:spPr>
        <p:txBody>
          <a:bodyPr/>
          <a:lstStyle/>
          <a:p>
            <a:r>
              <a:rPr lang="en-US" dirty="0"/>
              <a:t>Freezing Rows and Columns</a:t>
            </a:r>
          </a:p>
        </p:txBody>
      </p:sp>
      <p:pic>
        <p:nvPicPr>
          <p:cNvPr id="4" name="Picture 3" descr="Plants.xlsx - Excel">
            <a:extLst>
              <a:ext uri="{FF2B5EF4-FFF2-40B4-BE49-F238E27FC236}">
                <a16:creationId xmlns:a16="http://schemas.microsoft.com/office/drawing/2014/main" id="{2F0547F4-0415-463C-A388-0A92F538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" y="2255621"/>
            <a:ext cx="7261859" cy="44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3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609599" y="1910325"/>
            <a:ext cx="6347714" cy="1067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Easily view data from several areas of the worksheet at the same time</a:t>
            </a: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Worksheet Window into Panes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0" y="5791098"/>
            <a:ext cx="6781693" cy="1834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 .</a:t>
            </a:r>
          </a:p>
        </p:txBody>
      </p:sp>
      <p:pic>
        <p:nvPicPr>
          <p:cNvPr id="2" name="Picture 1" descr="Fig05-27.b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1" y="3208870"/>
            <a:ext cx="7967135" cy="1796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63B19-A718-4C34-9A49-CEB5005A39BF}"/>
              </a:ext>
            </a:extLst>
          </p:cNvPr>
          <p:cNvSpPr txBox="1"/>
          <p:nvPr/>
        </p:nvSpPr>
        <p:spPr>
          <a:xfrm>
            <a:off x="906779" y="5743666"/>
            <a:ext cx="518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Ribbon processing – View/Window/Split</a:t>
            </a:r>
          </a:p>
        </p:txBody>
      </p:sp>
    </p:spTree>
    <p:extLst>
      <p:ext uri="{BB962C8B-B14F-4D97-AF65-F5344CB8AC3E}">
        <p14:creationId xmlns:p14="http://schemas.microsoft.com/office/powerpoint/2010/main" val="13656902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4760</TotalTime>
  <Words>1009</Words>
  <Application>Microsoft Office PowerPoint</Application>
  <PresentationFormat>On-screen Show (4:3)</PresentationFormat>
  <Paragraphs>207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MS PGothic</vt:lpstr>
      <vt:lpstr>Arial</vt:lpstr>
      <vt:lpstr>Calibri</vt:lpstr>
      <vt:lpstr>Calibri Light</vt:lpstr>
      <vt:lpstr>Cambria</vt:lpstr>
      <vt:lpstr>Trebuchet MS</vt:lpstr>
      <vt:lpstr>Wingdings</vt:lpstr>
      <vt:lpstr>Wingdings 3</vt:lpstr>
      <vt:lpstr>Custom Design</vt:lpstr>
      <vt:lpstr>Facet</vt:lpstr>
      <vt:lpstr>Saddleback College  CONTRACT EDUCATION   </vt:lpstr>
      <vt:lpstr>Topics for the course</vt:lpstr>
      <vt:lpstr>Excel Tables</vt:lpstr>
      <vt:lpstr>Filtering Data</vt:lpstr>
      <vt:lpstr>Using a Slicer to Filter Data</vt:lpstr>
      <vt:lpstr>Creating Sparklines</vt:lpstr>
      <vt:lpstr>Creating Data Bars</vt:lpstr>
      <vt:lpstr>Freezing Rows and Columns</vt:lpstr>
      <vt:lpstr>Splitting the Worksheet Window into Panes</vt:lpstr>
      <vt:lpstr>Inserting Subtotals</vt:lpstr>
      <vt:lpstr>Using LOOKUP Functions</vt:lpstr>
      <vt:lpstr>Excel Table Exercise </vt:lpstr>
      <vt:lpstr>Creating an Application</vt:lpstr>
      <vt:lpstr>Naming Cells and Ranges </vt:lpstr>
      <vt:lpstr>Validating Data Entry</vt:lpstr>
      <vt:lpstr>Validating Data Entry by Creating an Input Message</vt:lpstr>
      <vt:lpstr>Data Entry List Validation Rules</vt:lpstr>
      <vt:lpstr>Protecting  Worksheet and Workbook</vt:lpstr>
      <vt:lpstr>Inserting Comments</vt:lpstr>
      <vt:lpstr>Automating Tasks with Macros</vt:lpstr>
      <vt:lpstr>Recording a Macro</vt:lpstr>
      <vt:lpstr>Working with the Visual Basic Editor</vt:lpstr>
      <vt:lpstr>Creating Macro Buttons</vt:lpstr>
      <vt:lpstr>Macro Exercise </vt:lpstr>
      <vt:lpstr>PivotTables</vt:lpstr>
      <vt:lpstr>Adding Fields to a PivotTable</vt:lpstr>
      <vt:lpstr>Filtering a PivotTable</vt:lpstr>
      <vt:lpstr>Creating a Slicer to Filter a PivotTable</vt:lpstr>
      <vt:lpstr>Creating a PivotChart</vt:lpstr>
      <vt:lpstr>PivotTable Exercise </vt:lpstr>
      <vt:lpstr>Using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Dominguez</dc:creator>
  <cp:lastModifiedBy>Alan Foote</cp:lastModifiedBy>
  <cp:revision>266</cp:revision>
  <cp:lastPrinted>2017-05-04T19:28:11Z</cp:lastPrinted>
  <dcterms:created xsi:type="dcterms:W3CDTF">2015-09-21T16:37:00Z</dcterms:created>
  <dcterms:modified xsi:type="dcterms:W3CDTF">2018-12-08T16:09:57Z</dcterms:modified>
</cp:coreProperties>
</file>