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7" r:id="rId3"/>
    <p:sldId id="277" r:id="rId4"/>
    <p:sldId id="272" r:id="rId5"/>
    <p:sldId id="299" r:id="rId6"/>
    <p:sldId id="300" r:id="rId7"/>
    <p:sldId id="283" r:id="rId8"/>
    <p:sldId id="301" r:id="rId9"/>
    <p:sldId id="284" r:id="rId10"/>
    <p:sldId id="302" r:id="rId11"/>
    <p:sldId id="303" r:id="rId12"/>
    <p:sldId id="304" r:id="rId13"/>
    <p:sldId id="285" r:id="rId14"/>
    <p:sldId id="286" r:id="rId15"/>
    <p:sldId id="287" r:id="rId16"/>
    <p:sldId id="288" r:id="rId17"/>
    <p:sldId id="305" r:id="rId18"/>
    <p:sldId id="278" r:id="rId19"/>
    <p:sldId id="273" r:id="rId20"/>
    <p:sldId id="307" r:id="rId21"/>
    <p:sldId id="308" r:id="rId22"/>
    <p:sldId id="309" r:id="rId23"/>
    <p:sldId id="306" r:id="rId24"/>
    <p:sldId id="310" r:id="rId25"/>
    <p:sldId id="289" r:id="rId26"/>
    <p:sldId id="290" r:id="rId27"/>
    <p:sldId id="291" r:id="rId28"/>
    <p:sldId id="279" r:id="rId29"/>
    <p:sldId id="274" r:id="rId30"/>
    <p:sldId id="292" r:id="rId31"/>
    <p:sldId id="311" r:id="rId32"/>
    <p:sldId id="280" r:id="rId33"/>
    <p:sldId id="275" r:id="rId34"/>
    <p:sldId id="293" r:id="rId35"/>
    <p:sldId id="294" r:id="rId36"/>
    <p:sldId id="295" r:id="rId37"/>
    <p:sldId id="296" r:id="rId38"/>
    <p:sldId id="297" r:id="rId39"/>
    <p:sldId id="281" r:id="rId40"/>
    <p:sldId id="276" r:id="rId41"/>
    <p:sldId id="312" r:id="rId42"/>
    <p:sldId id="298" r:id="rId43"/>
    <p:sldId id="313" r:id="rId44"/>
    <p:sldId id="314" r:id="rId45"/>
    <p:sldId id="282" r:id="rId46"/>
    <p:sldId id="270" r:id="rId47"/>
    <p:sldId id="271" r:id="rId4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41402EF-72EA-4F86-9227-E1922CEE125F}">
          <p14:sldIdLst>
            <p14:sldId id="256"/>
            <p14:sldId id="267"/>
          </p14:sldIdLst>
        </p14:section>
        <p14:section name="Arrays" id="{D9292BB2-8202-2746-B381-AA6BE7F527BB}">
          <p14:sldIdLst>
            <p14:sldId id="277"/>
            <p14:sldId id="272"/>
            <p14:sldId id="299"/>
            <p14:sldId id="300"/>
            <p14:sldId id="283"/>
            <p14:sldId id="301"/>
            <p14:sldId id="284"/>
            <p14:sldId id="302"/>
            <p14:sldId id="303"/>
            <p14:sldId id="304"/>
            <p14:sldId id="285"/>
            <p14:sldId id="286"/>
            <p14:sldId id="287"/>
            <p14:sldId id="288"/>
            <p14:sldId id="305"/>
          </p14:sldIdLst>
        </p14:section>
        <p14:section name="$_GET and $_POST Superglobal Arrays" id="{81186D2B-6AAB-9144-A5A1-425B20F6460B}">
          <p14:sldIdLst>
            <p14:sldId id="278"/>
            <p14:sldId id="273"/>
            <p14:sldId id="307"/>
            <p14:sldId id="308"/>
            <p14:sldId id="309"/>
            <p14:sldId id="306"/>
            <p14:sldId id="310"/>
            <p14:sldId id="289"/>
            <p14:sldId id="290"/>
            <p14:sldId id="291"/>
          </p14:sldIdLst>
        </p14:section>
        <p14:section name="$_SERVER Array" id="{788D4278-2988-2C45-B4B8-26E3532143F3}">
          <p14:sldIdLst>
            <p14:sldId id="279"/>
            <p14:sldId id="274"/>
            <p14:sldId id="292"/>
            <p14:sldId id="311"/>
          </p14:sldIdLst>
        </p14:section>
        <p14:section name="$_FILES Array" id="{C3EFE00C-5C98-6E4B-AB89-F1F32534A185}">
          <p14:sldIdLst>
            <p14:sldId id="280"/>
            <p14:sldId id="275"/>
            <p14:sldId id="293"/>
            <p14:sldId id="294"/>
            <p14:sldId id="295"/>
            <p14:sldId id="296"/>
            <p14:sldId id="297"/>
          </p14:sldIdLst>
        </p14:section>
        <p14:section name="Reading/Writing Files" id="{0ECED57E-87EA-8344-B6C6-294E10C21434}">
          <p14:sldIdLst>
            <p14:sldId id="281"/>
            <p14:sldId id="276"/>
            <p14:sldId id="312"/>
            <p14:sldId id="298"/>
          </p14:sldIdLst>
        </p14:section>
        <p14:section name="Version Control" id="{21AD18FF-D9E2-0347-A54F-030C5172C610}">
          <p14:sldIdLst>
            <p14:sldId id="313"/>
            <p14:sldId id="314"/>
          </p14:sldIdLst>
        </p14:section>
        <p14:section name="Summary" id="{6016C672-7EF5-8544-9FEE-5F02D5CD42F5}">
          <p14:sldIdLst>
            <p14:sldId id="282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orient="horz" pos="1440">
          <p15:clr>
            <a:srgbClr val="A4A3A4"/>
          </p15:clr>
        </p15:guide>
        <p15:guide id="3" orient="horz">
          <p15:clr>
            <a:srgbClr val="A4A3A4"/>
          </p15:clr>
        </p15:guide>
        <p15:guide id="4" pos="3840">
          <p15:clr>
            <a:srgbClr val="A4A3A4"/>
          </p15:clr>
        </p15:guide>
        <p15:guide id="5" pos="19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9" autoAdjust="0"/>
    <p:restoredTop sz="86387" autoAdjust="0"/>
  </p:normalViewPr>
  <p:slideViewPr>
    <p:cSldViewPr showGuides="1">
      <p:cViewPr varScale="1">
        <p:scale>
          <a:sx n="82" d="100"/>
          <a:sy n="82" d="100"/>
        </p:scale>
        <p:origin x="1210" y="48"/>
      </p:cViewPr>
      <p:guideLst>
        <p:guide orient="horz" pos="2880"/>
        <p:guide orient="horz" pos="1440"/>
        <p:guide orient="horz"/>
        <p:guide pos="3840"/>
        <p:guide pos="1920"/>
      </p:guideLst>
    </p:cSldViewPr>
  </p:slideViewPr>
  <p:outlineViewPr>
    <p:cViewPr>
      <p:scale>
        <a:sx n="33" d="100"/>
        <a:sy n="33" d="100"/>
      </p:scale>
      <p:origin x="0" y="-4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58"/>
    </p:cViewPr>
  </p:sorterViewPr>
  <p:notesViewPr>
    <p:cSldViewPr>
      <p:cViewPr varScale="1">
        <p:scale>
          <a:sx n="66" d="100"/>
          <a:sy n="66" d="100"/>
        </p:scale>
        <p:origin x="1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D27DE-FC0E-EC49-B1C5-B796F9CDC289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C01C6-9040-D44A-A0F9-7BE70F3FD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33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C01C6-9040-D44A-A0F9-7BE70F3FD8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8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85800"/>
            <a:ext cx="7474024" cy="2819400"/>
          </a:xfrm>
        </p:spPr>
        <p:txBody>
          <a:bodyPr>
            <a:noAutofit/>
          </a:bodyPr>
          <a:lstStyle>
            <a:lvl1pPr algn="l">
              <a:lnSpc>
                <a:spcPts val="6200"/>
              </a:lnSpc>
              <a:defRPr sz="5400">
                <a:latin typeface="Rockwell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149080"/>
            <a:ext cx="5486400" cy="5334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610600" y="0"/>
            <a:ext cx="5334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770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5203947" y="6096000"/>
            <a:ext cx="394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solidFill>
                  <a:schemeClr val="accent1"/>
                </a:solidFill>
                <a:latin typeface="Rockwell" pitchFamily="18" charset="0"/>
              </a:rPr>
              <a:t>Fundamentals</a:t>
            </a:r>
            <a:r>
              <a:rPr lang="en-US" sz="1800" baseline="0" dirty="0">
                <a:latin typeface="Rockwell" pitchFamily="18" charset="0"/>
              </a:rPr>
              <a:t> </a:t>
            </a:r>
            <a:r>
              <a:rPr lang="en-US" sz="1800" baseline="0" dirty="0">
                <a:solidFill>
                  <a:schemeClr val="bg2"/>
                </a:solidFill>
                <a:latin typeface="Rockwell" pitchFamily="18" charset="0"/>
              </a:rPr>
              <a:t>of Web Development</a:t>
            </a:r>
            <a:endParaRPr lang="en-US" sz="1800" dirty="0">
              <a:solidFill>
                <a:schemeClr val="bg2"/>
              </a:solidFill>
              <a:latin typeface="Rockwell" pitchFamily="18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0" y="6096000"/>
            <a:ext cx="377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Rockwell" pitchFamily="18" charset="0"/>
              </a:rPr>
              <a:t>Randy Connolly </a:t>
            </a:r>
            <a:r>
              <a:rPr lang="en-US" sz="1800" baseline="0" dirty="0">
                <a:solidFill>
                  <a:schemeClr val="bg2"/>
                </a:solidFill>
                <a:latin typeface="Rockwell" pitchFamily="18" charset="0"/>
              </a:rPr>
              <a:t>and</a:t>
            </a:r>
            <a:r>
              <a:rPr lang="en-US" sz="1800" baseline="0" dirty="0">
                <a:latin typeface="Rockwell" pitchFamily="18" charset="0"/>
              </a:rPr>
              <a:t> </a:t>
            </a:r>
            <a:r>
              <a:rPr lang="en-US" sz="1800" baseline="0" dirty="0">
                <a:solidFill>
                  <a:schemeClr val="accent1"/>
                </a:solidFill>
                <a:latin typeface="Rockwell" pitchFamily="18" charset="0"/>
              </a:rPr>
              <a:t>Ricardo Hoar</a:t>
            </a:r>
            <a:endParaRPr lang="en-US" sz="1800" dirty="0">
              <a:solidFill>
                <a:schemeClr val="accent1"/>
              </a:solidFill>
              <a:latin typeface="Rockwell" pitchFamily="18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257800" y="6453003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2017 Pearson</a:t>
            </a:r>
          </a:p>
          <a:p>
            <a:pPr algn="r"/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http://www.funwebdev.com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4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676400"/>
            <a:ext cx="5638800" cy="45259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1963" indent="-4763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6294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2238"/>
            <a:ext cx="7772400" cy="1020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6400800" cy="452596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200">
                <a:solidFill>
                  <a:schemeClr val="tx1"/>
                </a:solidFill>
              </a:defRPr>
            </a:lvl1pPr>
            <a:lvl2pPr marL="461963" indent="-4763">
              <a:spcAft>
                <a:spcPts val="1200"/>
              </a:spcAft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</a:defRPr>
            </a:lvl3pPr>
            <a:lvl4pPr marL="1376363" indent="-4763">
              <a:buNone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914400" y="838200"/>
            <a:ext cx="6400800" cy="304800"/>
          </a:xfrm>
        </p:spPr>
        <p:txBody>
          <a:bodyPr>
            <a:normAutofit/>
          </a:bodyPr>
          <a:lstStyle>
            <a:lvl1pPr>
              <a:buNone/>
              <a:defRPr sz="1500">
                <a:latin typeface="Rockwell" pitchFamily="18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0"/>
            <a:ext cx="8037513" cy="838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962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Rockwell Condensed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ECA76C-96BA-4C53-A922-4E6799921C76}" type="datetimeFigureOut">
              <a:rPr lang="en-US" smtClean="0"/>
              <a:pPr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D3AE-9A6B-4724-B938-46259D069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24800" cy="1066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716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39200" y="0"/>
            <a:ext cx="762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553200"/>
            <a:ext cx="2286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6D3AE-9A6B-4724-B938-46259D069CC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57200" y="6553200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65591" y="6581001"/>
            <a:ext cx="3286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404040"/>
                </a:solidFill>
                <a:latin typeface="Rockwell" pitchFamily="18" charset="0"/>
              </a:rPr>
              <a:t>Fundamentals</a:t>
            </a:r>
            <a:r>
              <a:rPr lang="en-US" sz="1200" baseline="0" dirty="0">
                <a:solidFill>
                  <a:srgbClr val="404040"/>
                </a:solidFill>
                <a:latin typeface="Rockwell" pitchFamily="18" charset="0"/>
              </a:rPr>
              <a:t> of Web Development - 2</a:t>
            </a:r>
            <a:r>
              <a:rPr lang="en-US" sz="1200" baseline="30000" dirty="0">
                <a:solidFill>
                  <a:srgbClr val="404040"/>
                </a:solidFill>
                <a:latin typeface="Rockwell" pitchFamily="18" charset="0"/>
              </a:rPr>
              <a:t>nd</a:t>
            </a:r>
            <a:r>
              <a:rPr lang="en-US" sz="1200" baseline="0" dirty="0">
                <a:solidFill>
                  <a:srgbClr val="404040"/>
                </a:solidFill>
                <a:latin typeface="Rockwell" pitchFamily="18" charset="0"/>
              </a:rPr>
              <a:t> Ed.</a:t>
            </a:r>
            <a:endParaRPr lang="en-US" sz="1200" dirty="0">
              <a:solidFill>
                <a:srgbClr val="404040"/>
              </a:solidFill>
              <a:latin typeface="Rockwell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483" y="6581001"/>
            <a:ext cx="2574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  <a:latin typeface="Rockwell" pitchFamily="18" charset="0"/>
              </a:rPr>
              <a:t>Randy Connolly </a:t>
            </a:r>
            <a:r>
              <a:rPr lang="en-US" sz="1200" baseline="0" dirty="0">
                <a:solidFill>
                  <a:schemeClr val="tx1"/>
                </a:solidFill>
                <a:latin typeface="Rockwell" pitchFamily="18" charset="0"/>
              </a:rPr>
              <a:t>and</a:t>
            </a:r>
            <a:r>
              <a:rPr lang="en-US" sz="1200" baseline="0" dirty="0">
                <a:latin typeface="Rockwell" pitchFamily="18" charset="0"/>
              </a:rPr>
              <a:t> </a:t>
            </a:r>
            <a:r>
              <a:rPr lang="en-US" sz="1200" baseline="0" dirty="0">
                <a:solidFill>
                  <a:srgbClr val="C88736"/>
                </a:solidFill>
                <a:latin typeface="Rockwell" pitchFamily="18" charset="0"/>
              </a:rPr>
              <a:t>Ricardo Hoar</a:t>
            </a:r>
            <a:endParaRPr lang="en-US" sz="1200" dirty="0">
              <a:solidFill>
                <a:srgbClr val="C88736"/>
              </a:solidFill>
              <a:latin typeface="Rockwell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PHP Arrays and </a:t>
            </a:r>
            <a:r>
              <a:rPr lang="en-US" b="1" dirty="0" err="1"/>
              <a:t>Superglobals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760" y="3238500"/>
            <a:ext cx="5486400" cy="533400"/>
          </a:xfrm>
        </p:spPr>
        <p:txBody>
          <a:bodyPr/>
          <a:lstStyle/>
          <a:p>
            <a:pPr algn="ctr"/>
            <a:r>
              <a:rPr lang="en-US" dirty="0"/>
              <a:t>Lesson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93837"/>
            <a:ext cx="64008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// do while loop</a:t>
            </a:r>
          </a:p>
          <a:p>
            <a:r>
              <a:rPr lang="mr-IN" sz="2800" dirty="0"/>
              <a:t>$i=0;</a:t>
            </a:r>
          </a:p>
          <a:p>
            <a:r>
              <a:rPr lang="pt-BR" sz="2800" b="1" dirty="0">
                <a:solidFill>
                  <a:srgbClr val="A82233"/>
                </a:solidFill>
              </a:rPr>
              <a:t>do {</a:t>
            </a:r>
          </a:p>
          <a:p>
            <a:r>
              <a:rPr lang="en-US" sz="2800" dirty="0"/>
              <a:t>	echo $days[$</a:t>
            </a:r>
            <a:r>
              <a:rPr lang="en-US" sz="2800" dirty="0" err="1"/>
              <a:t>i</a:t>
            </a:r>
            <a:r>
              <a:rPr lang="en-US" sz="2800" dirty="0"/>
              <a:t>] . "&lt;</a:t>
            </a:r>
            <a:r>
              <a:rPr lang="en-US" sz="2800" dirty="0" err="1"/>
              <a:t>br</a:t>
            </a:r>
            <a:r>
              <a:rPr lang="en-US" sz="2800" dirty="0"/>
              <a:t>&gt;";</a:t>
            </a:r>
          </a:p>
          <a:p>
            <a:r>
              <a:rPr lang="en-CA" sz="2800" dirty="0">
                <a:solidFill>
                  <a:srgbClr val="A82233"/>
                </a:solidFill>
              </a:rPr>
              <a:t>	</a:t>
            </a:r>
            <a:r>
              <a:rPr lang="mr-IN" sz="2800" b="1" dirty="0">
                <a:solidFill>
                  <a:srgbClr val="A82233"/>
                </a:solidFill>
              </a:rPr>
              <a:t>$i++;</a:t>
            </a:r>
          </a:p>
          <a:p>
            <a:r>
              <a:rPr lang="en-US" sz="2800" b="1" dirty="0">
                <a:solidFill>
                  <a:srgbClr val="A82233"/>
                </a:solidFill>
              </a:rPr>
              <a:t>} while </a:t>
            </a:r>
            <a:r>
              <a:rPr lang="en-US" sz="2800" dirty="0"/>
              <a:t>($</a:t>
            </a:r>
            <a:r>
              <a:rPr lang="en-US" sz="2800" dirty="0" err="1"/>
              <a:t>i</a:t>
            </a:r>
            <a:r>
              <a:rPr lang="en-US" sz="2800" dirty="0"/>
              <a:t> &lt; count($days));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Iterating through an Array - do while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540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66758"/>
            <a:ext cx="6912768" cy="4553042"/>
          </a:xfrm>
        </p:spPr>
        <p:txBody>
          <a:bodyPr>
            <a:normAutofit/>
          </a:bodyPr>
          <a:lstStyle/>
          <a:p>
            <a:r>
              <a:rPr lang="en-US" sz="3200" dirty="0"/>
              <a:t>// for loop</a:t>
            </a:r>
          </a:p>
          <a:p>
            <a:r>
              <a:rPr lang="en-US" sz="3200" b="1" dirty="0">
                <a:solidFill>
                  <a:srgbClr val="A82233"/>
                </a:solidFill>
              </a:rPr>
              <a:t>for</a:t>
            </a:r>
            <a:r>
              <a:rPr lang="en-US" sz="3200" dirty="0"/>
              <a:t> ($</a:t>
            </a:r>
            <a:r>
              <a:rPr lang="en-US" sz="3200" dirty="0" err="1"/>
              <a:t>i</a:t>
            </a:r>
            <a:r>
              <a:rPr lang="en-US" sz="3200" dirty="0"/>
              <a:t>=0; $</a:t>
            </a:r>
            <a:r>
              <a:rPr lang="en-US" sz="3200" dirty="0" err="1"/>
              <a:t>i</a:t>
            </a:r>
            <a:r>
              <a:rPr lang="en-US" sz="3200" dirty="0"/>
              <a:t>&lt;count($days); </a:t>
            </a:r>
            <a:r>
              <a:rPr lang="en-US" sz="3200" b="1" dirty="0">
                <a:solidFill>
                  <a:srgbClr val="A82233"/>
                </a:solidFill>
              </a:rPr>
              <a:t>$</a:t>
            </a:r>
            <a:r>
              <a:rPr lang="en-US" sz="3200" b="1" dirty="0" err="1">
                <a:solidFill>
                  <a:srgbClr val="A82233"/>
                </a:solidFill>
              </a:rPr>
              <a:t>i</a:t>
            </a:r>
            <a:r>
              <a:rPr lang="en-US" sz="3200" b="1" dirty="0">
                <a:solidFill>
                  <a:srgbClr val="A82233"/>
                </a:solidFill>
              </a:rPr>
              <a:t>++</a:t>
            </a:r>
            <a:r>
              <a:rPr lang="en-US" sz="3200" dirty="0"/>
              <a:t>) {</a:t>
            </a:r>
          </a:p>
          <a:p>
            <a:r>
              <a:rPr lang="en-US" sz="3200" dirty="0"/>
              <a:t>	echo $days[$</a:t>
            </a:r>
            <a:r>
              <a:rPr lang="en-US" sz="3200" dirty="0" err="1"/>
              <a:t>i</a:t>
            </a:r>
            <a:r>
              <a:rPr lang="en-US" sz="3200" dirty="0"/>
              <a:t>] . "&lt;</a:t>
            </a:r>
            <a:r>
              <a:rPr lang="en-US" sz="3200" dirty="0" err="1"/>
              <a:t>br</a:t>
            </a:r>
            <a:r>
              <a:rPr lang="en-US" sz="3200" dirty="0"/>
              <a:t>&gt;";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Iterating through an Array - for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8234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foreach</a:t>
            </a:r>
            <a:r>
              <a:rPr lang="en-US" dirty="0"/>
              <a:t>: iterating through the values</a:t>
            </a:r>
          </a:p>
          <a:p>
            <a:r>
              <a:rPr lang="en-US" b="1" dirty="0" err="1">
                <a:solidFill>
                  <a:srgbClr val="A82233"/>
                </a:solidFill>
              </a:rPr>
              <a:t>foreach</a:t>
            </a:r>
            <a:r>
              <a:rPr lang="en-US" dirty="0"/>
              <a:t> ($forecast </a:t>
            </a:r>
            <a:r>
              <a:rPr lang="en-US" b="1" dirty="0">
                <a:solidFill>
                  <a:srgbClr val="A82233"/>
                </a:solidFill>
              </a:rPr>
              <a:t>as</a:t>
            </a:r>
            <a:r>
              <a:rPr lang="en-US" dirty="0"/>
              <a:t> $value) {</a:t>
            </a:r>
          </a:p>
          <a:p>
            <a:r>
              <a:rPr lang="en-US" dirty="0"/>
              <a:t>	echo $value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</a:t>
            </a:r>
            <a:r>
              <a:rPr lang="en-US" dirty="0" err="1"/>
              <a:t>foreach</a:t>
            </a:r>
            <a:r>
              <a:rPr lang="en-US" dirty="0"/>
              <a:t>: iterating through the values AND the keys</a:t>
            </a:r>
          </a:p>
          <a:p>
            <a:r>
              <a:rPr lang="en-US" b="1" dirty="0">
                <a:solidFill>
                  <a:srgbClr val="A82233"/>
                </a:solidFill>
              </a:rPr>
              <a:t>foreach</a:t>
            </a:r>
            <a:r>
              <a:rPr lang="en-US" dirty="0"/>
              <a:t> ($forecast </a:t>
            </a:r>
            <a:r>
              <a:rPr lang="en-US" b="1" dirty="0">
                <a:solidFill>
                  <a:srgbClr val="A82233"/>
                </a:solidFill>
              </a:rPr>
              <a:t>as </a:t>
            </a:r>
            <a:r>
              <a:rPr lang="en-US" dirty="0"/>
              <a:t>$key </a:t>
            </a:r>
            <a:r>
              <a:rPr lang="en-US" b="1" dirty="0">
                <a:solidFill>
                  <a:srgbClr val="A82233"/>
                </a:solidFill>
              </a:rPr>
              <a:t>=&gt; </a:t>
            </a:r>
            <a:r>
              <a:rPr lang="en-US" dirty="0"/>
              <a:t>$value) {</a:t>
            </a:r>
          </a:p>
          <a:p>
            <a:r>
              <a:rPr lang="en-US" dirty="0"/>
              <a:t>	echo "day[" . $key . "]=" . $value;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Iterating through an Array - </a:t>
            </a:r>
            <a:r>
              <a:rPr lang="en-US" sz="1500" kern="1200" dirty="0" err="1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foreach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526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An element can be added to an array simply by using a key/index that hasn’t been used, as shown below:</a:t>
            </a:r>
          </a:p>
          <a:p>
            <a:r>
              <a:rPr lang="mr-IN" dirty="0">
                <a:solidFill>
                  <a:srgbClr val="A82233"/>
                </a:solidFill>
              </a:rPr>
              <a:t>$days</a:t>
            </a:r>
            <a:r>
              <a:rPr lang="en-CA" dirty="0">
                <a:solidFill>
                  <a:srgbClr val="A82233"/>
                </a:solidFill>
              </a:rPr>
              <a:t>[</a:t>
            </a:r>
            <a:r>
              <a:rPr lang="mr-IN" dirty="0">
                <a:solidFill>
                  <a:srgbClr val="A82233"/>
                </a:solidFill>
              </a:rPr>
              <a:t>5</a:t>
            </a:r>
            <a:r>
              <a:rPr lang="en-CA" dirty="0">
                <a:solidFill>
                  <a:srgbClr val="A82233"/>
                </a:solidFill>
              </a:rPr>
              <a:t>]</a:t>
            </a:r>
            <a:r>
              <a:rPr lang="mr-IN" dirty="0">
                <a:solidFill>
                  <a:srgbClr val="A82233"/>
                </a:solidFill>
              </a:rPr>
              <a:t>= "Sat";</a:t>
            </a:r>
            <a:endParaRPr lang="en-CA" dirty="0">
              <a:solidFill>
                <a:srgbClr val="A82233"/>
              </a:solidFill>
            </a:endParaRPr>
          </a:p>
          <a:p>
            <a:r>
              <a:rPr lang="en-US" dirty="0"/>
              <a:t> As an alternative to specifying the index, a new element can be added to the end of any array using empty square brackets after the array name, as follows:</a:t>
            </a:r>
          </a:p>
          <a:p>
            <a:r>
              <a:rPr lang="mr-IN" dirty="0">
                <a:solidFill>
                  <a:srgbClr val="A82233"/>
                </a:solidFill>
              </a:rPr>
              <a:t>$days</a:t>
            </a:r>
            <a:r>
              <a:rPr lang="en-CA" dirty="0">
                <a:solidFill>
                  <a:srgbClr val="A82233"/>
                </a:solidFill>
              </a:rPr>
              <a:t>[]</a:t>
            </a:r>
            <a:r>
              <a:rPr lang="mr-IN" dirty="0">
                <a:solidFill>
                  <a:srgbClr val="A82233"/>
                </a:solidFill>
              </a:rPr>
              <a:t>= "Sun";</a:t>
            </a:r>
            <a:endParaRPr lang="en-CA" dirty="0">
              <a:solidFill>
                <a:srgbClr val="A82233"/>
              </a:solidFill>
            </a:endParaRPr>
          </a:p>
          <a:p>
            <a:r>
              <a:rPr lang="en-CA" dirty="0"/>
              <a:t>Delete with unset()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Adding and Deleting Elements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502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402016" cy="4525963"/>
          </a:xfrm>
        </p:spPr>
        <p:txBody>
          <a:bodyPr/>
          <a:lstStyle/>
          <a:p>
            <a:r>
              <a:rPr lang="en-US" dirty="0"/>
              <a:t>sort($days);</a:t>
            </a:r>
          </a:p>
          <a:p>
            <a:r>
              <a:rPr lang="en-US" dirty="0"/>
              <a:t> As the values are all strings, the resulting array would be:</a:t>
            </a:r>
          </a:p>
          <a:p>
            <a:r>
              <a:rPr lang="mr-IN" dirty="0"/>
              <a:t>Array </a:t>
            </a:r>
            <a:r>
              <a:rPr lang="en-CA" dirty="0"/>
              <a:t>(</a:t>
            </a:r>
            <a:r>
              <a:rPr lang="mr-IN" dirty="0"/>
              <a:t>[0] =&gt; Fri [1] =&gt; Mon [2] =&gt; Sat [3] =&gt; Sun [4] =&gt; Thu</a:t>
            </a:r>
          </a:p>
          <a:p>
            <a:r>
              <a:rPr lang="mr-IN" dirty="0"/>
              <a:t>[5] =&gt; Tue [6] =&gt; Wed</a:t>
            </a:r>
            <a:r>
              <a:rPr lang="en-CA" dirty="0"/>
              <a:t>)</a:t>
            </a:r>
          </a:p>
          <a:p>
            <a:r>
              <a:rPr lang="en-US" dirty="0" err="1"/>
              <a:t>asort</a:t>
            </a:r>
            <a:r>
              <a:rPr lang="en-US" dirty="0"/>
              <a:t>($days);</a:t>
            </a:r>
          </a:p>
          <a:p>
            <a:r>
              <a:rPr lang="en-US" dirty="0"/>
              <a:t>The resulting array in this case keeps associations so  is:</a:t>
            </a:r>
          </a:p>
          <a:p>
            <a:r>
              <a:rPr lang="mr-IN" dirty="0"/>
              <a:t>Array ([4] =&gt; Fri [0] =&gt; Mon [5] =&gt; Sat [6] =&gt; Sun [3] =&gt; Thu</a:t>
            </a:r>
          </a:p>
          <a:p>
            <a:r>
              <a:rPr lang="mr-IN" dirty="0"/>
              <a:t>[1] =&gt; Tue [2] =&gt; Wed)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Array Sorting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32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041976" cy="4525963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/>
              <a:t>array_keys</a:t>
            </a:r>
            <a:r>
              <a:rPr lang="en-US" dirty="0"/>
              <a:t>($</a:t>
            </a:r>
            <a:r>
              <a:rPr lang="en-US" dirty="0" err="1"/>
              <a:t>someArray</a:t>
            </a:r>
            <a:r>
              <a:rPr lang="en-US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array_values</a:t>
            </a:r>
            <a:r>
              <a:rPr lang="en-US" dirty="0"/>
              <a:t>($</a:t>
            </a:r>
            <a:r>
              <a:rPr lang="en-US" dirty="0" err="1"/>
              <a:t>someArray</a:t>
            </a:r>
            <a:r>
              <a:rPr lang="en-US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array_rand</a:t>
            </a:r>
            <a:r>
              <a:rPr lang="en-US" dirty="0"/>
              <a:t>($</a:t>
            </a:r>
            <a:r>
              <a:rPr lang="en-US" dirty="0" err="1"/>
              <a:t>someArray</a:t>
            </a:r>
            <a:r>
              <a:rPr lang="en-US" dirty="0"/>
              <a:t>, $</a:t>
            </a:r>
            <a:r>
              <a:rPr lang="en-US" dirty="0" err="1"/>
              <a:t>num</a:t>
            </a:r>
            <a:r>
              <a:rPr lang="en-US" dirty="0"/>
              <a:t>=1)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array_reverse</a:t>
            </a:r>
            <a:r>
              <a:rPr lang="en-US" dirty="0"/>
              <a:t>($</a:t>
            </a:r>
            <a:r>
              <a:rPr lang="en-US" dirty="0" err="1"/>
              <a:t>someArray</a:t>
            </a:r>
            <a:r>
              <a:rPr lang="en-US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array_walk</a:t>
            </a:r>
            <a:r>
              <a:rPr lang="en-US" dirty="0"/>
              <a:t>($</a:t>
            </a:r>
            <a:r>
              <a:rPr lang="en-US" dirty="0" err="1"/>
              <a:t>someArray</a:t>
            </a:r>
            <a:r>
              <a:rPr lang="en-US" dirty="0"/>
              <a:t>, $callback, $</a:t>
            </a:r>
            <a:r>
              <a:rPr lang="en-US" dirty="0" err="1"/>
              <a:t>optionalParam</a:t>
            </a:r>
            <a:r>
              <a:rPr lang="en-US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in_array</a:t>
            </a:r>
            <a:r>
              <a:rPr lang="en-US" dirty="0"/>
              <a:t>($needle, $haystack, $</a:t>
            </a:r>
            <a:r>
              <a:rPr lang="en-US" dirty="0" err="1"/>
              <a:t>optionalStrict</a:t>
            </a:r>
            <a:r>
              <a:rPr lang="en-US" dirty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shuffle($</a:t>
            </a:r>
            <a:r>
              <a:rPr lang="en-US" dirty="0" err="1"/>
              <a:t>someArray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More Array Operations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1000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uses special predefined associative arrays called </a:t>
            </a:r>
            <a:r>
              <a:rPr lang="en-US" b="1" dirty="0" err="1"/>
              <a:t>superglobal</a:t>
            </a:r>
            <a:r>
              <a:rPr lang="en-US" b="1" dirty="0"/>
              <a:t> variables  </a:t>
            </a:r>
            <a:r>
              <a:rPr lang="en-US" dirty="0"/>
              <a:t>that allow the programmer to easily access HTTP headers, query string parameters, and other commonly needed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 err="1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Superglobal</a:t>
            </a: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 Arrays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1368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474024" cy="452596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$GLOBALS Array for storing data that needs </a:t>
            </a:r>
            <a:r>
              <a:rPr lang="en-US" sz="1800" dirty="0" err="1"/>
              <a:t>superglobal</a:t>
            </a:r>
            <a:r>
              <a:rPr lang="en-US" sz="1800" dirty="0"/>
              <a:t> scope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$_COOKIES Array of cookie data passed to page via HTTP request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$_ENV Array of server environment data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$_FILES Array of file items uploaded to the server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$_GET Array of query string data passed to the server via the URL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$_POST Array of query string data passed to the server via the HTTP header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$_REQUEST Array containing the contents of $_GET, $_POST, and $_COOKIES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$_SESSION Array that contains session data</a:t>
            </a:r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$_SERVER Array containing information about the request and the 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 err="1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Superglobal</a:t>
            </a: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 Arrays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9665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Lesson 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105273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90872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$_GET and $_POST </a:t>
            </a:r>
            <a:r>
              <a:rPr lang="en-US" sz="2400" dirty="0" err="1">
                <a:solidFill>
                  <a:schemeClr val="accent3"/>
                </a:solidFill>
              </a:rPr>
              <a:t>Superglobal</a:t>
            </a:r>
            <a:r>
              <a:rPr lang="en-US" sz="2400" dirty="0">
                <a:solidFill>
                  <a:schemeClr val="accent3"/>
                </a:solidFill>
              </a:rPr>
              <a:t> Arrays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$_SERVER Array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$_FILES Array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Reading/ Writing Files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097436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$_GET and $_POST </a:t>
            </a:r>
            <a:r>
              <a:rPr lang="en-US" sz="2800" b="1" dirty="0" err="1"/>
              <a:t>Superglobal</a:t>
            </a:r>
            <a:r>
              <a:rPr lang="en-US" sz="2800" b="1" dirty="0"/>
              <a:t> Arrays </a:t>
            </a:r>
            <a:endParaRPr lang="en-US" sz="2800" dirty="0"/>
          </a:p>
        </p:txBody>
      </p:sp>
      <p:pic>
        <p:nvPicPr>
          <p:cNvPr id="5" name="Content Placeholder 4" descr="4812612005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67" b="-6567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Relating sent query string elements in PHP</a:t>
            </a:r>
            <a:endParaRPr lang="en-US" sz="1500" kern="1200" dirty="0">
              <a:solidFill>
                <a:schemeClr val="tx1"/>
              </a:solidFill>
              <a:effectLst/>
              <a:latin typeface="Rockwell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87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Lesson 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105273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90872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$_GET and $_POST </a:t>
            </a:r>
            <a:r>
              <a:rPr lang="en-US" sz="2400" dirty="0" err="1">
                <a:solidFill>
                  <a:schemeClr val="bg1"/>
                </a:solidFill>
              </a:rPr>
              <a:t>Superglobal</a:t>
            </a:r>
            <a:r>
              <a:rPr lang="en-US" sz="2400" dirty="0">
                <a:solidFill>
                  <a:schemeClr val="bg1"/>
                </a:solidFill>
              </a:rPr>
              <a:t> Arrays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$_SERVER Array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$_FILES Array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Reading/ Writing Files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Summary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$_GET and $_POST </a:t>
            </a:r>
            <a:r>
              <a:rPr lang="en-US" sz="2800" b="1" dirty="0" err="1"/>
              <a:t>Superglobal</a:t>
            </a:r>
            <a:r>
              <a:rPr lang="en-US" sz="2800" b="1" dirty="0"/>
              <a:t> Arrays 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Relating sent query string elements in PHP (POST)</a:t>
            </a:r>
            <a:endParaRPr lang="en-US" sz="1500" kern="1200" dirty="0">
              <a:solidFill>
                <a:schemeClr val="tx1"/>
              </a:solidFill>
              <a:effectLst/>
              <a:latin typeface="Rockwell" pitchFamily="18" charset="0"/>
              <a:ea typeface="+mn-ea"/>
              <a:cs typeface="+mn-cs"/>
            </a:endParaRPr>
          </a:p>
        </p:txBody>
      </p:sp>
      <p:pic>
        <p:nvPicPr>
          <p:cNvPr id="6" name="Content Placeholder 5" descr="4812612006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59" b="-15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44309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$_GET and $_POST </a:t>
            </a:r>
            <a:r>
              <a:rPr lang="en-US" sz="2800" b="1" dirty="0" err="1"/>
              <a:t>Superglobal</a:t>
            </a:r>
            <a:r>
              <a:rPr lang="en-US" sz="2800" b="1" dirty="0"/>
              <a:t> Arrays 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Note URL encoding and Decoding</a:t>
            </a:r>
            <a:endParaRPr lang="en-US" sz="1500" kern="1200" dirty="0">
              <a:solidFill>
                <a:schemeClr val="tx1"/>
              </a:solidFill>
              <a:effectLst/>
              <a:latin typeface="Rockwell" pitchFamily="18" charset="0"/>
              <a:ea typeface="+mn-ea"/>
              <a:cs typeface="+mn-cs"/>
            </a:endParaRPr>
          </a:p>
        </p:txBody>
      </p:sp>
      <p:pic>
        <p:nvPicPr>
          <p:cNvPr id="5" name="Content Placeholder 4" descr="4812612007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6" r="-13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5918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$_GET and $_POST </a:t>
            </a:r>
            <a:r>
              <a:rPr lang="en-US" sz="2800" b="1" dirty="0" err="1"/>
              <a:t>Superglobal</a:t>
            </a:r>
            <a:r>
              <a:rPr lang="en-US" sz="2800" b="1" dirty="0"/>
              <a:t> Arrays 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dirty="0"/>
              <a:t>Form display and processing on same page</a:t>
            </a:r>
            <a:endParaRPr lang="en-US" sz="1500" kern="1200" dirty="0">
              <a:solidFill>
                <a:schemeClr val="tx1"/>
              </a:solidFill>
              <a:effectLst/>
              <a:latin typeface="Rockwell" pitchFamily="18" charset="0"/>
              <a:ea typeface="+mn-ea"/>
              <a:cs typeface="+mn-cs"/>
            </a:endParaRPr>
          </a:p>
        </p:txBody>
      </p:sp>
      <p:pic>
        <p:nvPicPr>
          <p:cNvPr id="6" name="Content Placeholder 5" descr="4812612008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192" r="-261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545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$_GET and $_POST </a:t>
            </a:r>
            <a:r>
              <a:rPr lang="en-US" sz="2800" b="1" dirty="0" err="1"/>
              <a:t>Superglobal</a:t>
            </a:r>
            <a:r>
              <a:rPr lang="en-US" sz="2800" b="1" dirty="0"/>
              <a:t> Arrays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546032" cy="4525963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b="1" dirty="0" err="1"/>
              <a:t>isset</a:t>
            </a:r>
            <a:r>
              <a:rPr lang="en-US" b="1" dirty="0"/>
              <a:t>()  </a:t>
            </a:r>
            <a:r>
              <a:rPr lang="en-US" dirty="0"/>
              <a:t>function in PHP to see if there is any value set for a particular expected key</a:t>
            </a:r>
          </a:p>
          <a:p>
            <a:r>
              <a:rPr lang="en-US" dirty="0"/>
              <a:t>if ($_SERVER["REQUEST_METHOD"] == "POST") {</a:t>
            </a:r>
          </a:p>
          <a:p>
            <a:r>
              <a:rPr lang="en-US" dirty="0"/>
              <a:t>	if ( </a:t>
            </a:r>
            <a:r>
              <a:rPr lang="en-US" b="1" dirty="0" err="1">
                <a:solidFill>
                  <a:schemeClr val="accent2"/>
                </a:solidFill>
              </a:rPr>
              <a:t>isset</a:t>
            </a:r>
            <a:r>
              <a:rPr lang="en-US" b="1" dirty="0">
                <a:solidFill>
                  <a:schemeClr val="accent2"/>
                </a:solidFill>
              </a:rPr>
              <a:t>(</a:t>
            </a:r>
            <a:r>
              <a:rPr lang="en-US" dirty="0"/>
              <a:t>$_POST["</a:t>
            </a:r>
            <a:r>
              <a:rPr lang="en-US" dirty="0" err="1"/>
              <a:t>uname</a:t>
            </a:r>
            <a:r>
              <a:rPr lang="en-US" dirty="0"/>
              <a:t>"]) &amp;&amp; </a:t>
            </a:r>
            <a:r>
              <a:rPr lang="en-US" b="1" dirty="0" err="1">
                <a:solidFill>
                  <a:srgbClr val="A82233"/>
                </a:solidFill>
              </a:rPr>
              <a:t>isset</a:t>
            </a:r>
            <a:r>
              <a:rPr lang="en-US" dirty="0"/>
              <a:t>($_POST["pass"]) ) {</a:t>
            </a:r>
          </a:p>
          <a:p>
            <a:r>
              <a:rPr lang="en-US" dirty="0"/>
              <a:t>		// handle the posted data.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Determining If Any Data Sent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4119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$_GET and $_POST </a:t>
            </a:r>
            <a:r>
              <a:rPr lang="en-US" sz="2800" b="1" dirty="0" err="1"/>
              <a:t>Superglobal</a:t>
            </a:r>
            <a:r>
              <a:rPr lang="en-US" sz="2800" b="1" dirty="0"/>
              <a:t> Arrays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46237"/>
            <a:ext cx="8136904" cy="4525963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$username = </a:t>
            </a:r>
            <a:r>
              <a:rPr lang="en-US" dirty="0" err="1">
                <a:solidFill>
                  <a:srgbClr val="A82233"/>
                </a:solidFill>
              </a:rPr>
              <a:t>isset</a:t>
            </a:r>
            <a:r>
              <a:rPr lang="en-US" dirty="0">
                <a:solidFill>
                  <a:srgbClr val="A82233"/>
                </a:solidFill>
              </a:rPr>
              <a:t>(</a:t>
            </a:r>
            <a:r>
              <a:rPr lang="en-US" dirty="0"/>
              <a:t>$_GET['</a:t>
            </a:r>
            <a:r>
              <a:rPr lang="en-US" dirty="0" err="1"/>
              <a:t>uname</a:t>
            </a:r>
            <a:r>
              <a:rPr lang="en-US" dirty="0"/>
              <a:t>']</a:t>
            </a:r>
            <a:r>
              <a:rPr lang="en-US" dirty="0">
                <a:solidFill>
                  <a:srgbClr val="A82233"/>
                </a:solidFill>
              </a:rPr>
              <a:t>) ? </a:t>
            </a:r>
            <a:r>
              <a:rPr lang="en-US" i="1" dirty="0">
                <a:solidFill>
                  <a:srgbClr val="A82233"/>
                </a:solidFill>
              </a:rPr>
              <a:t>$_GET['</a:t>
            </a:r>
            <a:r>
              <a:rPr lang="en-US" i="1" dirty="0" err="1">
                <a:solidFill>
                  <a:srgbClr val="A82233"/>
                </a:solidFill>
              </a:rPr>
              <a:t>uname</a:t>
            </a:r>
            <a:r>
              <a:rPr lang="en-US" i="1" dirty="0">
                <a:solidFill>
                  <a:srgbClr val="A82233"/>
                </a:solidFill>
              </a:rPr>
              <a:t>'] </a:t>
            </a:r>
            <a:r>
              <a:rPr lang="en-US" dirty="0">
                <a:solidFill>
                  <a:srgbClr val="A82233"/>
                </a:solidFill>
              </a:rPr>
              <a:t>:</a:t>
            </a:r>
            <a:r>
              <a:rPr lang="en-US" dirty="0"/>
              <a:t> 'nobody';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Becomes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$username = $_GET['</a:t>
            </a:r>
            <a:r>
              <a:rPr lang="en-US" dirty="0" err="1"/>
              <a:t>uname</a:t>
            </a:r>
            <a:r>
              <a:rPr lang="en-US" dirty="0"/>
              <a:t>'] </a:t>
            </a:r>
            <a:r>
              <a:rPr lang="en-US" b="1" dirty="0">
                <a:solidFill>
                  <a:srgbClr val="A82233"/>
                </a:solidFill>
              </a:rPr>
              <a:t>??</a:t>
            </a:r>
            <a:r>
              <a:rPr lang="en-US" dirty="0"/>
              <a:t> 'nobody';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null coalescing operator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3927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$_GET and $_POST </a:t>
            </a:r>
            <a:r>
              <a:rPr lang="en-US" sz="2800" b="1" dirty="0" err="1"/>
              <a:t>Superglobal</a:t>
            </a:r>
            <a:r>
              <a:rPr lang="en-US" sz="2800" b="1" dirty="0"/>
              <a:t> Arrays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46237"/>
            <a:ext cx="7992888" cy="1206699"/>
          </a:xfrm>
        </p:spPr>
        <p:txBody>
          <a:bodyPr/>
          <a:lstStyle/>
          <a:p>
            <a:r>
              <a:rPr lang="en-US" dirty="0"/>
              <a:t>Monday &lt;input type="checkbox" name="day</a:t>
            </a:r>
            <a:r>
              <a:rPr lang="en-US" b="1" dirty="0">
                <a:solidFill>
                  <a:srgbClr val="A82233"/>
                </a:solidFill>
              </a:rPr>
              <a:t>[]</a:t>
            </a:r>
            <a:r>
              <a:rPr lang="en-US" dirty="0"/>
              <a:t>" value="Monday"&gt;</a:t>
            </a:r>
          </a:p>
          <a:p>
            <a:r>
              <a:rPr lang="en-US" dirty="0"/>
              <a:t>Tuesday &lt;input type="checkbox" name="day</a:t>
            </a:r>
            <a:r>
              <a:rPr lang="en-US" b="1" dirty="0">
                <a:solidFill>
                  <a:srgbClr val="A82233"/>
                </a:solidFill>
              </a:rPr>
              <a:t>[]</a:t>
            </a:r>
            <a:r>
              <a:rPr lang="en-US" dirty="0"/>
              <a:t>" value="Tuesday"&gt;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Accessing Form Array Data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3768" y="3789040"/>
            <a:ext cx="594015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dirty="0"/>
              <a:t>&lt;?php</a:t>
            </a:r>
          </a:p>
          <a:p>
            <a:r>
              <a:rPr lang="en-US" dirty="0"/>
              <a:t>	echo "You submitted " . count($_GET['day']) . "values";</a:t>
            </a:r>
          </a:p>
          <a:p>
            <a:r>
              <a:rPr lang="en-US" dirty="0"/>
              <a:t>	</a:t>
            </a: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b="1" dirty="0">
                <a:solidFill>
                  <a:srgbClr val="A82233"/>
                </a:solidFill>
              </a:rPr>
              <a:t>$_GET['day'</a:t>
            </a:r>
            <a:r>
              <a:rPr lang="en-US" dirty="0"/>
              <a:t>] as </a:t>
            </a:r>
            <a:r>
              <a:rPr lang="en-US" b="1" dirty="0">
                <a:solidFill>
                  <a:srgbClr val="A82233"/>
                </a:solidFill>
              </a:rPr>
              <a:t>$d</a:t>
            </a:r>
            <a:r>
              <a:rPr lang="en-US" dirty="0"/>
              <a:t>) {</a:t>
            </a:r>
          </a:p>
          <a:p>
            <a:r>
              <a:rPr lang="en-US" dirty="0"/>
              <a:t>		echo $d . " 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	}</a:t>
            </a:r>
          </a:p>
          <a:p>
            <a:r>
              <a:rPr lang="mr-IN" dirty="0"/>
              <a:t>?&gt;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15616" y="2780928"/>
            <a:ext cx="1296144" cy="1656184"/>
          </a:xfrm>
          <a:prstGeom prst="straightConnector1">
            <a:avLst/>
          </a:prstGeom>
          <a:ln w="76200" cmpd="sng">
            <a:solidFill>
              <a:srgbClr val="A8223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480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$_GET and $_POST </a:t>
            </a:r>
            <a:r>
              <a:rPr lang="en-US" sz="2800" b="1" dirty="0" err="1"/>
              <a:t>Superglobal</a:t>
            </a:r>
            <a:r>
              <a:rPr lang="en-US" sz="2800" b="1" dirty="0"/>
              <a:t> Arrays </a:t>
            </a:r>
            <a:endParaRPr lang="en-US" sz="2800" dirty="0"/>
          </a:p>
        </p:txBody>
      </p:sp>
      <p:pic>
        <p:nvPicPr>
          <p:cNvPr id="5" name="Content Placeholder 4" descr="4812612010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709" b="-29709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Using Query Strings in Hyperlinks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6002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$_GET and $_POST </a:t>
            </a:r>
            <a:r>
              <a:rPr lang="en-US" sz="2800" b="1" dirty="0" err="1"/>
              <a:t>Superglobal</a:t>
            </a:r>
            <a:r>
              <a:rPr lang="en-US" sz="2800" b="1" dirty="0"/>
              <a:t> Arrays 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Sanitizing Query Strings</a:t>
            </a:r>
            <a:endParaRPr lang="en-US" dirty="0"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646237"/>
            <a:ext cx="7402016" cy="4525963"/>
          </a:xfrm>
        </p:spPr>
        <p:txBody>
          <a:bodyPr>
            <a:normAutofit/>
          </a:bodyPr>
          <a:lstStyle/>
          <a:p>
            <a:r>
              <a:rPr lang="en-US" dirty="0"/>
              <a:t> That is, just because you are expecting  a proper query string, it doesn’t mean that you are going to get  one. your program must be able to handle: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 If query string parameter doesn’t exist.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If query string parameter doesn’t contain a value.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If query string parameter value isn’t the correct type or is out of acceptable range.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If value is required for a database lookup, but provided value doesn’t exist in the database table.</a:t>
            </a:r>
          </a:p>
        </p:txBody>
      </p:sp>
    </p:spTree>
    <p:extLst>
      <p:ext uri="{BB962C8B-B14F-4D97-AF65-F5344CB8AC3E}">
        <p14:creationId xmlns:p14="http://schemas.microsoft.com/office/powerpoint/2010/main" val="634592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Lesson 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105273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90872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$_GET and $_POST </a:t>
            </a:r>
            <a:r>
              <a:rPr lang="en-US" sz="2400" dirty="0" err="1">
                <a:solidFill>
                  <a:schemeClr val="bg1"/>
                </a:solidFill>
              </a:rPr>
              <a:t>Superglobal</a:t>
            </a:r>
            <a:r>
              <a:rPr lang="en-US" sz="2400" dirty="0">
                <a:solidFill>
                  <a:schemeClr val="bg1"/>
                </a:solidFill>
              </a:rPr>
              <a:t> Arrays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$_SERVER Array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$_FILES Array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Reading/ Writing Files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2031964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$_SERVER Array</a:t>
            </a:r>
            <a:endParaRPr lang="en-US" dirty="0"/>
          </a:p>
        </p:txBody>
      </p:sp>
      <p:pic>
        <p:nvPicPr>
          <p:cNvPr id="5" name="Content Placeholder 4" descr="4812612011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083" b="-17083"/>
          <a:stretch>
            <a:fillRect/>
          </a:stretch>
        </p:blipFill>
        <p:spPr>
          <a:xfrm>
            <a:off x="914400" y="1141949"/>
            <a:ext cx="7113984" cy="5030251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Server Information Keys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908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Lesson 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105273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Arrays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90872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$_GET and $_POST </a:t>
            </a:r>
            <a:r>
              <a:rPr lang="en-US" sz="2400" dirty="0" err="1">
                <a:solidFill>
                  <a:schemeClr val="bg1"/>
                </a:solidFill>
              </a:rPr>
              <a:t>Superglobal</a:t>
            </a:r>
            <a:r>
              <a:rPr lang="en-US" sz="2400" dirty="0">
                <a:solidFill>
                  <a:schemeClr val="bg1"/>
                </a:solidFill>
              </a:rPr>
              <a:t> Arrays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$_SERVER Array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$_FILES Array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Reading/ Writing Files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344286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$_SERVER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618040" cy="4525963"/>
          </a:xfrm>
        </p:spPr>
        <p:txBody>
          <a:bodyPr/>
          <a:lstStyle/>
          <a:p>
            <a:r>
              <a:rPr lang="mr-IN" dirty="0"/>
              <a:t>&lt;?php</a:t>
            </a:r>
          </a:p>
          <a:p>
            <a:r>
              <a:rPr lang="en-US" dirty="0"/>
              <a:t>echo </a:t>
            </a:r>
            <a:r>
              <a:rPr lang="en-US" b="1" dirty="0">
                <a:solidFill>
                  <a:srgbClr val="A82233"/>
                </a:solidFill>
              </a:rPr>
              <a:t>$_SERVER['HTTP_USER_AGENT'];</a:t>
            </a:r>
          </a:p>
          <a:p>
            <a:r>
              <a:rPr lang="en-US" dirty="0"/>
              <a:t>//advanced browser detection</a:t>
            </a:r>
          </a:p>
          <a:p>
            <a:r>
              <a:rPr lang="en-US" dirty="0"/>
              <a:t>$browser = </a:t>
            </a:r>
            <a:r>
              <a:rPr lang="en-US" dirty="0" err="1"/>
              <a:t>get_browser</a:t>
            </a:r>
            <a:r>
              <a:rPr lang="en-US" dirty="0"/>
              <a:t>($_SERVER['HTTP_USER_AGENT'], true);</a:t>
            </a:r>
          </a:p>
          <a:p>
            <a:r>
              <a:rPr lang="en-US" dirty="0" err="1"/>
              <a:t>print_r</a:t>
            </a:r>
            <a:r>
              <a:rPr lang="en-US" dirty="0"/>
              <a:t>($browser);</a:t>
            </a:r>
          </a:p>
          <a:p>
            <a:r>
              <a:rPr lang="mr-IN" dirty="0"/>
              <a:t>?&gt;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Request Header Information Keys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0738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$_SERVER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618040" cy="4525963"/>
          </a:xfrm>
        </p:spPr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previousPage</a:t>
            </a:r>
            <a:r>
              <a:rPr lang="en-US" dirty="0"/>
              <a:t> = </a:t>
            </a:r>
            <a:r>
              <a:rPr lang="en-US" dirty="0">
                <a:solidFill>
                  <a:srgbClr val="A82233"/>
                </a:solidFill>
              </a:rPr>
              <a:t>$_SERVER['HTTP_REFERER'];</a:t>
            </a:r>
          </a:p>
          <a:p>
            <a:r>
              <a:rPr lang="en-US" dirty="0"/>
              <a:t>// Check to see if </a:t>
            </a:r>
            <a:r>
              <a:rPr lang="en-US" dirty="0" err="1"/>
              <a:t>referer</a:t>
            </a:r>
            <a:r>
              <a:rPr lang="en-US" dirty="0"/>
              <a:t> was our search page</a:t>
            </a:r>
          </a:p>
          <a:p>
            <a:r>
              <a:rPr lang="en-US" dirty="0"/>
              <a:t>if (</a:t>
            </a:r>
            <a:r>
              <a:rPr lang="en-US" dirty="0" err="1"/>
              <a:t>strpos</a:t>
            </a:r>
            <a:r>
              <a:rPr lang="en-US" dirty="0"/>
              <a:t>($</a:t>
            </a:r>
            <a:r>
              <a:rPr lang="en-US" dirty="0" err="1"/>
              <a:t>previousPage</a:t>
            </a:r>
            <a:r>
              <a:rPr lang="en-US" dirty="0"/>
              <a:t>,"</a:t>
            </a:r>
            <a:r>
              <a:rPr lang="en-US" dirty="0" err="1"/>
              <a:t>search.php</a:t>
            </a:r>
            <a:r>
              <a:rPr lang="en-US" dirty="0"/>
              <a:t>") != 0) {</a:t>
            </a:r>
          </a:p>
          <a:p>
            <a:r>
              <a:rPr lang="en-US" dirty="0"/>
              <a:t>	echo "&lt;a </a:t>
            </a:r>
            <a:r>
              <a:rPr lang="en-US" dirty="0" err="1"/>
              <a:t>href</a:t>
            </a:r>
            <a:r>
              <a:rPr lang="en-US" dirty="0"/>
              <a:t>='</a:t>
            </a:r>
            <a:r>
              <a:rPr lang="en-US" dirty="0" err="1"/>
              <a:t>search.php</a:t>
            </a:r>
            <a:r>
              <a:rPr lang="en-US" dirty="0"/>
              <a:t>'&gt;Back to search&lt;/a&gt;";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Rest of HTML output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Request Header Information Keys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5820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Lesson 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105273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90872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$_GET and $_POST </a:t>
            </a:r>
            <a:r>
              <a:rPr lang="en-US" sz="2400" dirty="0" err="1">
                <a:solidFill>
                  <a:schemeClr val="bg1"/>
                </a:solidFill>
              </a:rPr>
              <a:t>Superglobal</a:t>
            </a:r>
            <a:r>
              <a:rPr lang="en-US" sz="2400" dirty="0">
                <a:solidFill>
                  <a:schemeClr val="bg1"/>
                </a:solidFill>
              </a:rPr>
              <a:t> Arrays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$_SERVER Array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$_FILES Array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Reading/ Writing Files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935253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$_FILES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474024" cy="452596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First, you must ensure that the HTML form uses the HTTP POST  method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Second, you must add the </a:t>
            </a:r>
            <a:r>
              <a:rPr lang="en-US" dirty="0" err="1"/>
              <a:t>enctype</a:t>
            </a:r>
            <a:r>
              <a:rPr lang="en-US" dirty="0"/>
              <a:t>="multipart/form-data"  attribute to the HTML form that is performing the upload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Finally you must include an input type of file  in your form. </a:t>
            </a:r>
          </a:p>
          <a:p>
            <a:r>
              <a:rPr lang="en-US" dirty="0"/>
              <a:t>&lt;form </a:t>
            </a:r>
            <a:r>
              <a:rPr lang="en-US" dirty="0" err="1"/>
              <a:t>enctype</a:t>
            </a:r>
            <a:r>
              <a:rPr lang="en-US" dirty="0"/>
              <a:t>='multipart/form-data' method='post'&gt;</a:t>
            </a:r>
          </a:p>
          <a:p>
            <a:r>
              <a:rPr lang="en-US" dirty="0"/>
              <a:t>	&lt;input type='file' name='file1' id='file1'&gt;</a:t>
            </a:r>
          </a:p>
          <a:p>
            <a:r>
              <a:rPr lang="en-US" dirty="0"/>
              <a:t>	&lt;input type='submit'&gt;</a:t>
            </a:r>
          </a:p>
          <a:p>
            <a:r>
              <a:rPr lang="en-CA" dirty="0"/>
              <a:t>&lt;</a:t>
            </a:r>
            <a:r>
              <a:rPr lang="mr-IN" dirty="0"/>
              <a:t>/form</a:t>
            </a:r>
            <a:r>
              <a:rPr lang="en-CA" dirty="0"/>
              <a:t>&gt;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HTML Required for File Uploads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822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$_FILES Array</a:t>
            </a:r>
            <a:endParaRPr lang="en-US" dirty="0"/>
          </a:p>
        </p:txBody>
      </p:sp>
      <p:pic>
        <p:nvPicPr>
          <p:cNvPr id="5" name="Content Placeholder 4" descr="4812612014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37" b="-1437"/>
          <a:stretch>
            <a:fillRect/>
          </a:stretch>
        </p:blipFill>
        <p:spPr>
          <a:xfrm>
            <a:off x="914400" y="1646237"/>
            <a:ext cx="6609928" cy="4673836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Handling the File Upload in PHP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7666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$_FILES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546032" cy="4525963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Calibri"/>
                <a:cs typeface="Calibri"/>
              </a:rPr>
              <a:t>foreach</a:t>
            </a:r>
            <a:r>
              <a:rPr lang="en-US" sz="2000" dirty="0">
                <a:latin typeface="Calibri"/>
                <a:cs typeface="Calibri"/>
              </a:rPr>
              <a:t> ($_FILES as $</a:t>
            </a:r>
            <a:r>
              <a:rPr lang="en-US" sz="2000" dirty="0" err="1">
                <a:latin typeface="Calibri"/>
                <a:cs typeface="Calibri"/>
              </a:rPr>
              <a:t>fileKey</a:t>
            </a:r>
            <a:r>
              <a:rPr lang="en-US" sz="2000" dirty="0">
                <a:latin typeface="Calibri"/>
                <a:cs typeface="Calibri"/>
              </a:rPr>
              <a:t> =&gt; $</a:t>
            </a:r>
            <a:r>
              <a:rPr lang="en-US" sz="2000" dirty="0" err="1">
                <a:latin typeface="Calibri"/>
                <a:cs typeface="Calibri"/>
              </a:rPr>
              <a:t>fileArray</a:t>
            </a:r>
            <a:r>
              <a:rPr lang="en-US" sz="2000" dirty="0">
                <a:latin typeface="Calibri"/>
                <a:cs typeface="Calibri"/>
              </a:rPr>
              <a:t>) {</a:t>
            </a:r>
          </a:p>
          <a:p>
            <a:r>
              <a:rPr lang="en-US" sz="2000" dirty="0">
                <a:latin typeface="Calibri"/>
                <a:cs typeface="Calibri"/>
              </a:rPr>
              <a:t>	if ($</a:t>
            </a:r>
            <a:r>
              <a:rPr lang="en-US" sz="2000" dirty="0" err="1">
                <a:latin typeface="Calibri"/>
                <a:cs typeface="Calibri"/>
              </a:rPr>
              <a:t>fileArray</a:t>
            </a:r>
            <a:r>
              <a:rPr lang="en-US" sz="2000" dirty="0">
                <a:latin typeface="Calibri"/>
                <a:cs typeface="Calibri"/>
              </a:rPr>
              <a:t>["error"] != </a:t>
            </a:r>
            <a:r>
              <a:rPr lang="en-US" sz="2000" b="1" dirty="0">
                <a:solidFill>
                  <a:schemeClr val="accent6"/>
                </a:solidFill>
                <a:latin typeface="Calibri"/>
                <a:cs typeface="Calibri"/>
              </a:rPr>
              <a:t>UPLOAD_ERR_OK</a:t>
            </a:r>
            <a:r>
              <a:rPr lang="en-US" sz="2000" dirty="0">
                <a:latin typeface="Calibri"/>
                <a:cs typeface="Calibri"/>
              </a:rPr>
              <a:t>) { // error</a:t>
            </a:r>
          </a:p>
          <a:p>
            <a:r>
              <a:rPr lang="en-US" sz="2000" dirty="0">
                <a:latin typeface="Calibri"/>
                <a:cs typeface="Calibri"/>
              </a:rPr>
              <a:t>		echo "Error: " . $</a:t>
            </a:r>
            <a:r>
              <a:rPr lang="en-US" sz="2000" dirty="0" err="1">
                <a:latin typeface="Calibri"/>
                <a:cs typeface="Calibri"/>
              </a:rPr>
              <a:t>fileKey</a:t>
            </a:r>
            <a:r>
              <a:rPr lang="en-US" sz="2000" dirty="0">
                <a:latin typeface="Calibri"/>
                <a:cs typeface="Calibri"/>
              </a:rPr>
              <a:t> . " has error" . 			$</a:t>
            </a:r>
            <a:r>
              <a:rPr lang="en-US" sz="2000" dirty="0" err="1">
                <a:latin typeface="Calibri"/>
                <a:cs typeface="Calibri"/>
              </a:rPr>
              <a:t>fileArray</a:t>
            </a:r>
            <a:r>
              <a:rPr lang="en-US" sz="2000" dirty="0">
                <a:latin typeface="Calibri"/>
                <a:cs typeface="Calibri"/>
              </a:rPr>
              <a:t>["error"] </a:t>
            </a:r>
            <a:r>
              <a:rPr lang="mr-IN" sz="2000" dirty="0">
                <a:latin typeface="Calibri"/>
                <a:cs typeface="Calibri"/>
              </a:rPr>
              <a:t>. "</a:t>
            </a:r>
            <a:r>
              <a:rPr lang="en-CA" sz="2000" dirty="0">
                <a:latin typeface="Calibri"/>
                <a:cs typeface="Calibri"/>
              </a:rPr>
              <a:t>&lt;</a:t>
            </a:r>
            <a:r>
              <a:rPr lang="mr-IN" sz="2000" dirty="0">
                <a:latin typeface="Calibri"/>
                <a:cs typeface="Calibri"/>
              </a:rPr>
              <a:t>br</a:t>
            </a:r>
            <a:r>
              <a:rPr lang="en-CA" sz="2000" dirty="0">
                <a:latin typeface="Calibri"/>
                <a:cs typeface="Calibri"/>
              </a:rPr>
              <a:t>&gt;</a:t>
            </a:r>
            <a:r>
              <a:rPr lang="mr-IN" sz="2000" dirty="0">
                <a:latin typeface="Calibri"/>
                <a:cs typeface="Calibri"/>
              </a:rPr>
              <a:t>";</a:t>
            </a:r>
          </a:p>
          <a:p>
            <a:r>
              <a:rPr lang="en-CA" sz="2000" dirty="0">
                <a:latin typeface="Calibri"/>
                <a:cs typeface="Calibri"/>
              </a:rPr>
              <a:t>	</a:t>
            </a:r>
            <a:r>
              <a:rPr lang="mr-IN" sz="2000" dirty="0">
                <a:latin typeface="Calibri"/>
                <a:cs typeface="Calibri"/>
              </a:rPr>
              <a:t>}</a:t>
            </a:r>
          </a:p>
          <a:p>
            <a:r>
              <a:rPr lang="en-US" sz="2000" dirty="0">
                <a:latin typeface="Calibri"/>
                <a:cs typeface="Calibri"/>
              </a:rPr>
              <a:t>	else { // no error</a:t>
            </a:r>
          </a:p>
          <a:p>
            <a:r>
              <a:rPr lang="en-US" sz="2000" dirty="0">
                <a:latin typeface="Calibri"/>
                <a:cs typeface="Calibri"/>
              </a:rPr>
              <a:t>		echo $</a:t>
            </a:r>
            <a:r>
              <a:rPr lang="en-US" sz="2000" dirty="0" err="1">
                <a:latin typeface="Calibri"/>
                <a:cs typeface="Calibri"/>
              </a:rPr>
              <a:t>fileKey</a:t>
            </a:r>
            <a:r>
              <a:rPr lang="en-US" sz="2000" dirty="0">
                <a:latin typeface="Calibri"/>
                <a:cs typeface="Calibri"/>
              </a:rPr>
              <a:t> . "Uploaded successfully ";</a:t>
            </a:r>
          </a:p>
          <a:p>
            <a:r>
              <a:rPr lang="en-US" sz="2000" dirty="0">
                <a:latin typeface="Calibri"/>
                <a:cs typeface="Calibri"/>
              </a:rPr>
              <a:t>	}</a:t>
            </a:r>
          </a:p>
          <a:p>
            <a:r>
              <a:rPr lang="en-US" sz="2000" dirty="0">
                <a:latin typeface="Calibri"/>
                <a:cs typeface="Calibri"/>
              </a:rPr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Checking for Errors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5768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$_FILES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limit in multiple ways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HTML form attributes in inputs (browser)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JavaScript (browser)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/>
              <a:t>Php</a:t>
            </a:r>
            <a:r>
              <a:rPr lang="en-US" dirty="0"/>
              <a:t> validation (server)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File Size Restrictions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2722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$_FILES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546032" cy="452596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A82233"/>
                </a:solidFill>
              </a:rPr>
              <a:t>$</a:t>
            </a:r>
            <a:r>
              <a:rPr lang="en-US" b="1" dirty="0" err="1">
                <a:solidFill>
                  <a:srgbClr val="A82233"/>
                </a:solidFill>
              </a:rPr>
              <a:t>validExt</a:t>
            </a:r>
            <a:r>
              <a:rPr lang="en-US" b="1" dirty="0">
                <a:solidFill>
                  <a:srgbClr val="A82233"/>
                </a:solidFill>
              </a:rPr>
              <a:t> </a:t>
            </a:r>
            <a:r>
              <a:rPr lang="en-US" dirty="0"/>
              <a:t>= array("jpg", "</a:t>
            </a:r>
            <a:r>
              <a:rPr lang="en-US" dirty="0" err="1"/>
              <a:t>png</a:t>
            </a:r>
            <a:r>
              <a:rPr lang="en-US" dirty="0"/>
              <a:t>");</a:t>
            </a:r>
          </a:p>
          <a:p>
            <a:r>
              <a:rPr lang="en-US" b="1" dirty="0">
                <a:solidFill>
                  <a:schemeClr val="accent2"/>
                </a:solidFill>
              </a:rPr>
              <a:t>$</a:t>
            </a:r>
            <a:r>
              <a:rPr lang="en-US" b="1" dirty="0" err="1">
                <a:solidFill>
                  <a:schemeClr val="accent2"/>
                </a:solidFill>
              </a:rPr>
              <a:t>validMime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= array("image/</a:t>
            </a:r>
            <a:r>
              <a:rPr lang="en-US" dirty="0" err="1"/>
              <a:t>jpeg","image</a:t>
            </a:r>
            <a:r>
              <a:rPr lang="en-US" dirty="0"/>
              <a:t>/</a:t>
            </a:r>
            <a:r>
              <a:rPr lang="en-US" dirty="0" err="1"/>
              <a:t>png</a:t>
            </a:r>
            <a:r>
              <a:rPr lang="en-US" dirty="0"/>
              <a:t>");</a:t>
            </a:r>
          </a:p>
          <a:p>
            <a:r>
              <a:rPr lang="en-US" dirty="0" err="1"/>
              <a:t>foreach</a:t>
            </a:r>
            <a:r>
              <a:rPr lang="en-US" dirty="0"/>
              <a:t>($_FILES as $</a:t>
            </a:r>
            <a:r>
              <a:rPr lang="en-US" dirty="0" err="1"/>
              <a:t>fileKey</a:t>
            </a:r>
            <a:r>
              <a:rPr lang="en-US" dirty="0"/>
              <a:t> =&gt; $</a:t>
            </a:r>
            <a:r>
              <a:rPr lang="en-US" dirty="0" err="1"/>
              <a:t>fileArray</a:t>
            </a:r>
            <a:r>
              <a:rPr lang="en-US" dirty="0"/>
              <a:t> ){</a:t>
            </a:r>
          </a:p>
          <a:p>
            <a:r>
              <a:rPr lang="en-US" dirty="0"/>
              <a:t>	$extension = end(explode(".", $</a:t>
            </a:r>
            <a:r>
              <a:rPr lang="en-US" dirty="0" err="1"/>
              <a:t>fileArray</a:t>
            </a:r>
            <a:r>
              <a:rPr lang="en-US" dirty="0"/>
              <a:t>["name"]));</a:t>
            </a:r>
          </a:p>
          <a:p>
            <a:r>
              <a:rPr lang="en-US" dirty="0"/>
              <a:t>	if (</a:t>
            </a:r>
            <a:r>
              <a:rPr lang="en-US" dirty="0" err="1"/>
              <a:t>i</a:t>
            </a:r>
            <a:r>
              <a:rPr lang="en-US" dirty="0" err="1">
                <a:solidFill>
                  <a:srgbClr val="A82233"/>
                </a:solidFill>
              </a:rPr>
              <a:t>n_array</a:t>
            </a:r>
            <a:r>
              <a:rPr lang="en-US" dirty="0"/>
              <a:t>($</a:t>
            </a:r>
            <a:r>
              <a:rPr lang="en-US" dirty="0" err="1"/>
              <a:t>fileArray</a:t>
            </a:r>
            <a:r>
              <a:rPr lang="en-US" dirty="0"/>
              <a:t>["type"]</a:t>
            </a:r>
            <a:r>
              <a:rPr lang="en-US" dirty="0">
                <a:solidFill>
                  <a:srgbClr val="A82233"/>
                </a:solidFill>
              </a:rPr>
              <a:t>,$</a:t>
            </a:r>
            <a:r>
              <a:rPr lang="en-US" dirty="0" err="1">
                <a:solidFill>
                  <a:srgbClr val="A82233"/>
                </a:solidFill>
              </a:rPr>
              <a:t>validMime</a:t>
            </a:r>
            <a:r>
              <a:rPr lang="en-US" dirty="0"/>
              <a:t>) &amp;</a:t>
            </a:r>
            <a:r>
              <a:rPr lang="en-US" dirty="0">
                <a:solidFill>
                  <a:srgbClr val="A82233"/>
                </a:solidFill>
              </a:rPr>
              <a:t>&amp; </a:t>
            </a:r>
            <a:r>
              <a:rPr lang="en-US" dirty="0" err="1">
                <a:solidFill>
                  <a:srgbClr val="A82233"/>
                </a:solidFill>
              </a:rPr>
              <a:t>in_array</a:t>
            </a:r>
            <a:r>
              <a:rPr lang="en-US" dirty="0"/>
              <a:t>($extension, </a:t>
            </a:r>
            <a:r>
              <a:rPr lang="en-US" dirty="0">
                <a:solidFill>
                  <a:srgbClr val="A82233"/>
                </a:solidFill>
              </a:rPr>
              <a:t>$</a:t>
            </a:r>
            <a:r>
              <a:rPr lang="en-US" dirty="0" err="1">
                <a:solidFill>
                  <a:srgbClr val="A82233"/>
                </a:solidFill>
              </a:rPr>
              <a:t>validExt</a:t>
            </a:r>
            <a:r>
              <a:rPr lang="en-US" dirty="0"/>
              <a:t>)) {</a:t>
            </a:r>
          </a:p>
          <a:p>
            <a:r>
              <a:rPr lang="en-US" dirty="0"/>
              <a:t>		echo "All is well. Extension and mime types valid";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else {</a:t>
            </a:r>
          </a:p>
          <a:p>
            <a:r>
              <a:rPr lang="en-US" dirty="0"/>
              <a:t>		echo $</a:t>
            </a:r>
            <a:r>
              <a:rPr lang="en-US" dirty="0" err="1"/>
              <a:t>fileKey</a:t>
            </a:r>
            <a:r>
              <a:rPr lang="en-US" dirty="0"/>
              <a:t>." has an invalid mime type or extension";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Limiting the Type of File Upload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5975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$_FILES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402016" cy="4525963"/>
          </a:xfrm>
        </p:spPr>
        <p:txBody>
          <a:bodyPr/>
          <a:lstStyle/>
          <a:p>
            <a:r>
              <a:rPr lang="en-US" b="1" dirty="0">
                <a:solidFill>
                  <a:srgbClr val="A82233"/>
                </a:solidFill>
              </a:rPr>
              <a:t>$</a:t>
            </a:r>
            <a:r>
              <a:rPr lang="en-US" b="1" dirty="0" err="1">
                <a:solidFill>
                  <a:srgbClr val="A82233"/>
                </a:solidFill>
              </a:rPr>
              <a:t>fileToMove</a:t>
            </a:r>
            <a:r>
              <a:rPr lang="en-US" b="1" dirty="0">
                <a:solidFill>
                  <a:srgbClr val="A82233"/>
                </a:solidFill>
              </a:rPr>
              <a:t> </a:t>
            </a:r>
            <a:r>
              <a:rPr lang="en-US" dirty="0"/>
              <a:t>= $_FILES['file1']['</a:t>
            </a:r>
            <a:r>
              <a:rPr lang="en-US" dirty="0" err="1"/>
              <a:t>tmp_name</a:t>
            </a:r>
            <a:r>
              <a:rPr lang="en-US" dirty="0"/>
              <a:t>'];</a:t>
            </a:r>
          </a:p>
          <a:p>
            <a:r>
              <a:rPr lang="en-US" b="1" dirty="0">
                <a:solidFill>
                  <a:srgbClr val="A82233"/>
                </a:solidFill>
              </a:rPr>
              <a:t>$destination </a:t>
            </a:r>
            <a:r>
              <a:rPr lang="en-US" dirty="0"/>
              <a:t>= "./upload/" . $_FILES["file1"]["name"];</a:t>
            </a:r>
          </a:p>
          <a:p>
            <a:r>
              <a:rPr lang="en-US" dirty="0"/>
              <a:t>if (</a:t>
            </a:r>
            <a:r>
              <a:rPr lang="en-US" b="1" dirty="0" err="1">
                <a:solidFill>
                  <a:srgbClr val="A82233"/>
                </a:solidFill>
              </a:rPr>
              <a:t>move_uploaded_file</a:t>
            </a:r>
            <a:r>
              <a:rPr lang="en-US" b="1" dirty="0">
                <a:solidFill>
                  <a:srgbClr val="A82233"/>
                </a:solidFill>
              </a:rPr>
              <a:t>($</a:t>
            </a:r>
            <a:r>
              <a:rPr lang="en-US" b="1" dirty="0" err="1">
                <a:solidFill>
                  <a:srgbClr val="A82233"/>
                </a:solidFill>
              </a:rPr>
              <a:t>fileToMove</a:t>
            </a:r>
            <a:r>
              <a:rPr lang="en-US" b="1" dirty="0">
                <a:solidFill>
                  <a:srgbClr val="A82233"/>
                </a:solidFill>
              </a:rPr>
              <a:t>,$destination)</a:t>
            </a:r>
            <a:r>
              <a:rPr lang="en-US" dirty="0"/>
              <a:t>) {</a:t>
            </a:r>
          </a:p>
          <a:p>
            <a:r>
              <a:rPr lang="en-US" dirty="0"/>
              <a:t>	echo "The file was uploaded and moved successfully!";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 {</a:t>
            </a:r>
          </a:p>
          <a:p>
            <a:r>
              <a:rPr lang="en-US" dirty="0"/>
              <a:t>	echo "There was a problem moving the file.";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Moving the File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58829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Lesson 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105273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90872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$_GET and $_POST </a:t>
            </a:r>
            <a:r>
              <a:rPr lang="en-US" sz="2400" dirty="0" err="1">
                <a:solidFill>
                  <a:schemeClr val="bg1"/>
                </a:solidFill>
              </a:rPr>
              <a:t>Superglobal</a:t>
            </a:r>
            <a:r>
              <a:rPr lang="en-US" sz="2400" dirty="0">
                <a:solidFill>
                  <a:schemeClr val="bg1"/>
                </a:solidFill>
              </a:rPr>
              <a:t> Arrays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$_SERVER Array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$_FILES Array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Reading/ Writing Files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2550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546032" cy="4525963"/>
          </a:xfrm>
        </p:spPr>
        <p:txBody>
          <a:bodyPr/>
          <a:lstStyle/>
          <a:p>
            <a:r>
              <a:rPr lang="en-US" dirty="0"/>
              <a:t>$days = array("</a:t>
            </a:r>
            <a:r>
              <a:rPr lang="en-US" dirty="0" err="1"/>
              <a:t>Mon","Tue","Wed","Thu","Fri</a:t>
            </a:r>
            <a:r>
              <a:rPr lang="en-US" dirty="0"/>
              <a:t>");</a:t>
            </a:r>
          </a:p>
          <a:p>
            <a:r>
              <a:rPr lang="en-US" dirty="0"/>
              <a:t>$days = ["</a:t>
            </a:r>
            <a:r>
              <a:rPr lang="en-US" dirty="0" err="1"/>
              <a:t>Mon","Tue","Wed","Thu","Fri</a:t>
            </a:r>
            <a:r>
              <a:rPr lang="en-US" dirty="0"/>
              <a:t>"]; // alternate syntax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Defining and Accessing an Array</a:t>
            </a:r>
            <a:endParaRPr lang="en-US" dirty="0">
              <a:effectLst/>
            </a:endParaRPr>
          </a:p>
        </p:txBody>
      </p:sp>
      <p:pic>
        <p:nvPicPr>
          <p:cNvPr id="6" name="Picture 5" descr="481261200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645024"/>
            <a:ext cx="7416824" cy="151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123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Reading/Writing 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There are two basic techniques for read/writing files in PHP: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Stream access . Our code will read just a small portion of the file at a time.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All-In-Memory access . In this technique, we can read the entire file into memory (i.e., into a PHP variable). While not appropriate for large files, it does make processing of the file extremely easy.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Two ways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1034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Reading/Writing 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those of you familiar with functions like </a:t>
            </a:r>
            <a:r>
              <a:rPr lang="en-US" dirty="0" err="1"/>
              <a:t>fopen</a:t>
            </a:r>
            <a:r>
              <a:rPr lang="en-US" dirty="0"/>
              <a:t>() , </a:t>
            </a:r>
            <a:r>
              <a:rPr lang="en-US" dirty="0" err="1"/>
              <a:t>fclose</a:t>
            </a:r>
            <a:r>
              <a:rPr lang="en-US" dirty="0"/>
              <a:t>() , and </a:t>
            </a:r>
            <a:r>
              <a:rPr lang="en-US" dirty="0" err="1"/>
              <a:t>fgets</a:t>
            </a:r>
            <a:r>
              <a:rPr lang="en-US" dirty="0"/>
              <a:t>()  from the C programming language, this first technique will be familiar</a:t>
            </a:r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Open </a:t>
            </a:r>
            <a:r>
              <a:rPr lang="en-US" dirty="0" err="1"/>
              <a:t>fopen</a:t>
            </a:r>
            <a:r>
              <a:rPr lang="en-US" dirty="0"/>
              <a:t>()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Read data </a:t>
            </a:r>
            <a:r>
              <a:rPr lang="en-US" dirty="0" err="1"/>
              <a:t>fgets</a:t>
            </a:r>
            <a:r>
              <a:rPr lang="en-US" dirty="0"/>
              <a:t>()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Close the file </a:t>
            </a:r>
            <a:r>
              <a:rPr lang="en-US" dirty="0" err="1"/>
              <a:t>fclose</a:t>
            </a:r>
            <a:r>
              <a:rPr lang="en-US"/>
              <a:t>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Stream Access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41027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Reading/Writing 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b="1" dirty="0"/>
              <a:t>file() </a:t>
            </a:r>
            <a:r>
              <a:rPr lang="en-US" dirty="0"/>
              <a:t>Reads the entire file and returns an array, with each array element corresponding to one line in the file.</a:t>
            </a:r>
          </a:p>
          <a:p>
            <a:pPr marL="342900" indent="-342900">
              <a:buFont typeface="Arial"/>
              <a:buChar char="•"/>
            </a:pPr>
            <a:r>
              <a:rPr lang="en-US" b="1" dirty="0" err="1"/>
              <a:t>file_get_contents</a:t>
            </a:r>
            <a:r>
              <a:rPr lang="en-US" b="1" dirty="0"/>
              <a:t>()</a:t>
            </a:r>
            <a:r>
              <a:rPr lang="en-US" dirty="0"/>
              <a:t> Reads the entire file and returns a string variable.</a:t>
            </a:r>
          </a:p>
          <a:p>
            <a:pPr marL="342900" indent="-342900">
              <a:buFont typeface="Arial"/>
              <a:buChar char="•"/>
            </a:pPr>
            <a:r>
              <a:rPr lang="en-US" b="1" dirty="0" err="1"/>
              <a:t>file_put_contents</a:t>
            </a:r>
            <a:r>
              <a:rPr lang="en-US" b="1" dirty="0"/>
              <a:t>()</a:t>
            </a:r>
            <a:r>
              <a:rPr lang="en-US" dirty="0"/>
              <a:t> Writes the contents of a string variable out to a file.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In-Memory File Access 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657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pic>
        <p:nvPicPr>
          <p:cNvPr id="5" name="Content Placeholder 4" descr="4812612015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7" b="-107"/>
          <a:stretch>
            <a:fillRect/>
          </a:stretch>
        </p:blipFill>
        <p:spPr/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Keep track of changes</a:t>
            </a:r>
          </a:p>
        </p:txBody>
      </p:sp>
    </p:spTree>
    <p:extLst>
      <p:ext uri="{BB962C8B-B14F-4D97-AF65-F5344CB8AC3E}">
        <p14:creationId xmlns:p14="http://schemas.microsoft.com/office/powerpoint/2010/main" val="2406831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Widely used in industry</a:t>
            </a:r>
          </a:p>
        </p:txBody>
      </p:sp>
      <p:pic>
        <p:nvPicPr>
          <p:cNvPr id="6" name="Content Placeholder 5" descr="4812612016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726" b="-11726"/>
          <a:stretch>
            <a:fillRect/>
          </a:stretch>
        </p:blipFill>
        <p:spPr>
          <a:xfrm>
            <a:off x="467544" y="1257199"/>
            <a:ext cx="7920880" cy="5600801"/>
          </a:xfrm>
        </p:spPr>
      </p:pic>
    </p:spTree>
    <p:extLst>
      <p:ext uri="{BB962C8B-B14F-4D97-AF65-F5344CB8AC3E}">
        <p14:creationId xmlns:p14="http://schemas.microsoft.com/office/powerpoint/2010/main" val="5831843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Lesson 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648200" y="91440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144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8200" y="234888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144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648200" y="3789040"/>
            <a:ext cx="3581400" cy="1219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9144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2381071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ckwell Extra Bold" pitchFamily="18" charset="0"/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3810000"/>
            <a:ext cx="68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  <a:latin typeface="Rockwell Extra Bol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3688" y="105273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104" y="90872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$_GET and $_POST </a:t>
            </a:r>
            <a:r>
              <a:rPr lang="en-US" sz="2400" dirty="0" err="1">
                <a:solidFill>
                  <a:schemeClr val="bg1"/>
                </a:solidFill>
              </a:rPr>
              <a:t>Superglobal</a:t>
            </a:r>
            <a:r>
              <a:rPr lang="en-US" sz="2400" dirty="0">
                <a:solidFill>
                  <a:schemeClr val="bg1"/>
                </a:solidFill>
              </a:rPr>
              <a:t> Arrays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5696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$_SERVER Array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580112" y="249289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$_FILES Array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7704" y="3933056"/>
            <a:ext cx="2520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Reading/ Writing Files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80112" y="3933056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2436242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Summary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064896" cy="4759425"/>
          </a:xfrm>
        </p:spPr>
        <p:txBody>
          <a:bodyPr numCol="3">
            <a:noAutofit/>
          </a:bodyPr>
          <a:lstStyle/>
          <a:p>
            <a:r>
              <a:rPr lang="en-US" sz="2400" dirty="0"/>
              <a:t>All-in-memory access</a:t>
            </a:r>
          </a:p>
          <a:p>
            <a:r>
              <a:rPr lang="en-US" sz="2400" dirty="0"/>
              <a:t>array keys</a:t>
            </a:r>
          </a:p>
          <a:p>
            <a:r>
              <a:rPr lang="en-US" sz="2400" dirty="0"/>
              <a:t>array values</a:t>
            </a:r>
          </a:p>
          <a:p>
            <a:r>
              <a:rPr lang="en-US" sz="2400" dirty="0"/>
              <a:t>associative arrays</a:t>
            </a:r>
          </a:p>
          <a:p>
            <a:r>
              <a:rPr lang="en-US" sz="2400" dirty="0"/>
              <a:t>branch</a:t>
            </a:r>
          </a:p>
          <a:p>
            <a:r>
              <a:rPr lang="en-US" sz="2400" dirty="0"/>
              <a:t>forking</a:t>
            </a:r>
          </a:p>
          <a:p>
            <a:r>
              <a:rPr lang="en-US" sz="2400" dirty="0" err="1"/>
              <a:t>Git</a:t>
            </a:r>
            <a:endParaRPr lang="en-US" sz="2400" dirty="0"/>
          </a:p>
          <a:p>
            <a:r>
              <a:rPr lang="en-US" sz="2400" dirty="0" err="1"/>
              <a:t>GitHub</a:t>
            </a:r>
            <a:endParaRPr lang="en-US" sz="2400" dirty="0"/>
          </a:p>
          <a:p>
            <a:r>
              <a:rPr lang="en-US" sz="2400" dirty="0"/>
              <a:t>local repository</a:t>
            </a:r>
          </a:p>
          <a:p>
            <a:r>
              <a:rPr lang="en-US" sz="2400" dirty="0"/>
              <a:t>merge</a:t>
            </a:r>
          </a:p>
          <a:p>
            <a:r>
              <a:rPr lang="en-US" sz="2400" dirty="0"/>
              <a:t>NULL</a:t>
            </a:r>
          </a:p>
          <a:p>
            <a:r>
              <a:rPr lang="en-US" sz="2400" dirty="0"/>
              <a:t>null coalescing operator</a:t>
            </a:r>
          </a:p>
          <a:p>
            <a:r>
              <a:rPr lang="en-US" sz="2400" dirty="0"/>
              <a:t>one-way hash</a:t>
            </a:r>
          </a:p>
          <a:p>
            <a:r>
              <a:rPr lang="en-US" sz="2400" dirty="0"/>
              <a:t>ordered map</a:t>
            </a:r>
          </a:p>
          <a:p>
            <a:r>
              <a:rPr lang="en-US" sz="2400" dirty="0"/>
              <a:t>remote repository</a:t>
            </a:r>
          </a:p>
          <a:p>
            <a:r>
              <a:rPr lang="en-US" sz="2400" dirty="0"/>
              <a:t>sanitizing user inputs</a:t>
            </a:r>
          </a:p>
          <a:p>
            <a:r>
              <a:rPr lang="en-US" sz="2400" dirty="0"/>
              <a:t>stream access</a:t>
            </a:r>
          </a:p>
          <a:p>
            <a:r>
              <a:rPr lang="en-US" sz="2400" dirty="0"/>
              <a:t>stream resource</a:t>
            </a:r>
          </a:p>
          <a:p>
            <a:r>
              <a:rPr lang="en-US" sz="2400" dirty="0" err="1"/>
              <a:t>superglobal</a:t>
            </a:r>
            <a:r>
              <a:rPr lang="en-US" sz="2400" dirty="0"/>
              <a:t> variables</a:t>
            </a:r>
          </a:p>
          <a:p>
            <a:r>
              <a:rPr lang="en-US" sz="2400" dirty="0"/>
              <a:t>user-agent</a:t>
            </a:r>
          </a:p>
          <a:p>
            <a:r>
              <a:rPr lang="en-US" sz="2400" dirty="0"/>
              <a:t>version control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 Terms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56844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Summary</a:t>
            </a:r>
            <a:endParaRPr lang="en-US" sz="32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Questions?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174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8136904" cy="4525963"/>
          </a:xfrm>
        </p:spPr>
        <p:txBody>
          <a:bodyPr>
            <a:normAutofit/>
          </a:bodyPr>
          <a:lstStyle/>
          <a:p>
            <a:r>
              <a:rPr lang="en-US" sz="3200" dirty="0"/>
              <a:t> All arrays in PHP are generally referred to as </a:t>
            </a:r>
            <a:r>
              <a:rPr lang="en-US" sz="3200" b="1" dirty="0"/>
              <a:t>associative arrays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Defining and Accessing an Array</a:t>
            </a:r>
            <a:endParaRPr lang="en-US" dirty="0">
              <a:effectLst/>
            </a:endParaRPr>
          </a:p>
        </p:txBody>
      </p:sp>
      <p:pic>
        <p:nvPicPr>
          <p:cNvPr id="5" name="Picture 4" descr="481261200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24" y="2924944"/>
            <a:ext cx="7772400" cy="144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7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46237"/>
            <a:ext cx="7546032" cy="4525963"/>
          </a:xfrm>
        </p:spPr>
        <p:txBody>
          <a:bodyPr/>
          <a:lstStyle/>
          <a:p>
            <a:r>
              <a:rPr lang="en-US" dirty="0"/>
              <a:t>You can use integer and string keys, not necessarily in order.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Defining and Accessing an Array</a:t>
            </a:r>
            <a:endParaRPr lang="en-US" dirty="0">
              <a:effectLst/>
            </a:endParaRPr>
          </a:p>
        </p:txBody>
      </p:sp>
      <p:pic>
        <p:nvPicPr>
          <p:cNvPr id="6" name="Picture 5" descr="481261200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36912"/>
            <a:ext cx="8181731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9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pic>
        <p:nvPicPr>
          <p:cNvPr id="5" name="Content Placeholder 4" descr="4812612004.ep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23" r="-14923" b="42572"/>
          <a:stretch/>
        </p:blipFill>
        <p:spPr>
          <a:xfrm>
            <a:off x="1115616" y="3231015"/>
            <a:ext cx="8899287" cy="361376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Multidimensional Arrays </a:t>
            </a:r>
            <a:endParaRPr lang="en-US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6470" y="1143000"/>
            <a:ext cx="5194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$month = array</a:t>
            </a:r>
          </a:p>
          <a:p>
            <a:r>
              <a:rPr lang="mr-IN" sz="2400" dirty="0"/>
              <a:t>(</a:t>
            </a:r>
          </a:p>
          <a:p>
            <a:r>
              <a:rPr lang="en-US" sz="2400" dirty="0"/>
              <a:t>array("</a:t>
            </a:r>
            <a:r>
              <a:rPr lang="en-US" sz="2400" dirty="0" err="1"/>
              <a:t>Mon","Tue","Wed","Thu","Fri</a:t>
            </a:r>
            <a:r>
              <a:rPr lang="en-US" sz="2400" dirty="0"/>
              <a:t>"),</a:t>
            </a:r>
          </a:p>
          <a:p>
            <a:r>
              <a:rPr lang="en-US" sz="2400" dirty="0"/>
              <a:t>array("</a:t>
            </a:r>
            <a:r>
              <a:rPr lang="en-US" sz="2400" dirty="0" err="1"/>
              <a:t>Mon","Tue","Wed","Thu","Fri</a:t>
            </a:r>
            <a:r>
              <a:rPr lang="en-US" sz="2400" dirty="0"/>
              <a:t>"),</a:t>
            </a:r>
          </a:p>
          <a:p>
            <a:r>
              <a:rPr lang="en-US" sz="2400" dirty="0"/>
              <a:t>array("</a:t>
            </a:r>
            <a:r>
              <a:rPr lang="en-US" sz="2400" dirty="0" err="1"/>
              <a:t>Mon","Tue","Wed","Thu","Fri</a:t>
            </a:r>
            <a:r>
              <a:rPr lang="en-US" sz="2400" dirty="0"/>
              <a:t>"),</a:t>
            </a:r>
          </a:p>
          <a:p>
            <a:r>
              <a:rPr lang="en-US" sz="2400" dirty="0"/>
              <a:t>array("</a:t>
            </a:r>
            <a:r>
              <a:rPr lang="en-US" sz="2400" dirty="0" err="1"/>
              <a:t>Mon","Tue","Wed","Thu","Fri</a:t>
            </a:r>
            <a:r>
              <a:rPr lang="en-US" sz="2400" dirty="0"/>
              <a:t>")</a:t>
            </a:r>
          </a:p>
          <a:p>
            <a:r>
              <a:rPr lang="mr-IN" sz="2400" dirty="0"/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13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pic>
        <p:nvPicPr>
          <p:cNvPr id="5" name="Content Placeholder 4" descr="4812612004.ep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" t="55319" r="-2091" b="-2429"/>
          <a:stretch/>
        </p:blipFill>
        <p:spPr>
          <a:xfrm>
            <a:off x="395536" y="2806444"/>
            <a:ext cx="8256776" cy="3502875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15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Multidimensional Arrays </a:t>
            </a:r>
            <a:endParaRPr lang="en-US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484784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$cart = array();</a:t>
            </a:r>
          </a:p>
          <a:p>
            <a:r>
              <a:rPr lang="en-US" dirty="0">
                <a:latin typeface="Calibri"/>
                <a:cs typeface="Calibri"/>
              </a:rPr>
              <a:t>$cart[] = array("id" =&gt; 37, "title" =&gt; "Burial at </a:t>
            </a:r>
            <a:r>
              <a:rPr lang="en-US" dirty="0" err="1">
                <a:latin typeface="Calibri"/>
                <a:cs typeface="Calibri"/>
              </a:rPr>
              <a:t>Ornans</a:t>
            </a:r>
            <a:r>
              <a:rPr lang="en-US" dirty="0">
                <a:latin typeface="Calibri"/>
                <a:cs typeface="Calibri"/>
              </a:rPr>
              <a:t>", q</a:t>
            </a:r>
            <a:r>
              <a:rPr lang="mr-IN" dirty="0">
                <a:latin typeface="Calibri"/>
                <a:cs typeface="Calibri"/>
              </a:rPr>
              <a:t>uantity" =&gt; 1);</a:t>
            </a:r>
          </a:p>
          <a:p>
            <a:r>
              <a:rPr lang="en-US" dirty="0">
                <a:latin typeface="Calibri"/>
                <a:cs typeface="Calibri"/>
              </a:rPr>
              <a:t>$cart[] = array("id" =&gt; 345, "title" =&gt; "The Death of Marat", </a:t>
            </a:r>
            <a:r>
              <a:rPr lang="mr-IN" dirty="0">
                <a:latin typeface="Calibri"/>
                <a:cs typeface="Calibri"/>
              </a:rPr>
              <a:t>"quantity" =&gt; 1);</a:t>
            </a:r>
          </a:p>
          <a:p>
            <a:r>
              <a:rPr lang="mr-IN" dirty="0">
                <a:latin typeface="Calibri"/>
                <a:cs typeface="Calibri"/>
              </a:rPr>
              <a:t>$cart[] = array("id" =&gt; 63, "title" =&gt; "Starry Night", "quantity" =&gt; 1);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113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764" y="63613"/>
            <a:ext cx="7772400" cy="1020762"/>
          </a:xfrm>
        </p:spPr>
        <p:txBody>
          <a:bodyPr>
            <a:normAutofit/>
          </a:bodyPr>
          <a:lstStyle/>
          <a:p>
            <a:r>
              <a:rPr lang="en-US" b="1" dirty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55538"/>
            <a:ext cx="7416824" cy="4853782"/>
          </a:xfrm>
        </p:spPr>
        <p:txBody>
          <a:bodyPr>
            <a:normAutofit/>
          </a:bodyPr>
          <a:lstStyle/>
          <a:p>
            <a:r>
              <a:rPr lang="en-US" sz="3600" dirty="0"/>
              <a:t>// while loop</a:t>
            </a:r>
          </a:p>
          <a:p>
            <a:r>
              <a:rPr lang="mr-IN" sz="3600" dirty="0"/>
              <a:t>$i=0;</a:t>
            </a:r>
          </a:p>
          <a:p>
            <a:r>
              <a:rPr lang="en-US" sz="3600" b="1" dirty="0">
                <a:solidFill>
                  <a:srgbClr val="A82233"/>
                </a:solidFill>
              </a:rPr>
              <a:t>while</a:t>
            </a:r>
            <a:r>
              <a:rPr lang="en-US" sz="3600" dirty="0"/>
              <a:t> ($</a:t>
            </a:r>
            <a:r>
              <a:rPr lang="en-US" sz="3600" dirty="0" err="1"/>
              <a:t>i</a:t>
            </a:r>
            <a:r>
              <a:rPr lang="en-US" sz="3600" dirty="0"/>
              <a:t> &lt; count($days)) {</a:t>
            </a:r>
          </a:p>
          <a:p>
            <a:r>
              <a:rPr lang="en-US" sz="3600" dirty="0"/>
              <a:t>	echo $days[$</a:t>
            </a:r>
            <a:r>
              <a:rPr lang="en-US" sz="3600" dirty="0" err="1"/>
              <a:t>i</a:t>
            </a:r>
            <a:r>
              <a:rPr lang="en-US" sz="3600" dirty="0"/>
              <a:t>] . "&lt;</a:t>
            </a:r>
            <a:r>
              <a:rPr lang="en-US" sz="3600" dirty="0" err="1"/>
              <a:t>br</a:t>
            </a:r>
            <a:r>
              <a:rPr lang="en-US" sz="3600" dirty="0"/>
              <a:t>&gt;";</a:t>
            </a:r>
          </a:p>
          <a:p>
            <a:r>
              <a:rPr lang="en-CA" sz="3600" dirty="0"/>
              <a:t>	</a:t>
            </a:r>
            <a:r>
              <a:rPr lang="mr-IN" sz="3600" b="1" dirty="0">
                <a:solidFill>
                  <a:schemeClr val="accent2"/>
                </a:solidFill>
              </a:rPr>
              <a:t>$i++;</a:t>
            </a:r>
          </a:p>
          <a:p>
            <a:r>
              <a:rPr lang="mr-IN" sz="3600" dirty="0"/>
              <a:t>}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914400" y="838200"/>
            <a:ext cx="6609928" cy="502568"/>
          </a:xfrm>
        </p:spPr>
        <p:txBody>
          <a:bodyPr>
            <a:normAutofit/>
          </a:bodyPr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SzTx/>
              <a:buFont typeface="Wingdings" pitchFamily="2" charset="2"/>
              <a:buNone/>
              <a:tabLst/>
              <a:defRPr/>
            </a:pPr>
            <a:r>
              <a:rPr lang="en-US" sz="2000" kern="1200" dirty="0">
                <a:solidFill>
                  <a:schemeClr val="tx1"/>
                </a:solidFill>
                <a:effectLst/>
                <a:latin typeface="Rockwell" pitchFamily="18" charset="0"/>
                <a:ea typeface="+mn-ea"/>
                <a:cs typeface="+mn-cs"/>
              </a:rPr>
              <a:t>Iterating through an Array - while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89175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FunWebDev - 2nd Edition">
      <a:dk1>
        <a:srgbClr val="404040"/>
      </a:dk1>
      <a:lt1>
        <a:srgbClr val="F3F3E7"/>
      </a:lt1>
      <a:dk2>
        <a:srgbClr val="37475F"/>
      </a:dk2>
      <a:lt2>
        <a:srgbClr val="FFFFFF"/>
      </a:lt2>
      <a:accent1>
        <a:srgbClr val="B6E4EC"/>
      </a:accent1>
      <a:accent2>
        <a:srgbClr val="A82233"/>
      </a:accent2>
      <a:accent3>
        <a:srgbClr val="C88736"/>
      </a:accent3>
      <a:accent4>
        <a:srgbClr val="467082"/>
      </a:accent4>
      <a:accent5>
        <a:srgbClr val="F3703A"/>
      </a:accent5>
      <a:accent6>
        <a:srgbClr val="00A651"/>
      </a:accent6>
      <a:hlink>
        <a:srgbClr val="B6EEEC"/>
      </a:hlink>
      <a:folHlink>
        <a:srgbClr val="C8873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1059</TotalTime>
  <Words>2120</Words>
  <Application>Microsoft Office PowerPoint</Application>
  <PresentationFormat>On-screen Show (4:3)</PresentationFormat>
  <Paragraphs>347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Rockwell</vt:lpstr>
      <vt:lpstr>Rockwell Condensed</vt:lpstr>
      <vt:lpstr>Rockwell Extra Bold</vt:lpstr>
      <vt:lpstr>Wingdings</vt:lpstr>
      <vt:lpstr>Presentation</vt:lpstr>
      <vt:lpstr>PHP Arrays and Superglobals </vt:lpstr>
      <vt:lpstr>Lesson 4</vt:lpstr>
      <vt:lpstr>Lesson 4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Lesson 4</vt:lpstr>
      <vt:lpstr>$_GET and $_POST Superglobal Arrays </vt:lpstr>
      <vt:lpstr>$_GET and $_POST Superglobal Arrays </vt:lpstr>
      <vt:lpstr>$_GET and $_POST Superglobal Arrays </vt:lpstr>
      <vt:lpstr>$_GET and $_POST Superglobal Arrays </vt:lpstr>
      <vt:lpstr>$_GET and $_POST Superglobal Arrays </vt:lpstr>
      <vt:lpstr>$_GET and $_POST Superglobal Arrays </vt:lpstr>
      <vt:lpstr>$_GET and $_POST Superglobal Arrays </vt:lpstr>
      <vt:lpstr>$_GET and $_POST Superglobal Arrays </vt:lpstr>
      <vt:lpstr>$_GET and $_POST Superglobal Arrays </vt:lpstr>
      <vt:lpstr>Lesson 4</vt:lpstr>
      <vt:lpstr>$_SERVER Array</vt:lpstr>
      <vt:lpstr>$_SERVER Array</vt:lpstr>
      <vt:lpstr>$_SERVER Array</vt:lpstr>
      <vt:lpstr>Lesson 4</vt:lpstr>
      <vt:lpstr>$_FILES Array</vt:lpstr>
      <vt:lpstr>$_FILES Array</vt:lpstr>
      <vt:lpstr>$_FILES Array</vt:lpstr>
      <vt:lpstr>$_FILES Array</vt:lpstr>
      <vt:lpstr>$_FILES Array</vt:lpstr>
      <vt:lpstr>$_FILES Array</vt:lpstr>
      <vt:lpstr>Lesson 4</vt:lpstr>
      <vt:lpstr>Reading/Writing Files </vt:lpstr>
      <vt:lpstr>Reading/Writing Files </vt:lpstr>
      <vt:lpstr>Reading/Writing Files </vt:lpstr>
      <vt:lpstr>Version Control</vt:lpstr>
      <vt:lpstr>Version Control</vt:lpstr>
      <vt:lpstr>Lesson 4</vt:lpstr>
      <vt:lpstr>Summary</vt:lpstr>
      <vt:lpstr>Summary</vt:lpstr>
    </vt:vector>
  </TitlesOfParts>
  <Manager/>
  <Company>Pearson</Company>
  <LinksUpToDate>false</LinksUpToDate>
  <SharedDoc>false</SharedDoc>
  <HyperlinkBase>http://funwebdev.com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Web Development</dc:title>
  <dc:subject/>
  <dc:creator>Randy Connolly and Ricardo Hoar</dc:creator>
  <cp:keywords/>
  <dc:description/>
  <cp:lastModifiedBy>Oluwatofunmi Adetunji</cp:lastModifiedBy>
  <cp:revision>180</cp:revision>
  <dcterms:created xsi:type="dcterms:W3CDTF">2014-01-14T22:57:40Z</dcterms:created>
  <dcterms:modified xsi:type="dcterms:W3CDTF">2022-12-11T12:54:12Z</dcterms:modified>
  <cp:category/>
</cp:coreProperties>
</file>