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77" r:id="rId3"/>
    <p:sldId id="278" r:id="rId4"/>
    <p:sldId id="261" r:id="rId5"/>
    <p:sldId id="283" r:id="rId6"/>
    <p:sldId id="260" r:id="rId7"/>
    <p:sldId id="286" r:id="rId8"/>
    <p:sldId id="284" r:id="rId9"/>
    <p:sldId id="285" r:id="rId10"/>
    <p:sldId id="282" r:id="rId11"/>
    <p:sldId id="259" r:id="rId12"/>
    <p:sldId id="276" r:id="rId13"/>
    <p:sldId id="271" r:id="rId14"/>
    <p:sldId id="258" r:id="rId15"/>
    <p:sldId id="267" r:id="rId16"/>
    <p:sldId id="269" r:id="rId17"/>
    <p:sldId id="273" r:id="rId18"/>
    <p:sldId id="289" r:id="rId19"/>
    <p:sldId id="291" r:id="rId20"/>
    <p:sldId id="290" r:id="rId21"/>
    <p:sldId id="272" r:id="rId22"/>
    <p:sldId id="263" r:id="rId23"/>
    <p:sldId id="280" r:id="rId24"/>
    <p:sldId id="287" r:id="rId25"/>
    <p:sldId id="275" r:id="rId26"/>
    <p:sldId id="262" r:id="rId27"/>
    <p:sldId id="264" r:id="rId28"/>
    <p:sldId id="266" r:id="rId29"/>
    <p:sldId id="270" r:id="rId30"/>
    <p:sldId id="281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F38A0-B453-41DF-95CD-754F871E5F6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5B9A-CB37-455E-9E64-E4080D00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https://stackoverflow.com/questions/32418750/stack-and-heap-locations-in-ram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https://stackoverflow.com/questions/79923/what-and-where-are-the-stack-and-heap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Java or C++ stack in </a:t>
            </a:r>
            <a:r>
              <a:rPr lang="en-US" dirty="0" err="1"/>
              <a:t>jgrasp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https://www.baeldung.com/java-stack-heap</a:t>
            </a:r>
          </a:p>
          <a:p>
            <a:r>
              <a:rPr lang="en-US" dirty="0"/>
              <a:t>Show in </a:t>
            </a:r>
            <a:r>
              <a:rPr lang="en-US" dirty="0" err="1"/>
              <a:t>jGrasp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https://www.baeldung.com/java-stack-heap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3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https://www.baeldung.com/java-stack-heap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https://nedbatchelder.com/text/names.html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5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https://nedbatchelder.com/text/names.html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these things will not have a predicable size? Or will possibly be big?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(see datatypes.py)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https://nedbatchelder.com/text/names.html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https://nedbatchelder.com/text/names.html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https://stackoverflow.com/questions/32418750/stack-and-heap-locations-in-ram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https://www.codeproject.com/Articles/76153/Six-Important-NET-Concepts-Stack-Heap-Value-Types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https://www.codeproject.com/Articles/76153/Six-Important-NET-Concepts-Stack-Heap-Value-Types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https://www.codeproject.com/Articles/76153/Six-Important-NET-Concepts-Stack-Heap-Value-Types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35B9A-CB37-455E-9E64-E4080D0017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FD8-C4DA-4824-8CAB-385E1DCB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3374-57FC-4D6F-8F67-61FB9E099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661A-4C51-4BB7-8485-08274D0A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14E7-FAD8-47A5-9703-026B22E0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D94C-3DD9-4AD2-B196-3C498D19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A46E-0661-4CD3-8515-3AB8F19F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73A2E-9FAF-492C-AFAD-70DF7E96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61AB-B01E-425E-B30D-7F96E3A9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CE57-BE8F-479F-9648-33D1153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0547-D586-4ED3-A6E0-0C14E7F8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D4AF6-B166-49F3-B1AB-CD1E9DAF0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8E2AF-1AAB-4DD9-9A74-15D5E1BCB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D29D-CBA6-45B4-964A-06F89A25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5104-31A9-4B4E-A961-F3ECA4C8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C028-1D11-44D7-B397-0A52A01A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029-58A2-4059-902E-6C91BF0F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2889-6F58-4E8A-A3EB-C7D6C3FA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84B-0BBD-4C1B-B7BD-CB44CF9D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D24F2-EFF3-45ED-817D-64C4E1A3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5708-E172-4333-B9C9-1DBE43CD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735-E776-4961-A4D9-C4471E1B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4151-B8F1-4E52-A004-60B3C8FD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A0AC-6C95-4B51-AADC-48EB182D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84D1-D64F-4691-9E6B-CE2E27F6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7ADC-527C-423A-A662-62EA218A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8867-1382-4302-AE10-7BEF01B9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F033-8627-4611-8EE1-E8AE319E6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AAAE5-C92D-4313-A3A7-1EEB6F82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A91F-C825-4988-BC0F-CD2A42F3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7094-4452-4AF7-97EC-8C1F7CE0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D46A-99B0-434B-ACE0-A319E4B8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ED8-8CF7-493F-956C-88EC39BC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F62A-B924-49DA-A84B-487DEE0D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7629A-0A8B-44A8-B3C9-74249E00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CB1F-6BDC-4B63-BB90-D12A8EBDD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9D93-183A-4AEF-B509-8DD57DEB4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DC203-0D15-4FF2-8BA8-653DA5B7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21DD1-4FA2-43EB-944B-C81A64B6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D3B78-43E6-455A-A8E7-DA4EFD89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6C77-C130-4CA3-AE48-99C62A86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6E0D6-08DE-4FA0-B460-75AFBFDC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8256F-B464-4869-B8DC-4ABA304E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8732-D269-408A-BC02-3C3F6CE1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3AB3E-BE5C-4DDF-8FAD-EA04837E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EE38B-660A-410F-9567-C69AEC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DE9D9-7BA4-4C90-8A89-2F8CD71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5A0D-7C68-4089-8B31-01AC82B4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1757-943E-45B2-BE4B-94C04327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2D3F-BB66-4D0C-8659-E7E84AC3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5BAA-1FD3-4C7F-A9D3-FAD994AE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FC54-7746-47B8-9AE1-6C1441DC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282F-B26A-4D8F-B560-E20930EE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964E-BB02-4BDA-ACF6-45431438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0AD41-39A9-424A-91D7-7B5B33523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8F7B4-4322-46DD-B314-7261C9CD1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4AF1-065C-4F48-BE3C-7F4E3DCF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2EBE-3688-434C-B7B9-99FD1548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7B1C-F250-4F01-820C-E9404240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8085-8291-4EA8-929E-7A731BEF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9E2D-FDBC-40FE-8E6E-6E818AA7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0016-CBC3-46A4-B812-C8D34F87E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4750-21B4-4DF3-A55B-0222A4F26DF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F64D-52CA-4B78-BEF1-BBF609E9C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B8F7-747A-48C1-8046-6057277D0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50E2-F28A-4C18-9963-8BA89F78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B08-3524-4CA3-AA96-E8363DE4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A21A-F5BE-4FA3-9757-168BB02D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Presentations (Java, Python, C++)</a:t>
            </a:r>
          </a:p>
          <a:p>
            <a:r>
              <a:rPr lang="en-US" dirty="0"/>
              <a:t>Small groups (mixed languages) to answer questions on Moodle</a:t>
            </a:r>
          </a:p>
          <a:p>
            <a:r>
              <a:rPr lang="en-US" dirty="0"/>
              <a:t>General lecture to finish up Data Types implementation choices</a:t>
            </a:r>
          </a:p>
        </p:txBody>
      </p:sp>
    </p:spTree>
    <p:extLst>
      <p:ext uri="{BB962C8B-B14F-4D97-AF65-F5344CB8AC3E}">
        <p14:creationId xmlns:p14="http://schemas.microsoft.com/office/powerpoint/2010/main" val="272363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3" y="200802"/>
            <a:ext cx="10163215" cy="82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Types: Java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374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Classes: </a:t>
            </a:r>
            <a:r>
              <a:rPr lang="en-US" dirty="0"/>
              <a:t>abstract data type. </a:t>
            </a:r>
          </a:p>
          <a:p>
            <a:pPr marL="0" indent="0">
              <a:buNone/>
            </a:pPr>
            <a:r>
              <a:rPr lang="en-US" dirty="0"/>
              <a:t>Static methods and attributes are loaded in memory at load time (before the program runs). </a:t>
            </a:r>
          </a:p>
          <a:p>
            <a:pPr marL="0" indent="0">
              <a:buNone/>
            </a:pPr>
            <a:r>
              <a:rPr lang="en-US" dirty="0"/>
              <a:t>Other methods are compiled into assembly and stored in the code segment for each object to use collectively. 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Objects: </a:t>
            </a:r>
            <a:r>
              <a:rPr lang="en-US" dirty="0"/>
              <a:t>instantiated using the Class blueprint: allocated space in memory for attributes. 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Data structure classes: </a:t>
            </a:r>
            <a:r>
              <a:rPr lang="en-US" dirty="0"/>
              <a:t>stack, queue, trees,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Custom classes: </a:t>
            </a:r>
            <a:r>
              <a:rPr lang="en-US" dirty="0"/>
              <a:t>(e.g. a Person class with name, id, </a:t>
            </a:r>
            <a:r>
              <a:rPr lang="en-US" dirty="0" err="1"/>
              <a:t>etc</a:t>
            </a:r>
            <a:r>
              <a:rPr lang="en-US" dirty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355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5" y="132213"/>
            <a:ext cx="10232777" cy="825320"/>
          </a:xfrm>
        </p:spPr>
        <p:txBody>
          <a:bodyPr>
            <a:normAutofit/>
          </a:bodyPr>
          <a:lstStyle/>
          <a:p>
            <a:r>
              <a:rPr lang="en-US" dirty="0"/>
              <a:t>Data Types: closer look at Objects,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8305800" cy="5072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definition and resulting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have attributes (data values) and methods, outlined by the class that defines the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</a:rPr>
              <a:t>Python: </a:t>
            </a:r>
          </a:p>
          <a:p>
            <a:pPr marL="0" indent="0">
              <a:buNone/>
            </a:pPr>
            <a:r>
              <a:rPr lang="en-US" dirty="0"/>
              <a:t>All items in Python are references to objects, including primitives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for primitives (and strings, tuples), the stored values are immutable so aliasing is not at issue.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0968B-1BD8-4B63-9027-3DEFD063B73F}"/>
              </a:ext>
            </a:extLst>
          </p:cNvPr>
          <p:cNvSpPr txBox="1"/>
          <p:nvPr/>
        </p:nvSpPr>
        <p:spPr>
          <a:xfrm>
            <a:off x="9346017" y="3592746"/>
            <a:ext cx="243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-5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(type(x))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6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8B661-EF5A-4654-9881-E952789CF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90" y="375966"/>
            <a:ext cx="10006164" cy="6277726"/>
          </a:xfrm>
        </p:spPr>
      </p:pic>
    </p:spTree>
    <p:extLst>
      <p:ext uri="{BB962C8B-B14F-4D97-AF65-F5344CB8AC3E}">
        <p14:creationId xmlns:p14="http://schemas.microsoft.com/office/powerpoint/2010/main" val="8768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7109336" cy="825320"/>
          </a:xfrm>
        </p:spPr>
        <p:txBody>
          <a:bodyPr>
            <a:normAutofit/>
          </a:bodyPr>
          <a:lstStyle/>
          <a:p>
            <a:r>
              <a:rPr lang="en-US" dirty="0"/>
              <a:t>Data Types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Declare variable before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Python: variable must be initialized with a value (and that sets its type)</a:t>
            </a:r>
          </a:p>
          <a:p>
            <a:r>
              <a:rPr lang="en-US" dirty="0"/>
              <a:t>Value stored on heap (if not already cached there) </a:t>
            </a:r>
          </a:p>
          <a:p>
            <a:r>
              <a:rPr lang="en-US" dirty="0"/>
              <a:t>The value is bound to a name stored on the stack.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Java: variable must be formerly declared</a:t>
            </a:r>
          </a:p>
          <a:p>
            <a:r>
              <a:rPr lang="en-US" dirty="0"/>
              <a:t>Typed and named, initial value (or default)</a:t>
            </a:r>
          </a:p>
          <a:p>
            <a:r>
              <a:rPr lang="en-US" dirty="0"/>
              <a:t>Memory set aside on stack (primitives) or heap (objects) with ref on stack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(BTW) C: all variables declared at the top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169661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5" y="132213"/>
            <a:ext cx="6163039" cy="825320"/>
          </a:xfrm>
        </p:spPr>
        <p:txBody>
          <a:bodyPr>
            <a:normAutofit/>
          </a:bodyPr>
          <a:lstStyle/>
          <a:p>
            <a:r>
              <a:rPr lang="en-US" dirty="0"/>
              <a:t>Data Types: Java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0"/>
            <a:ext cx="10942674" cy="544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Technically, variables are </a:t>
            </a:r>
            <a:r>
              <a:rPr lang="en-US" sz="2400" b="1" dirty="0"/>
              <a:t>named storage slots </a:t>
            </a:r>
            <a:r>
              <a:rPr lang="en-US" sz="2400" dirty="0"/>
              <a:t>(Java) </a:t>
            </a:r>
          </a:p>
          <a:p>
            <a:pPr marL="0" indent="0">
              <a:buNone/>
            </a:pPr>
            <a:r>
              <a:rPr lang="en-US" sz="2400" dirty="0"/>
              <a:t>Java: To change the value, write a different value in the storage slot. For primitives, storage slots on the stack. </a:t>
            </a:r>
          </a:p>
          <a:p>
            <a:pPr marL="0" indent="0">
              <a:buNone/>
            </a:pPr>
            <a:r>
              <a:rPr lang="en-US" sz="2400" dirty="0"/>
              <a:t>For Objects (Strings, </a:t>
            </a:r>
            <a:r>
              <a:rPr lang="en-US" sz="2400" dirty="0" err="1"/>
              <a:t>ArrayLists</a:t>
            </a:r>
            <a:r>
              <a:rPr lang="en-US" sz="2400" dirty="0"/>
              <a:t>&lt;&gt;, etc.) , reference (to a heap storage slot) is stored on the stack. </a:t>
            </a:r>
          </a:p>
          <a:p>
            <a:pPr marL="0" indent="0">
              <a:buNone/>
            </a:pPr>
            <a:r>
              <a:rPr lang="en-US" sz="2400" dirty="0"/>
              <a:t>“Reference”/ “address”/ “pointer” are used somewhat interchangeably.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Python: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Technically,</a:t>
            </a:r>
            <a:r>
              <a:rPr lang="en-US" sz="2400" b="1" dirty="0"/>
              <a:t> python doesn’t have variables just names bound to references.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A reference is the (address on the heap) of a value/ object.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To change the referred-to value, bind the name to a different value on the heap.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properties of the referred-to object are bound to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There are no bare primitive values (even int, float, </a:t>
            </a:r>
            <a:r>
              <a:rPr lang="en-US" sz="2400" dirty="0" err="1"/>
              <a:t>etc</a:t>
            </a:r>
            <a:r>
              <a:rPr lang="en-US" sz="2400" dirty="0"/>
              <a:t> have a full set of methods like objects) </a:t>
            </a:r>
          </a:p>
        </p:txBody>
      </p:sp>
    </p:spTree>
    <p:extLst>
      <p:ext uri="{BB962C8B-B14F-4D97-AF65-F5344CB8AC3E}">
        <p14:creationId xmlns:p14="http://schemas.microsoft.com/office/powerpoint/2010/main" val="406898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A46F-3263-445F-8872-2D0E493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01282"/>
            <a:ext cx="548132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23A0-F94D-48BA-9BA5-B54085EC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681037"/>
            <a:ext cx="8346913" cy="577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Notice that informal English descriptions are ambiguous.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We might say that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“x = x+1” changes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nums.append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(4)” changes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nums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but they are very different kinds of change.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first makes x refer to a new value (rebinding),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second is modifying the value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nums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refers to (mutating the list so that it’s a longer list).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52DB6-7E56-4F3E-95F0-1C1F7E120C57}"/>
              </a:ext>
            </a:extLst>
          </p:cNvPr>
          <p:cNvSpPr txBox="1"/>
          <p:nvPr/>
        </p:nvSpPr>
        <p:spPr>
          <a:xfrm>
            <a:off x="9337040" y="482599"/>
            <a:ext cx="265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 = 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 = x + 1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= [1, 2, 3]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nums.append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(4)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C339D-5EB0-4D63-A174-AF1E0A85EBC6}"/>
              </a:ext>
            </a:extLst>
          </p:cNvPr>
          <p:cNvSpPr txBox="1"/>
          <p:nvPr/>
        </p:nvSpPr>
        <p:spPr>
          <a:xfrm>
            <a:off x="9215120" y="4465319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#What about?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nums2 = </a:t>
            </a:r>
            <a:r>
              <a:rPr lang="en-US" sz="2400" dirty="0" err="1">
                <a:solidFill>
                  <a:srgbClr val="000000"/>
                </a:solidFill>
              </a:rPr>
              <a:t>nums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nums2[0] =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81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A46F-3263-445F-8872-2D0E493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01282"/>
            <a:ext cx="548132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23A0-F94D-48BA-9BA5-B54085EC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681037"/>
            <a:ext cx="8346913" cy="577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You will find the sam</a:t>
            </a:r>
            <a:r>
              <a:rPr lang="en-US" dirty="0">
                <a:solidFill>
                  <a:srgbClr val="000000"/>
                </a:solidFill>
              </a:rPr>
              <a:t>e (as Python) behavior for the primitives!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But with different implementation!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“x = x+1” does change the value stored at the location assigned to x</a:t>
            </a:r>
            <a:r>
              <a:rPr lang="en-US" dirty="0">
                <a:solidFill>
                  <a:srgbClr val="000000"/>
                </a:solidFill>
              </a:rPr>
              <a:t> (rather than rebinding)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Array size can’t be modified in java but individual 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values can be (like x above)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52DB6-7E56-4F3E-95F0-1C1F7E120C57}"/>
              </a:ext>
            </a:extLst>
          </p:cNvPr>
          <p:cNvSpPr txBox="1"/>
          <p:nvPr/>
        </p:nvSpPr>
        <p:spPr>
          <a:xfrm>
            <a:off x="8601740" y="482599"/>
            <a:ext cx="3387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nt x = 1;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 = x + 1;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 [ 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= {1, 2, 3</a:t>
            </a:r>
            <a:r>
              <a:rPr lang="en-US" altLang="en-US" sz="2400" dirty="0"/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sng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nums.append</a:t>
            </a:r>
            <a:r>
              <a:rPr kumimoji="0" lang="en-US" altLang="en-US" sz="24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(4)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C339D-5EB0-4D63-A174-AF1E0A85EBC6}"/>
              </a:ext>
            </a:extLst>
          </p:cNvPr>
          <p:cNvSpPr txBox="1"/>
          <p:nvPr/>
        </p:nvSpPr>
        <p:spPr>
          <a:xfrm>
            <a:off x="8601740" y="4465319"/>
            <a:ext cx="3239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#What about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int [] nums2 = </a:t>
            </a:r>
            <a:r>
              <a:rPr lang="en-US" sz="2400" dirty="0" err="1">
                <a:solidFill>
                  <a:srgbClr val="000000"/>
                </a:solidFill>
              </a:rPr>
              <a:t>nums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nums2[0] = 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11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7981206" cy="825320"/>
          </a:xfrm>
        </p:spPr>
        <p:txBody>
          <a:bodyPr>
            <a:normAutofit/>
          </a:bodyPr>
          <a:lstStyle/>
          <a:p>
            <a:r>
              <a:rPr lang="en-US" dirty="0"/>
              <a:t>Data Type location: </a:t>
            </a:r>
            <a:r>
              <a:rPr lang="en-US" sz="4400" dirty="0"/>
              <a:t>Stack vs heap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664055-01C7-4C62-81F8-73C44938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15390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3074" name="Picture 2" descr="What happens in the middle?">
            <a:extLst>
              <a:ext uri="{FF2B5EF4-FFF2-40B4-BE49-F238E27FC236}">
                <a16:creationId xmlns:a16="http://schemas.microsoft.com/office/drawing/2014/main" id="{E9D62D9F-2E90-43AC-9A2F-8ECD9AAD1D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98" y="957533"/>
            <a:ext cx="9373412" cy="57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7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8459D9DC-E43D-83E1-2CA2-A3F600D7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3"/>
          <a:stretch/>
        </p:blipFill>
        <p:spPr>
          <a:xfrm>
            <a:off x="1077686" y="1665514"/>
            <a:ext cx="3614057" cy="3585926"/>
          </a:xfr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DEE27-82E8-E62A-ECFF-DDBB14837BA0}"/>
              </a:ext>
            </a:extLst>
          </p:cNvPr>
          <p:cNvSpPr txBox="1"/>
          <p:nvPr/>
        </p:nvSpPr>
        <p:spPr>
          <a:xfrm>
            <a:off x="838200" y="457200"/>
            <a:ext cx="846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Java: Use of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73855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DFDAEF9-FA4F-15E5-1596-52269D9F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621279"/>
            <a:ext cx="5627530" cy="474537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2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B08-3524-4CA3-AA96-E8363DE4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A21A-F5BE-4FA3-9757-168BB02D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12850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8FD002-0318-0B72-DA06-387EFCD78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555964"/>
            <a:ext cx="8598937" cy="4625635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835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7981206" cy="825320"/>
          </a:xfrm>
        </p:spPr>
        <p:txBody>
          <a:bodyPr>
            <a:normAutofit/>
          </a:bodyPr>
          <a:lstStyle/>
          <a:p>
            <a:r>
              <a:rPr lang="en-US" dirty="0"/>
              <a:t>Data Type location: </a:t>
            </a:r>
            <a:r>
              <a:rPr lang="en-US" sz="4400" dirty="0"/>
              <a:t>Stack vs heap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664055-01C7-4C62-81F8-73C44938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15390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7142C-9C88-47FA-984E-726B1350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4" y="957532"/>
            <a:ext cx="5264888" cy="5549593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32629"/>
                </a:solidFill>
                <a:effectLst/>
              </a:rPr>
              <a:t>Stack:</a:t>
            </a:r>
            <a:endParaRPr lang="en-US" b="0" i="0" dirty="0">
              <a:solidFill>
                <a:srgbClr val="232629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Stored in computer RAM just like the heap.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Variables created on the stack will go out of scope and are automatically deallocated.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Much faster to allocate in comparison to variables on the heap.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Implemented with an actual stack data structure.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Stores local data, return addresses, used for parameter passing.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Problem: stack overflow when too much of the stack is used (mostly from infinite or too deep recursion, very large allocations).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Data created on the stack can be used without pointers.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You would use the stack if you know exactly how much data you need to allocate before compile time and it is not too big.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</a:rPr>
              <a:t>Usually has a maximum size already determined when your program starts.</a:t>
            </a:r>
          </a:p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E3A3AA-1107-4B65-B1C7-5BC38E0B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62340"/>
            <a:ext cx="5705966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Heap: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Stored in computer RAM just like the stack.</a:t>
            </a: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Slower to allocate compared to variables on stack.</a:t>
            </a: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Used on demand to allocate a block of data for use by the program.</a:t>
            </a: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Problem: fragmentation when there are a lot of allocations and deallocations.</a:t>
            </a: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Problem: allocation failures if too big of a buffer is requested to be allocated.</a:t>
            </a: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You would use the heap if you don't know exactly how much data you will need at run time or if you need to allocate a lot of data.</a:t>
            </a:r>
          </a:p>
          <a:p>
            <a:pPr marL="34290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Responsible for memory leaks.</a:t>
            </a:r>
          </a:p>
          <a:p>
            <a:pPr marL="342900" indent="-1778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+mn-lt"/>
              </a:rPr>
              <a:t>In C++/C, data created on the heap will be pointed to by pointers and allocated with new or malloc . Variables on the heap must be destroyed manually and never fall out of scope. The data is freed with delete, delete[], or free.</a:t>
            </a:r>
          </a:p>
        </p:txBody>
      </p:sp>
    </p:spTree>
    <p:extLst>
      <p:ext uri="{BB962C8B-B14F-4D97-AF65-F5344CB8AC3E}">
        <p14:creationId xmlns:p14="http://schemas.microsoft.com/office/powerpoint/2010/main" val="426454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4699958" cy="825320"/>
          </a:xfrm>
        </p:spPr>
        <p:txBody>
          <a:bodyPr/>
          <a:lstStyle/>
          <a:p>
            <a:r>
              <a:rPr lang="en-US" dirty="0"/>
              <a:t>Data Type location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B04D8-B0C5-4DEB-8BAB-7122742B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835" y="848380"/>
            <a:ext cx="7907461" cy="5877407"/>
          </a:xfrm>
        </p:spPr>
      </p:pic>
    </p:spTree>
    <p:extLst>
      <p:ext uri="{BB962C8B-B14F-4D97-AF65-F5344CB8AC3E}">
        <p14:creationId xmlns:p14="http://schemas.microsoft.com/office/powerpoint/2010/main" val="163687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C12-65CE-4327-9718-AB73FD92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of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1550076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D2E-D8EA-9842-6D5B-1511400E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</p:txBody>
      </p:sp>
      <p:pic>
        <p:nvPicPr>
          <p:cNvPr id="1026" name="Picture 2" descr="stack-heap-e1481729220940">
            <a:extLst>
              <a:ext uri="{FF2B5EF4-FFF2-40B4-BE49-F238E27FC236}">
                <a16:creationId xmlns:a16="http://schemas.microsoft.com/office/drawing/2014/main" id="{DEF615FD-2C0E-A458-3E04-C92143A0A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1640284"/>
            <a:ext cx="9908593" cy="411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3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E2B0-96B9-421E-9D40-A07E735A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Jgrasp</a:t>
            </a:r>
            <a:r>
              <a:rPr lang="en-US" dirty="0"/>
              <a:t> stack demo</a:t>
            </a:r>
            <a:br>
              <a:rPr lang="en-US" dirty="0"/>
            </a:br>
            <a:r>
              <a:rPr lang="en-US" dirty="0" err="1"/>
              <a:t>PersonBuilder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DFD7FA-6B52-46A5-8773-EBD0163F8654}"/>
              </a:ext>
            </a:extLst>
          </p:cNvPr>
          <p:cNvSpPr txBox="1"/>
          <p:nvPr/>
        </p:nvSpPr>
        <p:spPr>
          <a:xfrm>
            <a:off x="215660" y="171466"/>
            <a:ext cx="83222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id;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name;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Person(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id, String name)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.id = id;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.name = name;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PersonBuilder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 buildPerson(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id, String name){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Person(id, name);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id = 23;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String name = </a:t>
            </a:r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 person =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 = buildPerson(id, name);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83572C-C1B7-4DC8-B57B-BD95A555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09" y="24130"/>
            <a:ext cx="5338595" cy="30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7B7D9-A3BD-4DC4-8AEF-B6DCE1AF4AE8}"/>
              </a:ext>
            </a:extLst>
          </p:cNvPr>
          <p:cNvSpPr txBox="1"/>
          <p:nvPr/>
        </p:nvSpPr>
        <p:spPr>
          <a:xfrm>
            <a:off x="4511615" y="86264"/>
            <a:ext cx="23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values stored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2FD87-3168-49EB-8DB0-B0366B809EA1}"/>
              </a:ext>
            </a:extLst>
          </p:cNvPr>
          <p:cNvSpPr txBox="1"/>
          <p:nvPr/>
        </p:nvSpPr>
        <p:spPr>
          <a:xfrm>
            <a:off x="859766" y="946030"/>
            <a:ext cx="23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pushed down on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9AEA0-090F-4ABD-98EE-5AD40BE50BA4}"/>
              </a:ext>
            </a:extLst>
          </p:cNvPr>
          <p:cNvSpPr txBox="1"/>
          <p:nvPr/>
        </p:nvSpPr>
        <p:spPr>
          <a:xfrm>
            <a:off x="8399865" y="86263"/>
            <a:ext cx="23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values stored on the Heap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A3EE67-D2FB-4E65-B6C9-FFAF2BEA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9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7B7D9-A3BD-4DC4-8AEF-B6DCE1AF4AE8}"/>
              </a:ext>
            </a:extLst>
          </p:cNvPr>
          <p:cNvSpPr txBox="1"/>
          <p:nvPr/>
        </p:nvSpPr>
        <p:spPr>
          <a:xfrm>
            <a:off x="4511615" y="86264"/>
            <a:ext cx="23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values stored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2FD87-3168-49EB-8DB0-B0366B809EA1}"/>
              </a:ext>
            </a:extLst>
          </p:cNvPr>
          <p:cNvSpPr txBox="1"/>
          <p:nvPr/>
        </p:nvSpPr>
        <p:spPr>
          <a:xfrm>
            <a:off x="859766" y="946030"/>
            <a:ext cx="23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pushed down on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9AEA0-090F-4ABD-98EE-5AD40BE50BA4}"/>
              </a:ext>
            </a:extLst>
          </p:cNvPr>
          <p:cNvSpPr txBox="1"/>
          <p:nvPr/>
        </p:nvSpPr>
        <p:spPr>
          <a:xfrm>
            <a:off x="8399865" y="86263"/>
            <a:ext cx="230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values stored on the Heap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A3EE67-D2FB-4E65-B6C9-FFAF2BEA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3EC2AE-7271-4592-8B56-6DAD42043374}"/>
              </a:ext>
            </a:extLst>
          </p:cNvPr>
          <p:cNvSpPr txBox="1"/>
          <p:nvPr/>
        </p:nvSpPr>
        <p:spPr>
          <a:xfrm>
            <a:off x="405442" y="946030"/>
            <a:ext cx="2096218" cy="369332"/>
          </a:xfrm>
          <a:custGeom>
            <a:avLst/>
            <a:gdLst>
              <a:gd name="connsiteX0" fmla="*/ 0 w 2096218"/>
              <a:gd name="connsiteY0" fmla="*/ 0 h 369332"/>
              <a:gd name="connsiteX1" fmla="*/ 503092 w 2096218"/>
              <a:gd name="connsiteY1" fmla="*/ 0 h 369332"/>
              <a:gd name="connsiteX2" fmla="*/ 964260 w 2096218"/>
              <a:gd name="connsiteY2" fmla="*/ 0 h 369332"/>
              <a:gd name="connsiteX3" fmla="*/ 1530239 w 2096218"/>
              <a:gd name="connsiteY3" fmla="*/ 0 h 369332"/>
              <a:gd name="connsiteX4" fmla="*/ 2096218 w 2096218"/>
              <a:gd name="connsiteY4" fmla="*/ 0 h 369332"/>
              <a:gd name="connsiteX5" fmla="*/ 2096218 w 2096218"/>
              <a:gd name="connsiteY5" fmla="*/ 369332 h 369332"/>
              <a:gd name="connsiteX6" fmla="*/ 1614088 w 2096218"/>
              <a:gd name="connsiteY6" fmla="*/ 369332 h 369332"/>
              <a:gd name="connsiteX7" fmla="*/ 1131958 w 2096218"/>
              <a:gd name="connsiteY7" fmla="*/ 369332 h 369332"/>
              <a:gd name="connsiteX8" fmla="*/ 565979 w 2096218"/>
              <a:gd name="connsiteY8" fmla="*/ 369332 h 369332"/>
              <a:gd name="connsiteX9" fmla="*/ 0 w 2096218"/>
              <a:gd name="connsiteY9" fmla="*/ 369332 h 369332"/>
              <a:gd name="connsiteX10" fmla="*/ 0 w 2096218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6218" h="369332" extrusionOk="0">
                <a:moveTo>
                  <a:pt x="0" y="0"/>
                </a:moveTo>
                <a:cubicBezTo>
                  <a:pt x="122527" y="-40180"/>
                  <a:pt x="341109" y="43186"/>
                  <a:pt x="503092" y="0"/>
                </a:cubicBezTo>
                <a:cubicBezTo>
                  <a:pt x="665075" y="-43186"/>
                  <a:pt x="837580" y="42567"/>
                  <a:pt x="964260" y="0"/>
                </a:cubicBezTo>
                <a:cubicBezTo>
                  <a:pt x="1090940" y="-42567"/>
                  <a:pt x="1263429" y="37266"/>
                  <a:pt x="1530239" y="0"/>
                </a:cubicBezTo>
                <a:cubicBezTo>
                  <a:pt x="1797049" y="-37266"/>
                  <a:pt x="1882041" y="26769"/>
                  <a:pt x="2096218" y="0"/>
                </a:cubicBezTo>
                <a:cubicBezTo>
                  <a:pt x="2117017" y="91456"/>
                  <a:pt x="2081138" y="211595"/>
                  <a:pt x="2096218" y="369332"/>
                </a:cubicBezTo>
                <a:cubicBezTo>
                  <a:pt x="1960489" y="420303"/>
                  <a:pt x="1851686" y="364311"/>
                  <a:pt x="1614088" y="369332"/>
                </a:cubicBezTo>
                <a:cubicBezTo>
                  <a:pt x="1376490" y="374353"/>
                  <a:pt x="1267272" y="311581"/>
                  <a:pt x="1131958" y="369332"/>
                </a:cubicBezTo>
                <a:cubicBezTo>
                  <a:pt x="996644" y="427083"/>
                  <a:pt x="695461" y="352363"/>
                  <a:pt x="565979" y="369332"/>
                </a:cubicBezTo>
                <a:cubicBezTo>
                  <a:pt x="436497" y="386301"/>
                  <a:pt x="193854" y="35079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All open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D7DE0-A6A9-4300-8FE2-958BBDAAB387}"/>
              </a:ext>
            </a:extLst>
          </p:cNvPr>
          <p:cNvSpPr txBox="1"/>
          <p:nvPr/>
        </p:nvSpPr>
        <p:spPr>
          <a:xfrm>
            <a:off x="4154482" y="947180"/>
            <a:ext cx="2096218" cy="646331"/>
          </a:xfrm>
          <a:custGeom>
            <a:avLst/>
            <a:gdLst>
              <a:gd name="connsiteX0" fmla="*/ 0 w 2096218"/>
              <a:gd name="connsiteY0" fmla="*/ 0 h 646331"/>
              <a:gd name="connsiteX1" fmla="*/ 503092 w 2096218"/>
              <a:gd name="connsiteY1" fmla="*/ 0 h 646331"/>
              <a:gd name="connsiteX2" fmla="*/ 964260 w 2096218"/>
              <a:gd name="connsiteY2" fmla="*/ 0 h 646331"/>
              <a:gd name="connsiteX3" fmla="*/ 1530239 w 2096218"/>
              <a:gd name="connsiteY3" fmla="*/ 0 h 646331"/>
              <a:gd name="connsiteX4" fmla="*/ 2096218 w 2096218"/>
              <a:gd name="connsiteY4" fmla="*/ 0 h 646331"/>
              <a:gd name="connsiteX5" fmla="*/ 2096218 w 2096218"/>
              <a:gd name="connsiteY5" fmla="*/ 316702 h 646331"/>
              <a:gd name="connsiteX6" fmla="*/ 2096218 w 2096218"/>
              <a:gd name="connsiteY6" fmla="*/ 646331 h 646331"/>
              <a:gd name="connsiteX7" fmla="*/ 1572164 w 2096218"/>
              <a:gd name="connsiteY7" fmla="*/ 646331 h 646331"/>
              <a:gd name="connsiteX8" fmla="*/ 1006185 w 2096218"/>
              <a:gd name="connsiteY8" fmla="*/ 646331 h 646331"/>
              <a:gd name="connsiteX9" fmla="*/ 545017 w 2096218"/>
              <a:gd name="connsiteY9" fmla="*/ 646331 h 646331"/>
              <a:gd name="connsiteX10" fmla="*/ 0 w 2096218"/>
              <a:gd name="connsiteY10" fmla="*/ 646331 h 646331"/>
              <a:gd name="connsiteX11" fmla="*/ 0 w 2096218"/>
              <a:gd name="connsiteY11" fmla="*/ 323166 h 646331"/>
              <a:gd name="connsiteX12" fmla="*/ 0 w 2096218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6218" h="646331" extrusionOk="0">
                <a:moveTo>
                  <a:pt x="0" y="0"/>
                </a:moveTo>
                <a:cubicBezTo>
                  <a:pt x="122527" y="-40180"/>
                  <a:pt x="341109" y="43186"/>
                  <a:pt x="503092" y="0"/>
                </a:cubicBezTo>
                <a:cubicBezTo>
                  <a:pt x="665075" y="-43186"/>
                  <a:pt x="837580" y="42567"/>
                  <a:pt x="964260" y="0"/>
                </a:cubicBezTo>
                <a:cubicBezTo>
                  <a:pt x="1090940" y="-42567"/>
                  <a:pt x="1263429" y="37266"/>
                  <a:pt x="1530239" y="0"/>
                </a:cubicBezTo>
                <a:cubicBezTo>
                  <a:pt x="1797049" y="-37266"/>
                  <a:pt x="1882041" y="26769"/>
                  <a:pt x="2096218" y="0"/>
                </a:cubicBezTo>
                <a:cubicBezTo>
                  <a:pt x="2104901" y="66160"/>
                  <a:pt x="2071506" y="249942"/>
                  <a:pt x="2096218" y="316702"/>
                </a:cubicBezTo>
                <a:cubicBezTo>
                  <a:pt x="2120930" y="383462"/>
                  <a:pt x="2074377" y="564609"/>
                  <a:pt x="2096218" y="646331"/>
                </a:cubicBezTo>
                <a:cubicBezTo>
                  <a:pt x="1965482" y="690189"/>
                  <a:pt x="1816436" y="618094"/>
                  <a:pt x="1572164" y="646331"/>
                </a:cubicBezTo>
                <a:cubicBezTo>
                  <a:pt x="1327892" y="674568"/>
                  <a:pt x="1135667" y="629362"/>
                  <a:pt x="1006185" y="646331"/>
                </a:cubicBezTo>
                <a:cubicBezTo>
                  <a:pt x="876703" y="663300"/>
                  <a:pt x="659022" y="615062"/>
                  <a:pt x="545017" y="646331"/>
                </a:cubicBezTo>
                <a:cubicBezTo>
                  <a:pt x="431012" y="677600"/>
                  <a:pt x="215574" y="643793"/>
                  <a:pt x="0" y="646331"/>
                </a:cubicBezTo>
                <a:cubicBezTo>
                  <a:pt x="-5824" y="570951"/>
                  <a:pt x="1433" y="401953"/>
                  <a:pt x="0" y="323166"/>
                </a:cubicBezTo>
                <a:cubicBezTo>
                  <a:pt x="-1433" y="244380"/>
                  <a:pt x="23279" y="11560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Primitives and 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38E18-E8FB-4642-97AA-E4B272CD7E53}"/>
              </a:ext>
            </a:extLst>
          </p:cNvPr>
          <p:cNvSpPr txBox="1"/>
          <p:nvPr/>
        </p:nvSpPr>
        <p:spPr>
          <a:xfrm>
            <a:off x="8606900" y="946029"/>
            <a:ext cx="2096218" cy="369332"/>
          </a:xfrm>
          <a:custGeom>
            <a:avLst/>
            <a:gdLst>
              <a:gd name="connsiteX0" fmla="*/ 0 w 2096218"/>
              <a:gd name="connsiteY0" fmla="*/ 0 h 369332"/>
              <a:gd name="connsiteX1" fmla="*/ 503092 w 2096218"/>
              <a:gd name="connsiteY1" fmla="*/ 0 h 369332"/>
              <a:gd name="connsiteX2" fmla="*/ 964260 w 2096218"/>
              <a:gd name="connsiteY2" fmla="*/ 0 h 369332"/>
              <a:gd name="connsiteX3" fmla="*/ 1530239 w 2096218"/>
              <a:gd name="connsiteY3" fmla="*/ 0 h 369332"/>
              <a:gd name="connsiteX4" fmla="*/ 2096218 w 2096218"/>
              <a:gd name="connsiteY4" fmla="*/ 0 h 369332"/>
              <a:gd name="connsiteX5" fmla="*/ 2096218 w 2096218"/>
              <a:gd name="connsiteY5" fmla="*/ 369332 h 369332"/>
              <a:gd name="connsiteX6" fmla="*/ 1614088 w 2096218"/>
              <a:gd name="connsiteY6" fmla="*/ 369332 h 369332"/>
              <a:gd name="connsiteX7" fmla="*/ 1131958 w 2096218"/>
              <a:gd name="connsiteY7" fmla="*/ 369332 h 369332"/>
              <a:gd name="connsiteX8" fmla="*/ 565979 w 2096218"/>
              <a:gd name="connsiteY8" fmla="*/ 369332 h 369332"/>
              <a:gd name="connsiteX9" fmla="*/ 0 w 2096218"/>
              <a:gd name="connsiteY9" fmla="*/ 369332 h 369332"/>
              <a:gd name="connsiteX10" fmla="*/ 0 w 2096218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6218" h="369332" extrusionOk="0">
                <a:moveTo>
                  <a:pt x="0" y="0"/>
                </a:moveTo>
                <a:cubicBezTo>
                  <a:pt x="122527" y="-40180"/>
                  <a:pt x="341109" y="43186"/>
                  <a:pt x="503092" y="0"/>
                </a:cubicBezTo>
                <a:cubicBezTo>
                  <a:pt x="665075" y="-43186"/>
                  <a:pt x="837580" y="42567"/>
                  <a:pt x="964260" y="0"/>
                </a:cubicBezTo>
                <a:cubicBezTo>
                  <a:pt x="1090940" y="-42567"/>
                  <a:pt x="1263429" y="37266"/>
                  <a:pt x="1530239" y="0"/>
                </a:cubicBezTo>
                <a:cubicBezTo>
                  <a:pt x="1797049" y="-37266"/>
                  <a:pt x="1882041" y="26769"/>
                  <a:pt x="2096218" y="0"/>
                </a:cubicBezTo>
                <a:cubicBezTo>
                  <a:pt x="2117017" y="91456"/>
                  <a:pt x="2081138" y="211595"/>
                  <a:pt x="2096218" y="369332"/>
                </a:cubicBezTo>
                <a:cubicBezTo>
                  <a:pt x="1960489" y="420303"/>
                  <a:pt x="1851686" y="364311"/>
                  <a:pt x="1614088" y="369332"/>
                </a:cubicBezTo>
                <a:cubicBezTo>
                  <a:pt x="1376490" y="374353"/>
                  <a:pt x="1267272" y="311581"/>
                  <a:pt x="1131958" y="369332"/>
                </a:cubicBezTo>
                <a:cubicBezTo>
                  <a:pt x="996644" y="427083"/>
                  <a:pt x="695461" y="352363"/>
                  <a:pt x="565979" y="369332"/>
                </a:cubicBezTo>
                <a:cubicBezTo>
                  <a:pt x="436497" y="386301"/>
                  <a:pt x="193854" y="35079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Referred-to values</a:t>
            </a:r>
          </a:p>
        </p:txBody>
      </p:sp>
    </p:spTree>
    <p:extLst>
      <p:ext uri="{BB962C8B-B14F-4D97-AF65-F5344CB8AC3E}">
        <p14:creationId xmlns:p14="http://schemas.microsoft.com/office/powerpoint/2010/main" val="1209562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A46F-3263-445F-8872-2D0E493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01282"/>
            <a:ext cx="597916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arrays vs Python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CE412-31B3-4C26-861B-EB70BFE3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7" y="98617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What, exactly, is an array?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type describes a contiguously allocated nonempty set of objects with a particular member object type, called the element type.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737373"/>
                </a:solidFill>
                <a:effectLst/>
                <a:latin typeface="Verdana" panose="020B0604030504040204" pitchFamily="34" charset="0"/>
              </a:rPr>
              <a:t>array_loc</a:t>
            </a:r>
            <a:r>
              <a:rPr lang="en-US" b="0" i="0" dirty="0">
                <a:solidFill>
                  <a:srgbClr val="737373"/>
                </a:solidFill>
                <a:effectLst/>
                <a:latin typeface="Verdana" panose="020B0604030504040204" pitchFamily="34" charset="0"/>
              </a:rPr>
              <a:t> + index * </a:t>
            </a:r>
            <a:r>
              <a:rPr lang="en-US" b="0" i="0" dirty="0" err="1">
                <a:solidFill>
                  <a:srgbClr val="737373"/>
                </a:solidFill>
                <a:effectLst/>
                <a:latin typeface="Verdana" panose="020B0604030504040204" pitchFamily="34" charset="0"/>
              </a:rPr>
              <a:t>element_size</a:t>
            </a:r>
            <a:endParaRPr lang="en-US" b="0" i="0" dirty="0">
              <a:solidFill>
                <a:srgbClr val="73737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B08-3524-4CA3-AA96-E8363DE4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A21A-F5BE-4FA3-9757-168BB02D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sure everyone understands the differences </a:t>
            </a:r>
          </a:p>
        </p:txBody>
      </p:sp>
    </p:spTree>
    <p:extLst>
      <p:ext uri="{BB962C8B-B14F-4D97-AF65-F5344CB8AC3E}">
        <p14:creationId xmlns:p14="http://schemas.microsoft.com/office/powerpoint/2010/main" val="72726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A46F-3263-445F-8872-2D0E493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01282"/>
            <a:ext cx="597916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Java arrays vs 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23A0-F94D-48BA-9BA5-B54085EC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42" y="986155"/>
            <a:ext cx="7762122" cy="5770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Java arrays are contiguous in memory and store the values in these adjacent cells.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All the cells have to be the same size and shape: that is the same type.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Python lists hold references to values in each cell (which, as addresses, are the same size).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However,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references do not have to be to objects of the same type</a:t>
            </a:r>
            <a:r>
              <a:rPr lang="en-US" dirty="0">
                <a:solidFill>
                  <a:srgbClr val="000000"/>
                </a:solidFill>
              </a:rPr>
              <a:t> and therefore not (necessarily) the same size.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52DB6-7E56-4F3E-95F0-1C1F7E120C57}"/>
              </a:ext>
            </a:extLst>
          </p:cNvPr>
          <p:cNvSpPr txBox="1"/>
          <p:nvPr/>
        </p:nvSpPr>
        <p:spPr>
          <a:xfrm>
            <a:off x="8065564" y="1673446"/>
            <a:ext cx="418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int[]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{1,"hello"};</a:t>
            </a:r>
          </a:p>
          <a:p>
            <a:r>
              <a:rPr lang="en-US" sz="1800" dirty="0">
                <a:solidFill>
                  <a:srgbClr val="00A000"/>
                </a:solidFill>
                <a:latin typeface="Courier New" panose="02070309020205020404" pitchFamily="49" charset="0"/>
              </a:rPr>
              <a:t>TestingTypes.java:10: error: incompatible types: String cannot be converted to int</a:t>
            </a:r>
            <a:endParaRPr kumimoji="0" lang="en-US" altLang="en-US" sz="24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00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4699958" cy="825320"/>
          </a:xfrm>
        </p:spPr>
        <p:txBody>
          <a:bodyPr/>
          <a:lstStyle/>
          <a:p>
            <a:r>
              <a:rPr lang="en-US" dirty="0"/>
              <a:t>C++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 vs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allows the explicit creation of references (variables that have addresses as values, also called pointers)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 4 will look at these particular C++ variables. </a:t>
            </a:r>
          </a:p>
        </p:txBody>
      </p:sp>
    </p:spTree>
    <p:extLst>
      <p:ext uri="{BB962C8B-B14F-4D97-AF65-F5344CB8AC3E}">
        <p14:creationId xmlns:p14="http://schemas.microsoft.com/office/powerpoint/2010/main" val="331950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D963-ADAA-4E29-8732-679FA3FE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any language you use: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8EA1-631E-41C4-A5F6-8E0F1789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854"/>
            <a:ext cx="10384971" cy="372729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Lohit Devanagari"/>
              </a:rPr>
              <a:t>Is your language </a:t>
            </a:r>
            <a:r>
              <a:rPr lang="en-US" sz="2800" b="1" kern="150" dirty="0">
                <a:solidFill>
                  <a:srgbClr val="FF0000"/>
                </a:solidFill>
                <a:effectLst/>
                <a:latin typeface="Liberation Serif"/>
                <a:ea typeface="Noto Serif CJK SC"/>
                <a:cs typeface="Lohit Devanagari"/>
              </a:rPr>
              <a:t>statically or dynamically typed</a:t>
            </a:r>
            <a:r>
              <a:rPr lang="en-US" sz="2800" kern="150" dirty="0">
                <a:effectLst/>
                <a:latin typeface="Liberation Serif"/>
                <a:ea typeface="Noto Serif CJK SC"/>
                <a:cs typeface="Lohit Devanagari"/>
              </a:rPr>
              <a:t>?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kern="150" dirty="0">
                <a:solidFill>
                  <a:srgbClr val="FF0000"/>
                </a:solidFill>
                <a:effectLst/>
                <a:latin typeface="Liberation Serif"/>
                <a:ea typeface="Noto Serif CJK SC"/>
                <a:cs typeface="Lohit Devanagari"/>
              </a:rPr>
              <a:t>Strongly typed or weakly typed</a:t>
            </a:r>
            <a:r>
              <a:rPr lang="en-US" sz="2800" kern="150" dirty="0">
                <a:effectLst/>
                <a:latin typeface="Liberation Serif"/>
                <a:ea typeface="Noto Serif CJK SC"/>
                <a:cs typeface="Lohit Devanagari"/>
              </a:rPr>
              <a:t>?</a:t>
            </a:r>
          </a:p>
          <a:p>
            <a:pPr marL="342900" marR="0" lvl="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Explicitly typed or implicitly typed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? </a:t>
            </a:r>
            <a:endParaRPr lang="en-US" sz="2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Are some variables </a:t>
            </a:r>
            <a:r>
              <a:rPr lang="en-US" sz="2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mutable while others are immutable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? 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  <a:cs typeface="Lohit Devanagari"/>
            </a:endParaRP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Lifetime categories </a:t>
            </a:r>
            <a:r>
              <a:rPr lang="en-US" sz="2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are related to storage location. Which, would you deduce, is your (</a:t>
            </a:r>
            <a:r>
              <a:rPr lang="en-US" sz="28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inclass</a:t>
            </a:r>
            <a:r>
              <a:rPr lang="en-US" sz="2800" kern="0" dirty="0"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) language? Your PLP language?</a:t>
            </a:r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  <a:cs typeface="Lohit Devanagari"/>
            </a:endParaRP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kern="0" dirty="0">
              <a:latin typeface="Times New Roman" panose="02020603050405020304" pitchFamily="18" charset="0"/>
              <a:ea typeface="Times New Roman" panose="02020603050405020304" pitchFamily="18" charset="0"/>
              <a:cs typeface="Lohit Devanaga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4D5E19-D1A0-E8EF-0BA8-BDF2A3C1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52216"/>
              </p:ext>
            </p:extLst>
          </p:nvPr>
        </p:nvGraphicFramePr>
        <p:xfrm>
          <a:off x="2598057" y="5293481"/>
          <a:ext cx="5696857" cy="914400"/>
        </p:xfrm>
        <a:graphic>
          <a:graphicData uri="http://schemas.openxmlformats.org/drawingml/2006/table">
            <a:tbl>
              <a:tblPr>
                <a:noFill/>
                <a:tableStyleId>{21E4AEA4-8DFA-4A89-87EB-49C32662AFE0}</a:tableStyleId>
              </a:tblPr>
              <a:tblGrid>
                <a:gridCol w="2267857">
                  <a:extLst>
                    <a:ext uri="{9D8B030D-6E8A-4147-A177-3AD203B41FA5}">
                      <a16:colId xmlns:a16="http://schemas.microsoft.com/office/drawing/2014/main" val="989775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87749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Explicit Heap-dynamic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7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Stack-dynamic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Implicit Heap-dynamic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24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D963-ADAA-4E29-8732-679FA3FE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presentation (for Tues)</a:t>
            </a:r>
            <a:br>
              <a:rPr lang="en-US" dirty="0"/>
            </a:br>
            <a:r>
              <a:rPr lang="en-US" dirty="0"/>
              <a:t>For your in-class language: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8EA1-631E-41C4-A5F6-8E0F1789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type-conversions supplied by the language? (including as operations are implemented)?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(where) are these types implemented? </a:t>
            </a:r>
          </a:p>
          <a:p>
            <a:r>
              <a:rPr lang="en-US" dirty="0"/>
              <a:t>What is the impact of this implementation? </a:t>
            </a:r>
          </a:p>
        </p:txBody>
      </p:sp>
    </p:spTree>
    <p:extLst>
      <p:ext uri="{BB962C8B-B14F-4D97-AF65-F5344CB8AC3E}">
        <p14:creationId xmlns:p14="http://schemas.microsoft.com/office/powerpoint/2010/main" val="7059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4699958" cy="82532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Primitives:</a:t>
            </a:r>
            <a:r>
              <a:rPr lang="en-US" dirty="0"/>
              <a:t> int, float, boolean, char (some languages)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Data structures (built-in)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dirty="0"/>
              <a:t>string, array/list/tuple, dictionary or hash (associative array),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Data structure classes: </a:t>
            </a:r>
            <a:r>
              <a:rPr lang="en-US" dirty="0"/>
              <a:t>stack, queue, trees,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Custom classes: </a:t>
            </a:r>
            <a:r>
              <a:rPr lang="en-US" dirty="0"/>
              <a:t>(e.g. a Person class with name, id, </a:t>
            </a:r>
            <a:r>
              <a:rPr lang="en-US" dirty="0" err="1"/>
              <a:t>etc</a:t>
            </a:r>
            <a:r>
              <a:rPr lang="en-US" dirty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76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4699958" cy="82532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Primitives vs Objects</a:t>
            </a:r>
            <a:endParaRPr lang="en-US" sz="3200" b="1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ym typeface="Wingdings" panose="05000000000000000000" pitchFamily="2" charset="2"/>
              </a:rPr>
              <a:t>Values stored on the stack                                                                                       vs References stored on the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ym typeface="Wingdings" panose="05000000000000000000" pitchFamily="2" charset="2"/>
              </a:rPr>
              <a:t>Mutable vs Immutable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4699958" cy="82532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B8D0-ED70-4695-A9E3-866E860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Data values stored on the stack or on the heap?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A little murkier than just this question since there needs to be some connection to the stack.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Stack Data stored </a:t>
            </a:r>
          </a:p>
          <a:p>
            <a:pPr marL="457200" lvl="1" indent="0">
              <a:buNone/>
            </a:pPr>
            <a:r>
              <a:rPr lang="en-US" sz="2800" b="1" dirty="0"/>
              <a:t>as value on the stack </a:t>
            </a:r>
          </a:p>
          <a:p>
            <a:pPr marL="457200" lvl="1" indent="0">
              <a:buNone/>
            </a:pPr>
            <a:r>
              <a:rPr lang="en-US" sz="2800" b="1" dirty="0"/>
              <a:t>as a reference (to a value on the heap)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78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E545-FFD8-462D-97B4-1DEC946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32213"/>
            <a:ext cx="7981206" cy="825320"/>
          </a:xfrm>
        </p:spPr>
        <p:txBody>
          <a:bodyPr>
            <a:normAutofit/>
          </a:bodyPr>
          <a:lstStyle/>
          <a:p>
            <a:r>
              <a:rPr lang="en-US" dirty="0"/>
              <a:t>Data Type location: </a:t>
            </a:r>
            <a:r>
              <a:rPr lang="en-US" sz="4400" dirty="0"/>
              <a:t>Stack vs heap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664055-01C7-4C62-81F8-73C44938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15390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3074" name="Picture 2" descr="What happens in the middle?">
            <a:extLst>
              <a:ext uri="{FF2B5EF4-FFF2-40B4-BE49-F238E27FC236}">
                <a16:creationId xmlns:a16="http://schemas.microsoft.com/office/drawing/2014/main" id="{E9D62D9F-2E90-43AC-9A2F-8ECD9AAD1D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98" y="957533"/>
            <a:ext cx="9373412" cy="57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6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1827</Words>
  <Application>Microsoft Office PowerPoint</Application>
  <PresentationFormat>Widescreen</PresentationFormat>
  <Paragraphs>208</Paragraphs>
  <Slides>31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Liberation Serif</vt:lpstr>
      <vt:lpstr>Times New Roman</vt:lpstr>
      <vt:lpstr>urw-din</vt:lpstr>
      <vt:lpstr>Verdana</vt:lpstr>
      <vt:lpstr>Office Theme</vt:lpstr>
      <vt:lpstr>Thursday</vt:lpstr>
      <vt:lpstr>Presentations </vt:lpstr>
      <vt:lpstr>Small groups</vt:lpstr>
      <vt:lpstr>For any language you use: </vt:lpstr>
      <vt:lpstr>Next presentation (for Tues) For your in-class language: </vt:lpstr>
      <vt:lpstr>Data Types</vt:lpstr>
      <vt:lpstr>Data Types</vt:lpstr>
      <vt:lpstr>Data Types</vt:lpstr>
      <vt:lpstr>Data Type location: Stack vs heap </vt:lpstr>
      <vt:lpstr>Data Types: Java Object Oriented Programming</vt:lpstr>
      <vt:lpstr>Data Types: closer look at Objects, Python</vt:lpstr>
      <vt:lpstr>PowerPoint Presentation</vt:lpstr>
      <vt:lpstr>Data Types Declaration</vt:lpstr>
      <vt:lpstr>Data Types: Java vs Python</vt:lpstr>
      <vt:lpstr>Python</vt:lpstr>
      <vt:lpstr>Java</vt:lpstr>
      <vt:lpstr>Data Type location: Stack vs heap </vt:lpstr>
      <vt:lpstr>PowerPoint Presentation</vt:lpstr>
      <vt:lpstr>PowerPoint Presentation</vt:lpstr>
      <vt:lpstr>PowerPoint Presentation</vt:lpstr>
      <vt:lpstr>Data Type location: Stack vs heap </vt:lpstr>
      <vt:lpstr>Data Type location</vt:lpstr>
      <vt:lpstr>Recursion example of stack overflow</vt:lpstr>
      <vt:lpstr>C/C++</vt:lpstr>
      <vt:lpstr>Jgrasp stack demo PersonBuilder</vt:lpstr>
      <vt:lpstr>PowerPoint Presentation</vt:lpstr>
      <vt:lpstr>PowerPoint Presentation</vt:lpstr>
      <vt:lpstr>PowerPoint Presentation</vt:lpstr>
      <vt:lpstr>Java arrays vs Python lists</vt:lpstr>
      <vt:lpstr>Java arrays vs Python lists</vt:lpstr>
      <vt:lpstr>C++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location</dc:title>
  <dc:creator>Nanette Marie Simenas</dc:creator>
  <cp:lastModifiedBy>Nanette Veilleux</cp:lastModifiedBy>
  <cp:revision>19</cp:revision>
  <dcterms:created xsi:type="dcterms:W3CDTF">2022-03-04T03:18:43Z</dcterms:created>
  <dcterms:modified xsi:type="dcterms:W3CDTF">2022-09-29T16:20:08Z</dcterms:modified>
</cp:coreProperties>
</file>