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8"/>
  </p:notesMasterIdLst>
  <p:sldIdLst>
    <p:sldId id="256" r:id="rId2"/>
    <p:sldId id="299" r:id="rId3"/>
    <p:sldId id="257" r:id="rId4"/>
    <p:sldId id="258" r:id="rId5"/>
    <p:sldId id="259" r:id="rId6"/>
    <p:sldId id="261" r:id="rId7"/>
    <p:sldId id="263" r:id="rId8"/>
    <p:sldId id="320" r:id="rId9"/>
    <p:sldId id="265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283" r:id="rId19"/>
    <p:sldId id="284" r:id="rId20"/>
    <p:sldId id="292" r:id="rId21"/>
    <p:sldId id="289" r:id="rId22"/>
    <p:sldId id="290" r:id="rId23"/>
    <p:sldId id="291" r:id="rId24"/>
    <p:sldId id="300" r:id="rId25"/>
    <p:sldId id="301" r:id="rId26"/>
    <p:sldId id="313" r:id="rId27"/>
    <p:sldId id="315" r:id="rId28"/>
    <p:sldId id="314" r:id="rId29"/>
    <p:sldId id="285" r:id="rId30"/>
    <p:sldId id="287" r:id="rId31"/>
    <p:sldId id="288" r:id="rId32"/>
    <p:sldId id="294" r:id="rId33"/>
    <p:sldId id="277" r:id="rId34"/>
    <p:sldId id="266" r:id="rId35"/>
    <p:sldId id="275" r:id="rId36"/>
    <p:sldId id="268" r:id="rId37"/>
    <p:sldId id="272" r:id="rId38"/>
    <p:sldId id="281" r:id="rId39"/>
    <p:sldId id="282" r:id="rId40"/>
    <p:sldId id="267" r:id="rId41"/>
    <p:sldId id="295" r:id="rId42"/>
    <p:sldId id="276" r:id="rId43"/>
    <p:sldId id="273" r:id="rId44"/>
    <p:sldId id="274" r:id="rId45"/>
    <p:sldId id="278" r:id="rId46"/>
    <p:sldId id="279" r:id="rId47"/>
    <p:sldId id="280" r:id="rId48"/>
    <p:sldId id="270" r:id="rId49"/>
    <p:sldId id="271" r:id="rId50"/>
    <p:sldId id="318" r:id="rId51"/>
    <p:sldId id="296" r:id="rId52"/>
    <p:sldId id="297" r:id="rId53"/>
    <p:sldId id="298" r:id="rId54"/>
    <p:sldId id="302" r:id="rId55"/>
    <p:sldId id="316" r:id="rId56"/>
    <p:sldId id="3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</p14:sldIdLst>
        </p14:section>
        <p14:section name="Memory Mapping" id="{BBBE8E80-6EFD-4C85-A8FA-423D0BBCDA26}">
          <p14:sldIdLst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0974" autoAdjust="0"/>
  </p:normalViewPr>
  <p:slideViewPr>
    <p:cSldViewPr snapToGrid="0">
      <p:cViewPr varScale="1">
        <p:scale>
          <a:sx n="94" d="100"/>
          <a:sy n="94" d="100"/>
        </p:scale>
        <p:origin x="1062" y="90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75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cppcast.com/" TargetMode="External"/><Relationship Id="rId7" Type="http://schemas.openxmlformats.org/officeDocument/2006/relationships/hyperlink" Target="http://shop.oreilly.com/product/0636920049814.do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hyperlink" Target="http://shop.oreilly.com/product/0636920052166.do" TargetMode="External"/><Relationship Id="rId4" Type="http://schemas.openxmlformats.org/officeDocument/2006/relationships/hyperlink" Target="http://articles.emptycrate.com/idoc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Code For Tiny Computers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30 </a:t>
            </a:r>
            <a:r>
              <a:rPr lang="en-US" dirty="0" smtClean="0"/>
              <a:t>second computer architecture intro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Oversimplified, incomplete, and likely to get lots of comments on YouTube about what I left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Video Chip</a:t>
            </a:r>
          </a:p>
          <a:p>
            <a:r>
              <a:rPr lang="en-US" dirty="0" smtClean="0"/>
              <a:t>In C64: The VIC-II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are connected directly to the CPU’s address bus</a:t>
            </a:r>
          </a:p>
          <a:p>
            <a:r>
              <a:rPr lang="en-US" dirty="0" smtClean="0"/>
              <a:t>Reading and writing to specific memory locations controls devices</a:t>
            </a:r>
          </a:p>
          <a:p>
            <a:r>
              <a:rPr lang="en-US" dirty="0" smtClean="0"/>
              <a:t>Example: setting </a:t>
            </a:r>
            <a:r>
              <a:rPr lang="en-US" dirty="0" smtClean="0">
                <a:latin typeface="Consolas" panose="020B0609020204030204" pitchFamily="49" charset="0"/>
              </a:rPr>
              <a:t>0xD020 = 1</a:t>
            </a:r>
            <a:r>
              <a:rPr lang="en-US" dirty="0" smtClean="0"/>
              <a:t> tells the video controller to set the border color to white.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here regularly needs to write software for 40 year old 8 bit CPUs?</a:t>
            </a:r>
          </a:p>
          <a:p>
            <a:r>
              <a:rPr lang="en-US" dirty="0" smtClean="0"/>
              <a:t>What about modern small micro controllers?</a:t>
            </a:r>
          </a:p>
          <a:p>
            <a:r>
              <a:rPr lang="en-US" dirty="0" smtClean="0"/>
              <a:t>Maybe </a:t>
            </a:r>
            <a:r>
              <a:rPr lang="en-US" dirty="0" smtClean="0"/>
              <a:t>efficient </a:t>
            </a:r>
            <a:r>
              <a:rPr lang="en-US" dirty="0" smtClean="0"/>
              <a:t>software for desktop and </a:t>
            </a:r>
            <a:r>
              <a:rPr lang="en-US" dirty="0" smtClean="0"/>
              <a:t>embedded platforms?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Background: Address </a:t>
            </a:r>
            <a:r>
              <a:rPr lang="en-US" dirty="0" smtClean="0">
                <a:latin typeface="Consolas" panose="020B0609020204030204" pitchFamily="49" charset="0"/>
              </a:rPr>
              <a:t>53281 0xD021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47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79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5037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847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879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887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919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927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954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959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Border: Address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Body: Default Address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ViC</a:t>
            </a:r>
            <a:r>
              <a:rPr lang="en-US" dirty="0" smtClean="0"/>
              <a:t>-II Supports 16 Colors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ViC</a:t>
            </a:r>
            <a:r>
              <a:rPr lang="en-US" dirty="0" smtClean="0"/>
              <a:t>-II Supports 16 Colors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“Red” RGB(136, 57, 50)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“Light Red” RGB(184, 105, 98)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fixed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easier working with the C64’s fixed palette</a:t>
            </a:r>
          </a:p>
          <a:p>
            <a:r>
              <a:rPr lang="en-US" dirty="0" smtClean="0"/>
              <a:t>Idea: converting from RGB to the nearest available color</a:t>
            </a:r>
          </a:p>
          <a:p>
            <a:r>
              <a:rPr lang="en-US" dirty="0" smtClean="0"/>
              <a:t>How: pretend that RGB values represent X,Y,Z coordinates in 3D space, look for the closest points</a:t>
            </a:r>
          </a:p>
          <a:p>
            <a:r>
              <a:rPr lang="en-US" dirty="0" smtClean="0"/>
              <a:t>Note: this is not accurate to how the human eye sees colors, but it works for this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 a simple game for the Commodore 64</a:t>
            </a:r>
          </a:p>
          <a:p>
            <a:r>
              <a:rPr lang="en-US" sz="3200" dirty="0" smtClean="0"/>
              <a:t>In C++17</a:t>
            </a:r>
          </a:p>
          <a:p>
            <a:r>
              <a:rPr lang="en-US" sz="3200" dirty="0" smtClean="0"/>
              <a:t>Have fun while doing it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Joystick Ports</a:t>
            </a:r>
          </a:p>
          <a:p>
            <a:r>
              <a:rPr lang="en-US" dirty="0" smtClean="0"/>
              <a:t>State of joystick is accessed via the memory map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 smtClean="0"/>
                        <a:t>Port B – Joystick #1 – 56321 (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Up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 smtClean="0"/>
                        <a:t>Port A – Joystick #2 – 56320 (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Right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Left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 Up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Commodore 64 Sprites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Vic-II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hardware sprites</a:t>
            </a:r>
          </a:p>
          <a:p>
            <a:r>
              <a:rPr lang="en-US" dirty="0" smtClean="0"/>
              <a:t>Hardware sprite collision detection</a:t>
            </a:r>
          </a:p>
          <a:p>
            <a:r>
              <a:rPr lang="en-US" dirty="0" smtClean="0"/>
              <a:t>Sprites are 24x21 pixels</a:t>
            </a:r>
          </a:p>
          <a:p>
            <a:r>
              <a:rPr lang="en-US" dirty="0" smtClean="0"/>
              <a:t>Sprites can be single color or multicolor</a:t>
            </a:r>
          </a:p>
          <a:p>
            <a:r>
              <a:rPr lang="en-US" dirty="0" smtClean="0"/>
              <a:t>Sprites can have their height or width doubled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Monochrome sprite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bit represents 1 pixel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</a:rPr>
              <a:t>126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30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</a:rPr>
              <a:t>120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Godbolt’s Compiler Explorer @</a:t>
            </a:r>
            <a:r>
              <a:rPr lang="en-US" dirty="0" err="1" smtClean="0"/>
              <a:t>mattgodbolt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http://gcc.godbolt.org</a:t>
            </a:r>
            <a:endParaRPr lang="en-US" dirty="0" smtClean="0"/>
          </a:p>
          <a:p>
            <a:r>
              <a:rPr lang="en-US" dirty="0" smtClean="0"/>
              <a:t>clang </a:t>
            </a:r>
            <a:r>
              <a:rPr lang="en-US" dirty="0" err="1" smtClean="0"/>
              <a:t>git</a:t>
            </a:r>
            <a:r>
              <a:rPr lang="en-US" dirty="0" smtClean="0"/>
              <a:t> build for C++17 features</a:t>
            </a:r>
          </a:p>
          <a:p>
            <a:r>
              <a:rPr lang="en-US" dirty="0" smtClean="0"/>
              <a:t>x86-to-6502 conversion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128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240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240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176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112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129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224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255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128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126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color sprite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2 bits represents 2 pixels of the same color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215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onsolas" panose="020B0609020204030204" pitchFamily="49" charset="0"/>
              </a:rPr>
              <a:t>80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144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150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170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64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85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Commodore 64 was first sold in 1982 but still has an active culture of users and programmers</a:t>
            </a:r>
          </a:p>
          <a:p>
            <a:r>
              <a:rPr lang="en-US" dirty="0" smtClean="0"/>
              <a:t>If we can convince our modern compiler to generate code a 34 year old computer can run…</a:t>
            </a:r>
          </a:p>
          <a:p>
            <a:r>
              <a:rPr lang="en-US" dirty="0" smtClean="0"/>
              <a:t>Then we can write better code for our modern </a:t>
            </a:r>
            <a:r>
              <a:rPr lang="en-US" dirty="0" smtClean="0"/>
              <a:t>computers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Straightforward logic</a:t>
            </a:r>
          </a:p>
          <a:p>
            <a:r>
              <a:rPr lang="en-US" dirty="0" smtClean="0"/>
              <a:t>Very little branching</a:t>
            </a:r>
          </a:p>
          <a:p>
            <a:r>
              <a:rPr lang="en-US" dirty="0" smtClean="0"/>
              <a:t>Letting the compiler work for us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inlining</a:t>
            </a:r>
            <a:r>
              <a:rPr lang="en-US" dirty="0" smtClean="0"/>
              <a:t> is very important</a:t>
            </a:r>
          </a:p>
          <a:p>
            <a:pPr lvl="1"/>
            <a:r>
              <a:rPr lang="en-US" dirty="0" smtClean="0"/>
              <a:t>Compile-time calculations save runtime work</a:t>
            </a:r>
          </a:p>
          <a:p>
            <a:r>
              <a:rPr lang="en-US" dirty="0" smtClean="0"/>
              <a:t>How much RAM did we use at runtime?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9669" y="609600"/>
            <a:ext cx="9872663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CppCast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http://cppcast.com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C++ Weekly YouTube Channel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articles.emptycrate.com/idocpp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C++ Best Practices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 </a:t>
            </a:r>
            <a:r>
              <a:rPr lang="en-US" dirty="0"/>
              <a:t>a</a:t>
            </a:r>
            <a:r>
              <a:rPr lang="en-US" dirty="0" smtClean="0"/>
              <a:t>nd Polymorphism with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                         Vs                           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Commodore 64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$595 ($1481 in today’s dollars)</a:t>
            </a:r>
          </a:p>
          <a:p>
            <a:r>
              <a:rPr lang="en-US" dirty="0" smtClean="0"/>
              <a:t>1.023Mhz 6502</a:t>
            </a:r>
          </a:p>
          <a:p>
            <a:r>
              <a:rPr lang="en-US" dirty="0" smtClean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Acer Aspire One 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$150 (~1/10 the price)</a:t>
            </a:r>
          </a:p>
          <a:p>
            <a:r>
              <a:rPr lang="en-US" dirty="0" smtClean="0"/>
              <a:t>Dual Core Celeron 1.6-2.5Ghz (4880x)</a:t>
            </a:r>
          </a:p>
          <a:p>
            <a:r>
              <a:rPr lang="en-US" dirty="0" smtClean="0"/>
              <a:t>2GB RAM (32768x)</a:t>
            </a:r>
          </a:p>
          <a:p>
            <a:r>
              <a:rPr lang="en-US" dirty="0" smtClean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Our demo today can easily fit in the L1 cache of this CPU</a:t>
            </a: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                         Vs                           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Commodore 64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$595 ($1481 in today’s dollars)</a:t>
            </a:r>
          </a:p>
          <a:p>
            <a:r>
              <a:rPr lang="en-US" dirty="0" smtClean="0"/>
              <a:t>1.023Mhz 6502</a:t>
            </a:r>
          </a:p>
          <a:p>
            <a:r>
              <a:rPr lang="en-US" dirty="0" smtClean="0"/>
              <a:t>64kB RAM</a:t>
            </a:r>
          </a:p>
          <a:p>
            <a:r>
              <a:rPr lang="en-US" dirty="0" smtClean="0"/>
              <a:t>8 bit CPU with 16 bit </a:t>
            </a:r>
            <a:r>
              <a:rPr lang="en-US" dirty="0"/>
              <a:t>a</a:t>
            </a:r>
            <a:r>
              <a:rPr lang="en-US" dirty="0" smtClean="0"/>
              <a:t>ddress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MSP430-FR5849</a:t>
            </a: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$5.53 (Less in bulk)</a:t>
            </a:r>
          </a:p>
          <a:p>
            <a:r>
              <a:rPr lang="en-US" dirty="0" smtClean="0"/>
              <a:t>16 </a:t>
            </a:r>
            <a:r>
              <a:rPr lang="en-US" dirty="0" err="1" smtClean="0"/>
              <a:t>Mhz</a:t>
            </a:r>
            <a:endParaRPr lang="en-US" dirty="0" smtClean="0"/>
          </a:p>
          <a:p>
            <a:r>
              <a:rPr lang="en-US" dirty="0" smtClean="0"/>
              <a:t>66kB RAM</a:t>
            </a:r>
          </a:p>
          <a:p>
            <a:r>
              <a:rPr lang="en-US" dirty="0" smtClean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Some level of official </a:t>
            </a:r>
            <a:r>
              <a:rPr lang="en-US" dirty="0" err="1" smtClean="0"/>
              <a:t>gcc</a:t>
            </a:r>
            <a:r>
              <a:rPr lang="en-US" dirty="0" smtClean="0"/>
              <a:t> and clang support today.</a:t>
            </a: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pong clone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Paddles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Bouncy Walls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12114</TotalTime>
  <Words>2072</Words>
  <Application>Microsoft Office PowerPoint</Application>
  <PresentationFormat>Widescreen</PresentationFormat>
  <Paragraphs>1572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Corbel</vt:lpstr>
      <vt:lpstr>Basis</vt:lpstr>
      <vt:lpstr>Rich Code For Tiny Computers </vt:lpstr>
      <vt:lpstr>PowerPoint Presentation</vt:lpstr>
      <vt:lpstr>The Plan</vt:lpstr>
      <vt:lpstr>The Tools</vt:lpstr>
      <vt:lpstr>The Why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joystick</vt:lpstr>
      <vt:lpstr>joysticks</vt:lpstr>
      <vt:lpstr>joysticks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Wrap-up</vt:lpstr>
      <vt:lpstr>Why does this work?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 Turner</cp:lastModifiedBy>
  <cp:revision>130</cp:revision>
  <dcterms:created xsi:type="dcterms:W3CDTF">2016-08-10T20:57:58Z</dcterms:created>
  <dcterms:modified xsi:type="dcterms:W3CDTF">2016-08-27T16:27:12Z</dcterms:modified>
</cp:coreProperties>
</file>