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1"/>
  </p:notesMasterIdLst>
  <p:sldIdLst>
    <p:sldId id="256" r:id="rId2"/>
    <p:sldId id="299" r:id="rId3"/>
    <p:sldId id="257" r:id="rId4"/>
    <p:sldId id="258" r:id="rId5"/>
    <p:sldId id="259" r:id="rId6"/>
    <p:sldId id="330" r:id="rId7"/>
    <p:sldId id="331" r:id="rId8"/>
    <p:sldId id="332" r:id="rId9"/>
    <p:sldId id="261" r:id="rId10"/>
    <p:sldId id="263" r:id="rId11"/>
    <p:sldId id="320" r:id="rId12"/>
    <p:sldId id="265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1" r:id="rId21"/>
    <p:sldId id="333" r:id="rId22"/>
    <p:sldId id="283" r:id="rId23"/>
    <p:sldId id="284" r:id="rId24"/>
    <p:sldId id="292" r:id="rId25"/>
    <p:sldId id="327" r:id="rId26"/>
    <p:sldId id="328" r:id="rId27"/>
    <p:sldId id="289" r:id="rId28"/>
    <p:sldId id="290" r:id="rId29"/>
    <p:sldId id="291" r:id="rId30"/>
    <p:sldId id="300" r:id="rId31"/>
    <p:sldId id="301" r:id="rId32"/>
    <p:sldId id="313" r:id="rId33"/>
    <p:sldId id="315" r:id="rId34"/>
    <p:sldId id="314" r:id="rId35"/>
    <p:sldId id="324" r:id="rId36"/>
    <p:sldId id="325" r:id="rId37"/>
    <p:sldId id="329" r:id="rId38"/>
    <p:sldId id="285" r:id="rId39"/>
    <p:sldId id="287" r:id="rId40"/>
    <p:sldId id="288" r:id="rId41"/>
    <p:sldId id="294" r:id="rId42"/>
    <p:sldId id="321" r:id="rId43"/>
    <p:sldId id="322" r:id="rId44"/>
    <p:sldId id="323" r:id="rId45"/>
    <p:sldId id="277" r:id="rId46"/>
    <p:sldId id="266" r:id="rId47"/>
    <p:sldId id="275" r:id="rId48"/>
    <p:sldId id="268" r:id="rId49"/>
    <p:sldId id="272" r:id="rId50"/>
    <p:sldId id="281" r:id="rId51"/>
    <p:sldId id="282" r:id="rId52"/>
    <p:sldId id="267" r:id="rId53"/>
    <p:sldId id="295" r:id="rId54"/>
    <p:sldId id="276" r:id="rId55"/>
    <p:sldId id="273" r:id="rId56"/>
    <p:sldId id="274" r:id="rId57"/>
    <p:sldId id="278" r:id="rId58"/>
    <p:sldId id="279" r:id="rId59"/>
    <p:sldId id="280" r:id="rId60"/>
    <p:sldId id="270" r:id="rId61"/>
    <p:sldId id="271" r:id="rId62"/>
    <p:sldId id="318" r:id="rId63"/>
    <p:sldId id="296" r:id="rId64"/>
    <p:sldId id="334" r:id="rId65"/>
    <p:sldId id="335" r:id="rId66"/>
    <p:sldId id="297" r:id="rId67"/>
    <p:sldId id="298" r:id="rId68"/>
    <p:sldId id="302" r:id="rId69"/>
    <p:sldId id="326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F4ABFFD-D844-435B-BB4B-3ACB9692CF67}">
          <p14:sldIdLst>
            <p14:sldId id="256"/>
            <p14:sldId id="299"/>
            <p14:sldId id="257"/>
            <p14:sldId id="258"/>
            <p14:sldId id="259"/>
            <p14:sldId id="330"/>
            <p14:sldId id="331"/>
            <p14:sldId id="332"/>
            <p14:sldId id="261"/>
            <p14:sldId id="263"/>
            <p14:sldId id="320"/>
            <p14:sldId id="265"/>
          </p14:sldIdLst>
        </p14:section>
        <p14:section name="Computer Arch Intro" id="{DAFD2749-1883-4063-9F83-68E19EE32A1F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1"/>
            <p14:sldId id="333"/>
          </p14:sldIdLst>
        </p14:section>
        <p14:section name="Memory Mapping" id="{BBBE8E80-6EFD-4C85-A8FA-423D0BBCDA26}">
          <p14:sldIdLst>
            <p14:sldId id="283"/>
            <p14:sldId id="284"/>
            <p14:sldId id="292"/>
          </p14:sldIdLst>
        </p14:section>
        <p14:section name="Zero Overhead Abastrctions" id="{EBAC7B90-2B74-43EF-A022-112539E62A64}">
          <p14:sldIdLst>
            <p14:sldId id="327"/>
            <p14:sldId id="328"/>
          </p14:sldIdLst>
        </p14:section>
        <p14:section name="Video Memory" id="{F804ADBB-F3A3-40F5-BF02-2EB7C3BE8B44}">
          <p14:sldIdLst>
            <p14:sldId id="289"/>
            <p14:sldId id="290"/>
            <p14:sldId id="291"/>
          </p14:sldIdLst>
        </p14:section>
        <p14:section name="Dealing With Colors" id="{561B5814-21EC-4A60-9841-16C93A58F84F}">
          <p14:sldIdLst>
            <p14:sldId id="300"/>
            <p14:sldId id="301"/>
            <p14:sldId id="313"/>
            <p14:sldId id="315"/>
            <p14:sldId id="314"/>
          </p14:sldIdLst>
        </p14:section>
        <p14:section name="Daily Puzzle" id="{BE67DFEA-CA9C-417F-9ABA-801F8616FDF5}">
          <p14:sldIdLst>
            <p14:sldId id="324"/>
            <p14:sldId id="325"/>
            <p14:sldId id="329"/>
          </p14:sldIdLst>
        </p14:section>
        <p14:section name="Joystick" id="{980C71F1-75D3-4DC6-A34C-C180CF3C0217}">
          <p14:sldIdLst>
            <p14:sldId id="285"/>
            <p14:sldId id="287"/>
            <p14:sldId id="288"/>
            <p14:sldId id="294"/>
          </p14:sldIdLst>
        </p14:section>
        <p14:section name="RAII" id="{3AFEF200-86D9-4629-AE5F-B110D46B981C}">
          <p14:sldIdLst>
            <p14:sldId id="321"/>
            <p14:sldId id="322"/>
            <p14:sldId id="323"/>
          </p14:sldIdLst>
        </p14:section>
        <p14:section name="C64 Graphics" id="{12099A9C-761C-4CE2-84E3-B6861B7108C9}">
          <p14:sldIdLst>
            <p14:sldId id="277"/>
            <p14:sldId id="266"/>
          </p14:sldIdLst>
        </p14:section>
        <p14:section name="Monochrome Sprites" id="{57904E12-B96C-4B03-855E-3B3EDCC75AD0}">
          <p14:sldIdLst>
            <p14:sldId id="275"/>
            <p14:sldId id="268"/>
            <p14:sldId id="272"/>
            <p14:sldId id="281"/>
            <p14:sldId id="282"/>
            <p14:sldId id="267"/>
            <p14:sldId id="295"/>
          </p14:sldIdLst>
        </p14:section>
        <p14:section name="Multicolor Sprites" id="{9219A7AA-31C4-41AB-876C-4D8C765A3F40}">
          <p14:sldIdLst>
            <p14:sldId id="276"/>
            <p14:sldId id="273"/>
            <p14:sldId id="274"/>
            <p14:sldId id="278"/>
            <p14:sldId id="279"/>
            <p14:sldId id="280"/>
            <p14:sldId id="270"/>
            <p14:sldId id="271"/>
            <p14:sldId id="318"/>
          </p14:sldIdLst>
        </p14:section>
        <p14:section name="Making the Game" id="{7B231192-58F7-4FDF-B573-7EC2490E6C76}">
          <p14:sldIdLst>
            <p14:sldId id="296"/>
            <p14:sldId id="334"/>
            <p14:sldId id="335"/>
            <p14:sldId id="297"/>
          </p14:sldIdLst>
        </p14:section>
        <p14:section name="Wrap-Up" id="{51D7C980-B71E-4620-BC06-BA8293FD10EA}">
          <p14:sldIdLst>
            <p14:sldId id="298"/>
            <p14:sldId id="302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9F"/>
    <a:srgbClr val="7869C4"/>
    <a:srgbClr val="94E089"/>
    <a:srgbClr val="787878"/>
    <a:srgbClr val="505050"/>
    <a:srgbClr val="B86962"/>
    <a:srgbClr val="574200"/>
    <a:srgbClr val="8B5429"/>
    <a:srgbClr val="BFCE72"/>
    <a:srgbClr val="403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0974" autoAdjust="0"/>
  </p:normalViewPr>
  <p:slideViewPr>
    <p:cSldViewPr snapToGrid="0">
      <p:cViewPr>
        <p:scale>
          <a:sx n="93" d="100"/>
          <a:sy n="93" d="100"/>
        </p:scale>
        <p:origin x="396" y="72"/>
      </p:cViewPr>
      <p:guideLst/>
    </p:cSldViewPr>
  </p:slideViewPr>
  <p:outlineViewPr>
    <p:cViewPr>
      <p:scale>
        <a:sx n="33" d="100"/>
        <a:sy n="33" d="100"/>
      </p:scale>
      <p:origin x="0" y="-60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77C46-8096-4B5E-A591-CF6D51E6EE38}" type="datetimeFigureOut">
              <a:rPr lang="en-US" smtClean="0"/>
              <a:t>2016-09-02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0E43-7ED3-453E-81CF-1E652322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0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18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14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65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1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84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91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0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57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0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04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75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1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5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1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5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9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050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86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9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3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74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8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34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936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5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96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5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429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6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803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734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62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591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74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3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616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4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608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79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58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226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606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02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7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911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9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4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3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9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172EFE-3300-438F-91A9-08899D66E4EE}" type="datetime1">
              <a:rPr lang="en-US" smtClean="0"/>
              <a:t>2016-09-06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Jason Turner    CppCon 2016    @lefticus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81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999F-C703-488F-AC67-EFCA3D6B840E}" type="datetime1">
              <a:rPr lang="en-US" smtClean="0"/>
              <a:t>2016-09-06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E75-657B-491D-ACE1-3A4D8C083E84}" type="datetime1">
              <a:rPr lang="en-US" smtClean="0"/>
              <a:t>2016-09-06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all" baseline="0">
                <a:ln>
                  <a:noFill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48678"/>
            <a:ext cx="9872871" cy="3847322"/>
          </a:xfrm>
        </p:spPr>
        <p:txBody>
          <a:bodyPr/>
          <a:lstStyle>
            <a:lvl1pPr marL="22860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1pPr>
            <a:lvl2pPr marL="45720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2pPr>
            <a:lvl3pPr marL="73152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3pPr>
            <a:lvl4pPr marL="100584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4pPr>
            <a:lvl5pPr marL="128016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D542-929B-483A-B85E-86859F0891D9}" type="datetime1">
              <a:rPr lang="en-US" smtClean="0"/>
              <a:t>2016-09-06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81200" y="196596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1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304A-0D4F-4662-93A5-B8A44B6F5A2D}" type="datetime1">
              <a:rPr lang="en-US" smtClean="0"/>
              <a:t>2016-09-06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5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A6B727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AE34-3AC0-45E5-8A67-4A06F6527714}" type="datetime1">
              <a:rPr lang="en-US" smtClean="0"/>
              <a:t>2016-09-06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C85B-F831-47D6-913F-F3DC48A5E211}" type="datetime1">
              <a:rPr lang="en-US" smtClean="0"/>
              <a:t>2016-09-06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B57C-0165-4648-AE93-10AFC9A2FED6}" type="datetime1">
              <a:rPr lang="en-US" smtClean="0"/>
              <a:t>2016-09-06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6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164-E2AE-46AB-9911-049FFEBC57FB}" type="datetime1">
              <a:rPr lang="en-US" smtClean="0"/>
              <a:t>2016-09-06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2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4C34-5BB0-487A-9A44-D3AEBB618110}" type="datetime1">
              <a:rPr lang="en-US" smtClean="0"/>
              <a:t>2016-09-06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2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F455-59F9-4F23-B944-307699DD2184}" type="datetime1">
              <a:rPr lang="en-US" smtClean="0"/>
              <a:t>2016-09-06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9D8EA6A-8EB4-4684-B96A-97599CEB1223}" type="datetime1">
              <a:rPr lang="en-US" smtClean="0"/>
              <a:t>2016-09-06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Jason Turner    CppCon 2016    @lefticus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6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cc.godbol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articles.emptycrate.com/idocpp" TargetMode="External"/><Relationship Id="rId7" Type="http://schemas.openxmlformats.org/officeDocument/2006/relationships/image" Target="../media/image11.jpg"/><Relationship Id="rId2" Type="http://schemas.openxmlformats.org/officeDocument/2006/relationships/hyperlink" Target="http://cppcas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op.oreilly.com/product/0636920049814.do" TargetMode="External"/><Relationship Id="rId5" Type="http://schemas.openxmlformats.org/officeDocument/2006/relationships/image" Target="../media/image10.jpg"/><Relationship Id="rId4" Type="http://schemas.openxmlformats.org/officeDocument/2006/relationships/hyperlink" Target="http://shop.oreilly.com/product/0636920052166.d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Code For Tiny Computers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Commodore 64 Game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274124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                         Vs                            Now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Commodore 64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$595 ($1481 in today’s dollars)</a:t>
            </a:r>
          </a:p>
          <a:p>
            <a:r>
              <a:rPr lang="en-US" dirty="0"/>
              <a:t>1.023Mhz 6502</a:t>
            </a:r>
          </a:p>
          <a:p>
            <a:r>
              <a:rPr lang="en-US" dirty="0"/>
              <a:t>64kB RAM</a:t>
            </a:r>
          </a:p>
          <a:p>
            <a:r>
              <a:rPr lang="en-US" dirty="0"/>
              <a:t>8 bit CPU with 16 bit address space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MSP430-FR5849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$5.53 (Less in bulk)</a:t>
            </a:r>
          </a:p>
          <a:p>
            <a:r>
              <a:rPr lang="en-US" dirty="0"/>
              <a:t>16 </a:t>
            </a:r>
            <a:r>
              <a:rPr lang="en-US" dirty="0" err="1"/>
              <a:t>Mhz</a:t>
            </a:r>
            <a:endParaRPr lang="en-US" dirty="0"/>
          </a:p>
          <a:p>
            <a:r>
              <a:rPr lang="en-US" dirty="0"/>
              <a:t>66kB RAM</a:t>
            </a:r>
          </a:p>
          <a:p>
            <a:r>
              <a:rPr lang="en-US" dirty="0"/>
              <a:t>16 bit CPU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Some level of official </a:t>
            </a:r>
            <a:r>
              <a:rPr lang="en-US" dirty="0" err="1"/>
              <a:t>gcc</a:t>
            </a:r>
            <a:r>
              <a:rPr lang="en-US" dirty="0"/>
              <a:t> and clang support today.</a:t>
            </a:r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33" y="2103013"/>
            <a:ext cx="1142978" cy="5829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715" y="1965960"/>
            <a:ext cx="1150989" cy="84022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15733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247381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pong clone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4509796"/>
            <a:ext cx="195943" cy="1390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19928" y="2561253"/>
            <a:ext cx="195943" cy="1390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92286" y="3713584"/>
            <a:ext cx="475861" cy="47586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25551" y="4599992"/>
            <a:ext cx="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2082" y="4599992"/>
            <a:ext cx="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>
            <a:stCxn id="17" idx="2"/>
            <a:endCxn id="6" idx="7"/>
          </p:cNvCxnSpPr>
          <p:nvPr/>
        </p:nvCxnSpPr>
        <p:spPr>
          <a:xfrm flipH="1">
            <a:off x="3998459" y="3028558"/>
            <a:ext cx="722831" cy="75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3380" y="2659226"/>
            <a:ext cx="61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Ball</a:t>
            </a:r>
          </a:p>
        </p:txBody>
      </p:sp>
      <p:cxnSp>
        <p:nvCxnSpPr>
          <p:cNvPr id="20" name="Straight Arrow Connector 19"/>
          <p:cNvCxnSpPr>
            <a:stCxn id="23" idx="1"/>
            <a:endCxn id="4" idx="3"/>
          </p:cNvCxnSpPr>
          <p:nvPr/>
        </p:nvCxnSpPr>
        <p:spPr>
          <a:xfrm flipH="1" flipV="1">
            <a:off x="1338943" y="5204927"/>
            <a:ext cx="5082075" cy="52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3"/>
            <a:endCxn id="5" idx="2"/>
          </p:cNvCxnSpPr>
          <p:nvPr/>
        </p:nvCxnSpPr>
        <p:spPr>
          <a:xfrm flipV="1">
            <a:off x="7352522" y="3951514"/>
            <a:ext cx="3565378" cy="177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21018" y="5542002"/>
            <a:ext cx="93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Paddles</a:t>
            </a:r>
          </a:p>
        </p:txBody>
      </p:sp>
      <p:cxnSp>
        <p:nvCxnSpPr>
          <p:cNvPr id="25" name="Straight Arrow Connector 24"/>
          <p:cNvCxnSpPr>
            <a:stCxn id="28" idx="1"/>
            <a:endCxn id="11" idx="3"/>
          </p:cNvCxnSpPr>
          <p:nvPr/>
        </p:nvCxnSpPr>
        <p:spPr>
          <a:xfrm flipH="1" flipV="1">
            <a:off x="4068147" y="4784658"/>
            <a:ext cx="1328057" cy="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2" idx="1"/>
          </p:cNvCxnSpPr>
          <p:nvPr/>
        </p:nvCxnSpPr>
        <p:spPr>
          <a:xfrm flipV="1">
            <a:off x="6288833" y="4784658"/>
            <a:ext cx="1813249" cy="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6204" y="4672695"/>
            <a:ext cx="86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Scores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110" y="3766848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Bouncy Walls</a:t>
            </a:r>
          </a:p>
        </p:txBody>
      </p:sp>
      <p:cxnSp>
        <p:nvCxnSpPr>
          <p:cNvPr id="39" name="Straight Arrow Connector 38"/>
          <p:cNvCxnSpPr>
            <a:stCxn id="37" idx="3"/>
            <a:endCxn id="49" idx="1"/>
          </p:cNvCxnSpPr>
          <p:nvPr/>
        </p:nvCxnSpPr>
        <p:spPr>
          <a:xfrm flipV="1">
            <a:off x="762000" y="2224423"/>
            <a:ext cx="371669" cy="96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1"/>
            <a:endCxn id="50" idx="1"/>
          </p:cNvCxnSpPr>
          <p:nvPr/>
        </p:nvCxnSpPr>
        <p:spPr>
          <a:xfrm>
            <a:off x="762001" y="4716625"/>
            <a:ext cx="363893" cy="140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33669" y="2201563"/>
            <a:ext cx="991266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25894" y="6096000"/>
            <a:ext cx="991266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250821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30 </a:t>
            </a:r>
            <a:r>
              <a:rPr lang="en-US" dirty="0"/>
              <a:t>second computer architecture intro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Oversimplified, incomplete, and likely to get lots of comments on YouTube about what I left out.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265906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277294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>
            <a:off x="1704109" y="1845425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1872172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 rot="10800000">
            <a:off x="1670858" y="4879842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141582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 rot="16200000">
            <a:off x="4862945" y="2502402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2376075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>
            <a:off x="8778239" y="261579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4076316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wn Arrow 4"/>
          <p:cNvSpPr/>
          <p:nvPr/>
        </p:nvSpPr>
        <p:spPr>
          <a:xfrm rot="10800000">
            <a:off x="8782394" y="4753223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373064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– I regularly program for: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/ server / embedded CPUs like ARM and x86</a:t>
            </a:r>
          </a:p>
          <a:p>
            <a:r>
              <a:rPr lang="en-US" dirty="0"/>
              <a:t>Microcontrollers</a:t>
            </a:r>
          </a:p>
          <a:p>
            <a:r>
              <a:rPr lang="en-US" dirty="0"/>
              <a:t>40 year old 8 bit CPUs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35334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wn Arrow 4"/>
          <p:cNvSpPr/>
          <p:nvPr/>
        </p:nvSpPr>
        <p:spPr>
          <a:xfrm rot="10800000">
            <a:off x="8782394" y="4753223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289471" y="5119568"/>
            <a:ext cx="2129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Video Chip</a:t>
            </a:r>
          </a:p>
          <a:p>
            <a:r>
              <a:rPr lang="en-US" dirty="0"/>
              <a:t>In C64: The VIC-II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1200773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21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7" y="887800"/>
            <a:ext cx="11000867" cy="508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83658" y="1797977"/>
            <a:ext cx="760288" cy="159249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79923" y="3542872"/>
            <a:ext cx="760288" cy="159249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90782" y="3708272"/>
            <a:ext cx="1696948" cy="17473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6" idx="2"/>
          </p:cNvCxnSpPr>
          <p:nvPr/>
        </p:nvCxnSpPr>
        <p:spPr>
          <a:xfrm>
            <a:off x="5763802" y="3390472"/>
            <a:ext cx="0" cy="103769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3"/>
            <a:endCxn id="7" idx="1"/>
          </p:cNvCxnSpPr>
          <p:nvPr/>
        </p:nvCxnSpPr>
        <p:spPr>
          <a:xfrm flipV="1">
            <a:off x="3287730" y="4339120"/>
            <a:ext cx="3892193" cy="2428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29415" y="2347097"/>
            <a:ext cx="66877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29716" y="4275856"/>
            <a:ext cx="72487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30489" y="4591500"/>
            <a:ext cx="71045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VICII</a:t>
            </a:r>
          </a:p>
        </p:txBody>
      </p:sp>
    </p:spTree>
    <p:extLst>
      <p:ext uri="{BB962C8B-B14F-4D97-AF65-F5344CB8AC3E}">
        <p14:creationId xmlns:p14="http://schemas.microsoft.com/office/powerpoint/2010/main" val="225962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hardware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523336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are connected directly to the CPU’s address bus</a:t>
            </a:r>
          </a:p>
          <a:p>
            <a:r>
              <a:rPr lang="en-US" dirty="0"/>
              <a:t>Reading and writing to specific memory locations controls devices</a:t>
            </a:r>
          </a:p>
          <a:p>
            <a:r>
              <a:rPr lang="en-US" dirty="0"/>
              <a:t>Example: setting </a:t>
            </a:r>
            <a:r>
              <a:rPr lang="en-US" dirty="0">
                <a:latin typeface="Consolas" panose="020B0609020204030204" pitchFamily="49" charset="0"/>
              </a:rPr>
              <a:t>0xD020 = 1</a:t>
            </a:r>
            <a:r>
              <a:rPr lang="en-US" dirty="0"/>
              <a:t> tells the video controller to set the border color to 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2725775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913340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overhead abstractions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3277894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…compared to hand-crafted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has the design goal of abstractions with no overhead</a:t>
            </a:r>
          </a:p>
          <a:p>
            <a:r>
              <a:rPr lang="en-US" dirty="0"/>
              <a:t>So, lambdas should have no more overhead than a regular function call</a:t>
            </a:r>
          </a:p>
          <a:p>
            <a:r>
              <a:rPr lang="en-US" dirty="0"/>
              <a:t>Regular function calls can be easily </a:t>
            </a:r>
            <a:r>
              <a:rPr lang="en-US" dirty="0" err="1"/>
              <a:t>inlined</a:t>
            </a:r>
            <a:r>
              <a:rPr lang="en-US" dirty="0"/>
              <a:t>, therefor, so can lambda calls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2872645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Memory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2877028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6294" y="499188"/>
            <a:ext cx="11159412" cy="5859625"/>
          </a:xfrm>
          <a:prstGeom prst="rect">
            <a:avLst/>
          </a:prstGeom>
          <a:solidFill>
            <a:srgbClr val="6C5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8809" y="970384"/>
            <a:ext cx="10114383" cy="4917233"/>
          </a:xfrm>
          <a:prstGeom prst="rect">
            <a:avLst/>
          </a:prstGeom>
          <a:solidFill>
            <a:srgbClr val="352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Background: Address </a:t>
            </a:r>
            <a:r>
              <a:rPr lang="en-US" dirty="0">
                <a:latin typeface="Consolas" panose="020B0609020204030204" pitchFamily="49" charset="0"/>
              </a:rPr>
              <a:t>53281 0xD021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48543"/>
              </p:ext>
            </p:extLst>
          </p:nvPr>
        </p:nvGraphicFramePr>
        <p:xfrm>
          <a:off x="1221584" y="1578276"/>
          <a:ext cx="9748832" cy="118872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609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062798"/>
              </p:ext>
            </p:extLst>
          </p:nvPr>
        </p:nvGraphicFramePr>
        <p:xfrm>
          <a:off x="1221584" y="4422710"/>
          <a:ext cx="9748832" cy="118872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609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63912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34373" y="601052"/>
            <a:ext cx="332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Border: Address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53280 0xD020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0915" y="1117423"/>
            <a:ext cx="451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Body: Default Address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1024 0x0400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0" y="3133188"/>
            <a:ext cx="494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3003368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226791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 a simple game for the Commodore 64</a:t>
            </a:r>
          </a:p>
          <a:p>
            <a:r>
              <a:rPr lang="en-US" sz="3200" dirty="0"/>
              <a:t>In C++17</a:t>
            </a:r>
          </a:p>
          <a:p>
            <a:r>
              <a:rPr lang="en-US" sz="3200" dirty="0"/>
              <a:t>Have fun while doing it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28418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colors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1078675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ViC</a:t>
            </a:r>
            <a:r>
              <a:rPr lang="en-US" dirty="0"/>
              <a:t>-II Supports 16 Colors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200767"/>
              </p:ext>
            </p:extLst>
          </p:nvPr>
        </p:nvGraphicFramePr>
        <p:xfrm>
          <a:off x="1673129" y="2849294"/>
          <a:ext cx="8815264" cy="227134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0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35673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9987" marR="129987" marT="64993" marB="64993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 marL="129987" marR="129987" marT="64993" marB="64993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29987" marR="129987" marT="64993" marB="64993">
                    <a:solidFill>
                      <a:srgbClr val="8839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29987" marR="129987" marT="64993" marB="64993">
                    <a:solidFill>
                      <a:srgbClr val="67B6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29987" marR="129987" marT="64993" marB="64993">
                    <a:solidFill>
                      <a:srgbClr val="8B3F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29987" marR="129987" marT="64993" marB="64993">
                    <a:solidFill>
                      <a:srgbClr val="55A0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129987" marR="129987" marT="64993" marB="64993">
                    <a:solidFill>
                      <a:srgbClr val="4031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129987" marR="129987" marT="64993" marB="64993">
                    <a:solidFill>
                      <a:srgbClr val="BFCE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673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129987" marR="129987" marT="64993" marB="64993">
                    <a:solidFill>
                      <a:srgbClr val="8B5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129987" marR="129987" marT="64993" marB="64993">
                    <a:solidFill>
                      <a:srgbClr val="574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129987" marR="129987" marT="64993" marB="64993">
                    <a:solidFill>
                      <a:srgbClr val="B869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129987" marR="129987" marT="64993" marB="64993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129987" marR="129987" marT="64993" marB="64993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129987" marR="129987" marT="64993" marB="64993">
                    <a:solidFill>
                      <a:srgbClr val="94E0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129987" marR="129987" marT="64993" marB="64993">
                    <a:solidFill>
                      <a:srgbClr val="7869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129987" marR="129987" marT="64993" marB="64993"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3761408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ViC</a:t>
            </a:r>
            <a:r>
              <a:rPr lang="en-US" dirty="0"/>
              <a:t>-II Supports 16 Colors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128448"/>
              </p:ext>
            </p:extLst>
          </p:nvPr>
        </p:nvGraphicFramePr>
        <p:xfrm>
          <a:off x="1673129" y="2849294"/>
          <a:ext cx="8815264" cy="227134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0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35673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9987" marR="129987" marT="64993" marB="64993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 marL="129987" marR="129987" marT="64993" marB="64993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29987" marR="129987" marT="64993" marB="64993">
                    <a:solidFill>
                      <a:srgbClr val="8839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29987" marR="129987" marT="64993" marB="64993">
                    <a:solidFill>
                      <a:srgbClr val="67B6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29987" marR="129987" marT="64993" marB="64993">
                    <a:solidFill>
                      <a:srgbClr val="8B3F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29987" marR="129987" marT="64993" marB="64993">
                    <a:solidFill>
                      <a:srgbClr val="55A0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129987" marR="129987" marT="64993" marB="64993">
                    <a:solidFill>
                      <a:srgbClr val="4031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129987" marR="129987" marT="64993" marB="64993">
                    <a:solidFill>
                      <a:srgbClr val="BFCE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673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129987" marR="129987" marT="64993" marB="64993">
                    <a:solidFill>
                      <a:srgbClr val="8B5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129987" marR="129987" marT="64993" marB="64993">
                    <a:solidFill>
                      <a:srgbClr val="574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129987" marR="129987" marT="64993" marB="64993">
                    <a:solidFill>
                      <a:srgbClr val="B869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129987" marR="129987" marT="64993" marB="64993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129987" marR="129987" marT="64993" marB="64993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129987" marR="129987" marT="64993" marB="64993">
                    <a:solidFill>
                      <a:srgbClr val="94E0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129987" marR="129987" marT="64993" marB="64993">
                    <a:solidFill>
                      <a:srgbClr val="7869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129987" marR="129987" marT="64993" marB="64993"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>
            <a:stCxn id="9" idx="1"/>
          </p:cNvCxnSpPr>
          <p:nvPr/>
        </p:nvCxnSpPr>
        <p:spPr>
          <a:xfrm flipH="1">
            <a:off x="4081549" y="2377436"/>
            <a:ext cx="656705" cy="47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8254" y="2186244"/>
            <a:ext cx="2344189" cy="382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“Red” RGB(136, 57, 50)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38254" y="5447609"/>
            <a:ext cx="302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“Light Red” RGB(184, 105, 98)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4164678" y="5120640"/>
            <a:ext cx="573576" cy="51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579055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 fixed palette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easier working with the C64’s fixed palette</a:t>
            </a:r>
          </a:p>
          <a:p>
            <a:r>
              <a:rPr lang="en-US" dirty="0"/>
              <a:t>Idea: converting from RGB to the nearest available color</a:t>
            </a:r>
          </a:p>
          <a:p>
            <a:r>
              <a:rPr lang="en-US" dirty="0"/>
              <a:t>How: pretend that RGB values represent X,Y,Z coordinates in 3D space, look for the closest points</a:t>
            </a:r>
          </a:p>
          <a:p>
            <a:r>
              <a:rPr lang="en-US" dirty="0"/>
              <a:t>Note: this is not accurate to how the human eye sees colors, but it works for this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139189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1734331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programming puzzle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1984225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Constexpr</a:t>
            </a:r>
            <a:r>
              <a:rPr lang="en-US" dirty="0"/>
              <a:t> palette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did here works because the compiler is able to optimize it</a:t>
            </a:r>
          </a:p>
          <a:p>
            <a:r>
              <a:rPr lang="en-US" dirty="0"/>
              <a:t>The programming puzzle for today is to make the </a:t>
            </a:r>
            <a:r>
              <a:rPr lang="en-US" dirty="0" err="1"/>
              <a:t>nearest_color</a:t>
            </a:r>
            <a:r>
              <a:rPr lang="en-US" dirty="0"/>
              <a:t>&lt;&gt; template fully </a:t>
            </a:r>
            <a:r>
              <a:rPr lang="en-US" dirty="0" err="1"/>
              <a:t>constexpr</a:t>
            </a:r>
            <a:r>
              <a:rPr lang="en-US" dirty="0"/>
              <a:t> enabled</a:t>
            </a:r>
          </a:p>
          <a:p>
            <a:r>
              <a:rPr lang="en-US" dirty="0"/>
              <a:t>If you succeed, there’s a following puzzle to sort the palette by </a:t>
            </a:r>
            <a:r>
              <a:rPr lang="en-US" dirty="0" err="1"/>
              <a:t>luma</a:t>
            </a:r>
            <a:r>
              <a:rPr lang="en-US" dirty="0"/>
              <a:t>, at compile-time with </a:t>
            </a:r>
            <a:r>
              <a:rPr lang="en-US" dirty="0" err="1"/>
              <a:t>constexpr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247499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C++14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problem will actually be much easier once C++17 is fully available</a:t>
            </a:r>
          </a:p>
          <a:p>
            <a:r>
              <a:rPr lang="en-US" dirty="0"/>
              <a:t>Today, however, we have C++14.</a:t>
            </a:r>
          </a:p>
          <a:p>
            <a:r>
              <a:rPr lang="en-US" dirty="0"/>
              <a:t>This exercise will help you appreciate how more </a:t>
            </a:r>
            <a:r>
              <a:rPr lang="en-US" dirty="0" err="1"/>
              <a:t>constexpr</a:t>
            </a:r>
            <a:r>
              <a:rPr lang="en-US" dirty="0"/>
              <a:t> support in the standard library can help you make more efficient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87692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3723267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Joystick Ports</a:t>
            </a:r>
          </a:p>
          <a:p>
            <a:r>
              <a:rPr lang="en-US" dirty="0"/>
              <a:t>State of joystick is accessed via the memory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355898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 Godbolt’s Compiler Explorer @</a:t>
            </a:r>
            <a:r>
              <a:rPr lang="en-US" dirty="0" err="1"/>
              <a:t>mattgodbolt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http://gcc.godbolt.org</a:t>
            </a:r>
            <a:endParaRPr lang="en-US" dirty="0"/>
          </a:p>
          <a:p>
            <a:r>
              <a:rPr lang="en-US" dirty="0"/>
              <a:t>clang </a:t>
            </a:r>
            <a:r>
              <a:rPr lang="en-US" dirty="0" err="1"/>
              <a:t>git</a:t>
            </a:r>
            <a:r>
              <a:rPr lang="en-US" dirty="0"/>
              <a:t> build for C++17 features</a:t>
            </a:r>
          </a:p>
          <a:p>
            <a:r>
              <a:rPr lang="en-US" dirty="0"/>
              <a:t>x86-to-6502 conversion tool (more on that in a minute)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227710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79" y="4309838"/>
            <a:ext cx="2976835" cy="1786161"/>
          </a:xfr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24712"/>
              </p:ext>
            </p:extLst>
          </p:nvPr>
        </p:nvGraphicFramePr>
        <p:xfrm>
          <a:off x="315881" y="2385696"/>
          <a:ext cx="5693032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1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r>
                        <a:rPr lang="en-US" dirty="0"/>
                        <a:t>Port B – Joystick #1 – 56321 (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0xDC01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3570957" y="3545251"/>
            <a:ext cx="2148709" cy="106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40889" y="3545251"/>
            <a:ext cx="1317560" cy="226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91306" y="3498216"/>
            <a:ext cx="1438098" cy="170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66931" y="3498216"/>
            <a:ext cx="589826" cy="17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771042" y="3498216"/>
            <a:ext cx="1074796" cy="160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022" y="4309838"/>
            <a:ext cx="2976835" cy="1786161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26293"/>
              </p:ext>
            </p:extLst>
          </p:nvPr>
        </p:nvGraphicFramePr>
        <p:xfrm>
          <a:off x="6151540" y="2385696"/>
          <a:ext cx="571072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r>
                        <a:rPr lang="en-US" dirty="0"/>
                        <a:t>Port A – Joystick #2 – 56320 (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0xDC00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9144000" y="3545251"/>
            <a:ext cx="2188109" cy="106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194130" y="3545251"/>
            <a:ext cx="1276762" cy="226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8543536" y="3498216"/>
            <a:ext cx="1398311" cy="17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79374" y="3498216"/>
            <a:ext cx="551254" cy="17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93072" y="3498216"/>
            <a:ext cx="1065209" cy="160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4186830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4117208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2519176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Acquisition Is Initialization</a:t>
            </a:r>
          </a:p>
          <a:p>
            <a:r>
              <a:rPr lang="en-US" dirty="0"/>
              <a:t>Essentially – using constructors and destructors to manage state and resources</a:t>
            </a:r>
          </a:p>
          <a:p>
            <a:r>
              <a:rPr lang="en-US" dirty="0"/>
              <a:t>Sometimes considered to have “too much overhead…”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230804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1934932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Commodore 64 Sprites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1628765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Vic-II sprites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 hardware sprites</a:t>
            </a:r>
          </a:p>
          <a:p>
            <a:r>
              <a:rPr lang="en-US" dirty="0"/>
              <a:t>Hardware sprite collision detection</a:t>
            </a:r>
          </a:p>
          <a:p>
            <a:r>
              <a:rPr lang="en-US" dirty="0"/>
              <a:t>Sprites are 24x21 pixels</a:t>
            </a:r>
          </a:p>
          <a:p>
            <a:r>
              <a:rPr lang="en-US" dirty="0"/>
              <a:t>Sprites can be single color or multicolor</a:t>
            </a:r>
          </a:p>
          <a:p>
            <a:r>
              <a:rPr lang="en-US" dirty="0"/>
              <a:t>Sprites can have their height or width doubled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184206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Monochrome sprite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represents 1 pixel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38294120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3533095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/>
          <p:cNvSpPr>
            <a:spLocks/>
          </p:cNvSpPr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9" b="70080"/>
          <a:stretch/>
        </p:blipFill>
        <p:spPr>
          <a:xfrm>
            <a:off x="530603" y="1660844"/>
            <a:ext cx="11130794" cy="6251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327236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grew up using the Commodore 64</a:t>
            </a:r>
          </a:p>
          <a:p>
            <a:r>
              <a:rPr lang="en-US" dirty="0"/>
              <a:t>But never really had an understanding of its architecture</a:t>
            </a:r>
          </a:p>
          <a:p>
            <a:r>
              <a:rPr lang="en-US" dirty="0"/>
              <a:t>I recently decided to learn more and wanted to use my favorite programming language…</a:t>
            </a:r>
          </a:p>
          <a:p>
            <a:r>
              <a:rPr lang="en-US" dirty="0"/>
              <a:t>But no modern compilers officially supported 40 year old 6502 CPU…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4497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/>
          <p:cNvSpPr>
            <a:spLocks/>
          </p:cNvSpPr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9" b="70080"/>
          <a:stretch/>
        </p:blipFill>
        <p:spPr>
          <a:xfrm>
            <a:off x="530603" y="1660844"/>
            <a:ext cx="11130794" cy="62515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339" name="Table 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36258"/>
              </p:ext>
            </p:extLst>
          </p:nvPr>
        </p:nvGraphicFramePr>
        <p:xfrm>
          <a:off x="569555" y="2688809"/>
          <a:ext cx="355488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0" name="Table 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63282"/>
              </p:ext>
            </p:extLst>
          </p:nvPr>
        </p:nvGraphicFramePr>
        <p:xfrm>
          <a:off x="4258021" y="2688809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1" name="Table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7094"/>
              </p:ext>
            </p:extLst>
          </p:nvPr>
        </p:nvGraphicFramePr>
        <p:xfrm>
          <a:off x="8005508" y="2688808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3030275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/>
          <p:cNvSpPr>
            <a:spLocks/>
          </p:cNvSpPr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9" b="70080"/>
          <a:stretch/>
        </p:blipFill>
        <p:spPr>
          <a:xfrm>
            <a:off x="530603" y="1660844"/>
            <a:ext cx="11130794" cy="62515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339" name="Table 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68717"/>
              </p:ext>
            </p:extLst>
          </p:nvPr>
        </p:nvGraphicFramePr>
        <p:xfrm>
          <a:off x="569555" y="2688809"/>
          <a:ext cx="355488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0" name="Table 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13039"/>
              </p:ext>
            </p:extLst>
          </p:nvPr>
        </p:nvGraphicFramePr>
        <p:xfrm>
          <a:off x="4258021" y="2688809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1" name="Table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26982"/>
              </p:ext>
            </p:extLst>
          </p:nvPr>
        </p:nvGraphicFramePr>
        <p:xfrm>
          <a:off x="8005508" y="2688808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2" name="TextBox 341"/>
          <p:cNvSpPr txBox="1"/>
          <p:nvPr/>
        </p:nvSpPr>
        <p:spPr>
          <a:xfrm>
            <a:off x="5343687" y="3342785"/>
            <a:ext cx="12157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126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1739132" y="3342785"/>
            <a:ext cx="12157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30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9175045" y="3339706"/>
            <a:ext cx="12157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120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3313862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01684"/>
              </p:ext>
            </p:extLst>
          </p:nvPr>
        </p:nvGraphicFramePr>
        <p:xfrm>
          <a:off x="2556576" y="307907"/>
          <a:ext cx="7078848" cy="62421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4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425931"/>
              </p:ext>
            </p:extLst>
          </p:nvPr>
        </p:nvGraphicFramePr>
        <p:xfrm>
          <a:off x="10021078" y="307907"/>
          <a:ext cx="1594497" cy="6242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2565207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18633832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color sprite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2 bits represents 2 pixels of the same 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3579400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17158373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1301489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56505"/>
              </p:ext>
            </p:extLst>
          </p:nvPr>
        </p:nvGraphicFramePr>
        <p:xfrm>
          <a:off x="616208" y="2595503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95573"/>
              </p:ext>
            </p:extLst>
          </p:nvPr>
        </p:nvGraphicFramePr>
        <p:xfrm>
          <a:off x="4304674" y="2595503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79851"/>
              </p:ext>
            </p:extLst>
          </p:nvPr>
        </p:nvGraphicFramePr>
        <p:xfrm>
          <a:off x="8052159" y="2595502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8767447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40"/>
              </p:ext>
            </p:extLst>
          </p:nvPr>
        </p:nvGraphicFramePr>
        <p:xfrm>
          <a:off x="616208" y="2595503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53177"/>
              </p:ext>
            </p:extLst>
          </p:nvPr>
        </p:nvGraphicFramePr>
        <p:xfrm>
          <a:off x="4304674" y="2595503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43556"/>
              </p:ext>
            </p:extLst>
          </p:nvPr>
        </p:nvGraphicFramePr>
        <p:xfrm>
          <a:off x="8052159" y="2595502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46341"/>
              </p:ext>
            </p:extLst>
          </p:nvPr>
        </p:nvGraphicFramePr>
        <p:xfrm>
          <a:off x="616208" y="3272651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51503"/>
              </p:ext>
            </p:extLst>
          </p:nvPr>
        </p:nvGraphicFramePr>
        <p:xfrm>
          <a:off x="4304674" y="3272651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27049"/>
              </p:ext>
            </p:extLst>
          </p:nvPr>
        </p:nvGraphicFramePr>
        <p:xfrm>
          <a:off x="8052159" y="3272650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801209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04688"/>
              </p:ext>
            </p:extLst>
          </p:nvPr>
        </p:nvGraphicFramePr>
        <p:xfrm>
          <a:off x="616208" y="2595503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49254"/>
              </p:ext>
            </p:extLst>
          </p:nvPr>
        </p:nvGraphicFramePr>
        <p:xfrm>
          <a:off x="4304674" y="2595503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3640"/>
              </p:ext>
            </p:extLst>
          </p:nvPr>
        </p:nvGraphicFramePr>
        <p:xfrm>
          <a:off x="8052159" y="2595502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729494"/>
              </p:ext>
            </p:extLst>
          </p:nvPr>
        </p:nvGraphicFramePr>
        <p:xfrm>
          <a:off x="616208" y="3272651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93928"/>
              </p:ext>
            </p:extLst>
          </p:nvPr>
        </p:nvGraphicFramePr>
        <p:xfrm>
          <a:off x="4304674" y="3272651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68424"/>
              </p:ext>
            </p:extLst>
          </p:nvPr>
        </p:nvGraphicFramePr>
        <p:xfrm>
          <a:off x="8052159" y="3272650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95443" y="4056861"/>
            <a:ext cx="97579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4378" y="4056861"/>
            <a:ext cx="12032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215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02472" y="4056861"/>
            <a:ext cx="97579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80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165800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use a modern C++ compiler with full optimizations to generate very simple x86 code</a:t>
            </a:r>
          </a:p>
          <a:p>
            <a:r>
              <a:rPr lang="en-US" dirty="0"/>
              <a:t>Then translate this to 6502 code for the C64</a:t>
            </a:r>
          </a:p>
          <a:p>
            <a:r>
              <a:rPr lang="en-US" dirty="0"/>
              <a:t>Most people consider this to be insane, but it turns out it was easier than actually trying to support 6502 with </a:t>
            </a:r>
            <a:r>
              <a:rPr lang="en-US" dirty="0" err="1"/>
              <a:t>llvm</a:t>
            </a:r>
            <a:endParaRPr lang="en-US" dirty="0"/>
          </a:p>
          <a:p>
            <a:r>
              <a:rPr lang="en-US" dirty="0"/>
              <a:t>Besides, doing the crazy thing is more fun (when not being paid to do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31302"/>
              </p:ext>
            </p:extLst>
          </p:nvPr>
        </p:nvGraphicFramePr>
        <p:xfrm>
          <a:off x="2540007" y="317233"/>
          <a:ext cx="7023876" cy="62421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14343363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5332"/>
              </p:ext>
            </p:extLst>
          </p:nvPr>
        </p:nvGraphicFramePr>
        <p:xfrm>
          <a:off x="2540007" y="317233"/>
          <a:ext cx="7023876" cy="62421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27865"/>
              </p:ext>
            </p:extLst>
          </p:nvPr>
        </p:nvGraphicFramePr>
        <p:xfrm>
          <a:off x="10021078" y="317233"/>
          <a:ext cx="1594497" cy="6242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15695726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34089462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26169754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6294" y="499188"/>
            <a:ext cx="11159412" cy="5859625"/>
          </a:xfrm>
          <a:prstGeom prst="rect">
            <a:avLst/>
          </a:prstGeom>
          <a:solidFill>
            <a:srgbClr val="6C5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8809" y="970384"/>
            <a:ext cx="10114383" cy="4917233"/>
          </a:xfrm>
          <a:prstGeom prst="rect">
            <a:avLst/>
          </a:prstGeom>
          <a:solidFill>
            <a:srgbClr val="352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799028" y="4366517"/>
            <a:ext cx="5288089" cy="2054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90179" y="4387065"/>
            <a:ext cx="470884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9925" y="4017733"/>
            <a:ext cx="559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320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34394" y="1006556"/>
            <a:ext cx="1" cy="27275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34394" y="3328830"/>
            <a:ext cx="0" cy="251709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4347338" y="3098315"/>
            <a:ext cx="574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9549738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6294" y="499188"/>
            <a:ext cx="11159412" cy="5859625"/>
          </a:xfrm>
          <a:prstGeom prst="rect">
            <a:avLst/>
          </a:prstGeom>
          <a:solidFill>
            <a:srgbClr val="6C5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8809" y="970384"/>
            <a:ext cx="10114383" cy="4917233"/>
          </a:xfrm>
          <a:prstGeom prst="rect">
            <a:avLst/>
          </a:prstGeom>
          <a:solidFill>
            <a:srgbClr val="352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799028" y="4376264"/>
            <a:ext cx="2779582" cy="1080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90179" y="4387065"/>
            <a:ext cx="470884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9925" y="4017733"/>
            <a:ext cx="555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255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34394" y="1006556"/>
            <a:ext cx="1" cy="27275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34394" y="3328830"/>
            <a:ext cx="0" cy="251709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4347338" y="3098315"/>
            <a:ext cx="574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200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578610" y="1006557"/>
            <a:ext cx="0" cy="4839368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764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35930892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22289938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Straightforward logic</a:t>
            </a:r>
          </a:p>
          <a:p>
            <a:r>
              <a:rPr lang="en-US" dirty="0"/>
              <a:t>Very little branching</a:t>
            </a:r>
          </a:p>
          <a:p>
            <a:r>
              <a:rPr lang="en-US" dirty="0"/>
              <a:t>Letting the compiler work for us</a:t>
            </a:r>
          </a:p>
          <a:p>
            <a:pPr lvl="1"/>
            <a:r>
              <a:rPr lang="en-US" dirty="0"/>
              <a:t>Function </a:t>
            </a:r>
            <a:r>
              <a:rPr lang="en-US" dirty="0" err="1"/>
              <a:t>inlining</a:t>
            </a:r>
            <a:r>
              <a:rPr lang="en-US" dirty="0"/>
              <a:t> is very important</a:t>
            </a:r>
          </a:p>
          <a:p>
            <a:pPr lvl="1"/>
            <a:r>
              <a:rPr lang="en-US" dirty="0"/>
              <a:t>Compile-time calculations save runtime work</a:t>
            </a:r>
          </a:p>
          <a:p>
            <a:r>
              <a:rPr lang="en-US" dirty="0"/>
              <a:t>How much RAM did we use at runtime?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17349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CppCast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http://cppcast.com</a:t>
            </a:r>
            <a:r>
              <a:rPr lang="en-US" dirty="0"/>
              <a:t>)</a:t>
            </a:r>
          </a:p>
          <a:p>
            <a:r>
              <a:rPr lang="en-US" dirty="0"/>
              <a:t>C++ Weekly YouTube Channel</a:t>
            </a:r>
          </a:p>
          <a:p>
            <a:r>
              <a:rPr lang="en-US" dirty="0">
                <a:hlinkClick r:id="rId3"/>
              </a:rPr>
              <a:t>http://articles.emptycrate.com/idocpp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97" y="4413006"/>
            <a:ext cx="3497709" cy="1965712"/>
          </a:xfrm>
          <a:prstGeom prst="rect">
            <a:avLst/>
          </a:prstGeom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41" y="4416227"/>
            <a:ext cx="3491977" cy="1962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8972" y="4049604"/>
            <a:ext cx="280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C++ Best Practices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9702" y="4049604"/>
            <a:ext cx="39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Inheritance and Polymorphism with C++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330226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x86-to-6502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movb</a:t>
            </a:r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$10, %al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.LBB0_1: 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movb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%al, 53280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movzbl</a:t>
            </a:r>
            <a:r>
              <a:rPr lang="en-US" sz="2400" dirty="0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53280, %</a:t>
            </a:r>
            <a:r>
              <a:rPr lang="en-US" sz="2400" dirty="0" err="1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incb</a:t>
            </a:r>
            <a:r>
              <a:rPr lang="en-US" sz="2400" dirty="0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%al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jmp</a:t>
            </a:r>
            <a:r>
              <a:rPr lang="en-US" sz="2400" dirty="0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.LBB0_1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lda</a:t>
            </a:r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#10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</a:t>
            </a:r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$03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lbb01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lda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$03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53280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</a:t>
            </a:r>
            <a:r>
              <a:rPr lang="en-US" sz="2400" dirty="0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$03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en-US" sz="2400" dirty="0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$03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jmp</a:t>
            </a:r>
            <a:r>
              <a:rPr lang="en-US" sz="2400" dirty="0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lbb01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2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8</a:t>
            </a:fld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52" y="1059213"/>
            <a:ext cx="9285696" cy="4739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4895" y="5825442"/>
            <a:ext cx="870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https://en.wikipedia.org/wiki/Commodore_64#/media/File:Commodore-64-Computer.png</a:t>
            </a:r>
          </a:p>
        </p:txBody>
      </p:sp>
    </p:spTree>
    <p:extLst>
      <p:ext uri="{BB962C8B-B14F-4D97-AF65-F5344CB8AC3E}">
        <p14:creationId xmlns:p14="http://schemas.microsoft.com/office/powerpoint/2010/main" val="253757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                         Vs                            Now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Commodore 64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$595 ($1481 in today’s dollars)</a:t>
            </a:r>
          </a:p>
          <a:p>
            <a:r>
              <a:rPr lang="en-US" dirty="0"/>
              <a:t>1.023Mhz 6502</a:t>
            </a:r>
          </a:p>
          <a:p>
            <a:r>
              <a:rPr lang="en-US" dirty="0"/>
              <a:t>64kB RAM</a:t>
            </a:r>
          </a:p>
          <a:p>
            <a:r>
              <a:rPr lang="en-US" dirty="0"/>
              <a:t>8 bit CPU with 16 bit address space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Acer Aspire One 11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$150 (~1/10 the price)</a:t>
            </a:r>
          </a:p>
          <a:p>
            <a:r>
              <a:rPr lang="en-US" dirty="0"/>
              <a:t>Dual Core Celeron 1.6-2.5Ghz (4880x)</a:t>
            </a:r>
          </a:p>
          <a:p>
            <a:r>
              <a:rPr lang="en-US" dirty="0"/>
              <a:t>2GB RAM (32768x)</a:t>
            </a:r>
          </a:p>
          <a:p>
            <a:r>
              <a:rPr lang="en-US" dirty="0"/>
              <a:t>64 bit CPU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Our demo today can easily fit in the L1 cache of this CPU</a:t>
            </a:r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33" y="2103013"/>
            <a:ext cx="1142978" cy="582919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46" y="2047288"/>
            <a:ext cx="982274" cy="76205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</a:t>
            </a:r>
          </a:p>
        </p:txBody>
      </p:sp>
    </p:spTree>
    <p:extLst>
      <p:ext uri="{BB962C8B-B14F-4D97-AF65-F5344CB8AC3E}">
        <p14:creationId xmlns:p14="http://schemas.microsoft.com/office/powerpoint/2010/main" val="324672309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20607</TotalTime>
  <Words>2867</Words>
  <Application>Microsoft Office PowerPoint</Application>
  <PresentationFormat>Widescreen</PresentationFormat>
  <Paragraphs>1760</Paragraphs>
  <Slides>69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Consolas</vt:lpstr>
      <vt:lpstr>Corbel</vt:lpstr>
      <vt:lpstr>Times New Roman</vt:lpstr>
      <vt:lpstr>Basis</vt:lpstr>
      <vt:lpstr>Rich Code For Tiny Computers </vt:lpstr>
      <vt:lpstr>Poll – I regularly program for:</vt:lpstr>
      <vt:lpstr>The Plan</vt:lpstr>
      <vt:lpstr>The Tools</vt:lpstr>
      <vt:lpstr>The Why</vt:lpstr>
      <vt:lpstr>The How</vt:lpstr>
      <vt:lpstr>x86-to-6502</vt:lpstr>
      <vt:lpstr>PowerPoint Presentation</vt:lpstr>
      <vt:lpstr>Then                          Vs                            Now</vt:lpstr>
      <vt:lpstr>Then                          Vs                            Now</vt:lpstr>
      <vt:lpstr>The Game</vt:lpstr>
      <vt:lpstr>Simple pong clone</vt:lpstr>
      <vt:lpstr>30 second computer architecture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mapped hardware</vt:lpstr>
      <vt:lpstr>Memory mapping</vt:lpstr>
      <vt:lpstr>PowerPoint Presentation</vt:lpstr>
      <vt:lpstr>Zero overhead abstractions</vt:lpstr>
      <vt:lpstr>…compared to hand-crafted code</vt:lpstr>
      <vt:lpstr>Video Memory</vt:lpstr>
      <vt:lpstr>PowerPoint Presentation</vt:lpstr>
      <vt:lpstr>PowerPoint Presentation</vt:lpstr>
      <vt:lpstr>Dealing with colors</vt:lpstr>
      <vt:lpstr>The ViC-II Supports 16 Colors</vt:lpstr>
      <vt:lpstr>The ViC-II Supports 16 Colors</vt:lpstr>
      <vt:lpstr>Working with a fixed palette</vt:lpstr>
      <vt:lpstr>PowerPoint Presentation</vt:lpstr>
      <vt:lpstr>Daily programming puzzle</vt:lpstr>
      <vt:lpstr>Constexpr palette work</vt:lpstr>
      <vt:lpstr>Using C++14</vt:lpstr>
      <vt:lpstr>joystick</vt:lpstr>
      <vt:lpstr>joysticks</vt:lpstr>
      <vt:lpstr>joysticks</vt:lpstr>
      <vt:lpstr>PowerPoint Presentation</vt:lpstr>
      <vt:lpstr>RAII</vt:lpstr>
      <vt:lpstr>RAII</vt:lpstr>
      <vt:lpstr>PowerPoint Presentation</vt:lpstr>
      <vt:lpstr>Commodore 64 Sprites</vt:lpstr>
      <vt:lpstr>Vic-II sprites</vt:lpstr>
      <vt:lpstr>Monochrome sprite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 color sprite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Putting It All together</vt:lpstr>
      <vt:lpstr>PowerPoint Presentation</vt:lpstr>
      <vt:lpstr>PowerPoint Presentation</vt:lpstr>
      <vt:lpstr>PowerPoint Presentation</vt:lpstr>
      <vt:lpstr>Wrap-up</vt:lpstr>
      <vt:lpstr>Why does this work?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 Code For Tiny Computers – A Simple Commodore 64 Game in C++17</dc:title>
  <dc:creator>Jason Turner</dc:creator>
  <cp:lastModifiedBy>Jason</cp:lastModifiedBy>
  <cp:revision>157</cp:revision>
  <dcterms:created xsi:type="dcterms:W3CDTF">2016-08-10T20:57:58Z</dcterms:created>
  <dcterms:modified xsi:type="dcterms:W3CDTF">2016-09-06T19:09:24Z</dcterms:modified>
</cp:coreProperties>
</file>