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2"/>
  </p:notesMasterIdLst>
  <p:sldIdLst>
    <p:sldId id="256" r:id="rId2"/>
    <p:sldId id="299" r:id="rId3"/>
    <p:sldId id="257" r:id="rId4"/>
    <p:sldId id="258" r:id="rId5"/>
    <p:sldId id="259" r:id="rId6"/>
    <p:sldId id="330" r:id="rId7"/>
    <p:sldId id="331" r:id="rId8"/>
    <p:sldId id="332" r:id="rId9"/>
    <p:sldId id="261" r:id="rId10"/>
    <p:sldId id="263" r:id="rId11"/>
    <p:sldId id="320" r:id="rId12"/>
    <p:sldId id="265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33" r:id="rId22"/>
    <p:sldId id="340" r:id="rId23"/>
    <p:sldId id="283" r:id="rId24"/>
    <p:sldId id="284" r:id="rId25"/>
    <p:sldId id="292" r:id="rId26"/>
    <p:sldId id="289" r:id="rId27"/>
    <p:sldId id="290" r:id="rId28"/>
    <p:sldId id="291" r:id="rId29"/>
    <p:sldId id="300" r:id="rId30"/>
    <p:sldId id="301" r:id="rId31"/>
    <p:sldId id="313" r:id="rId32"/>
    <p:sldId id="315" r:id="rId33"/>
    <p:sldId id="314" r:id="rId34"/>
    <p:sldId id="324" r:id="rId35"/>
    <p:sldId id="325" r:id="rId36"/>
    <p:sldId id="329" r:id="rId37"/>
    <p:sldId id="285" r:id="rId38"/>
    <p:sldId id="287" r:id="rId39"/>
    <p:sldId id="288" r:id="rId40"/>
    <p:sldId id="294" r:id="rId41"/>
    <p:sldId id="321" r:id="rId42"/>
    <p:sldId id="322" r:id="rId43"/>
    <p:sldId id="323" r:id="rId44"/>
    <p:sldId id="277" r:id="rId45"/>
    <p:sldId id="266" r:id="rId46"/>
    <p:sldId id="275" r:id="rId47"/>
    <p:sldId id="268" r:id="rId48"/>
    <p:sldId id="272" r:id="rId49"/>
    <p:sldId id="281" r:id="rId50"/>
    <p:sldId id="282" r:id="rId51"/>
    <p:sldId id="267" r:id="rId52"/>
    <p:sldId id="295" r:id="rId53"/>
    <p:sldId id="341" r:id="rId54"/>
    <p:sldId id="276" r:id="rId55"/>
    <p:sldId id="273" r:id="rId56"/>
    <p:sldId id="274" r:id="rId57"/>
    <p:sldId id="278" r:id="rId58"/>
    <p:sldId id="279" r:id="rId59"/>
    <p:sldId id="280" r:id="rId60"/>
    <p:sldId id="270" r:id="rId61"/>
    <p:sldId id="271" r:id="rId62"/>
    <p:sldId id="318" r:id="rId63"/>
    <p:sldId id="296" r:id="rId64"/>
    <p:sldId id="334" r:id="rId65"/>
    <p:sldId id="335" r:id="rId66"/>
    <p:sldId id="297" r:id="rId67"/>
    <p:sldId id="298" r:id="rId68"/>
    <p:sldId id="302" r:id="rId69"/>
    <p:sldId id="339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4ABFFD-D844-435B-BB4B-3ACB9692CF67}">
          <p14:sldIdLst>
            <p14:sldId id="256"/>
            <p14:sldId id="299"/>
            <p14:sldId id="257"/>
            <p14:sldId id="258"/>
            <p14:sldId id="259"/>
            <p14:sldId id="330"/>
            <p14:sldId id="331"/>
            <p14:sldId id="332"/>
            <p14:sldId id="261"/>
            <p14:sldId id="263"/>
            <p14:sldId id="320"/>
            <p14:sldId id="265"/>
          </p14:sldIdLst>
        </p14:section>
        <p14:section name="Computer Arch Intro" id="{DAFD2749-1883-4063-9F83-68E19EE32A1F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33"/>
          </p14:sldIdLst>
        </p14:section>
        <p14:section name="Memory Mapping" id="{BBBE8E80-6EFD-4C85-A8FA-423D0BBCDA26}">
          <p14:sldIdLst>
            <p14:sldId id="340"/>
            <p14:sldId id="283"/>
            <p14:sldId id="284"/>
            <p14:sldId id="292"/>
          </p14:sldIdLst>
        </p14:section>
        <p14:section name="Video Memory" id="{F804ADBB-F3A3-40F5-BF02-2EB7C3BE8B44}">
          <p14:sldIdLst>
            <p14:sldId id="289"/>
            <p14:sldId id="290"/>
            <p14:sldId id="291"/>
          </p14:sldIdLst>
        </p14:section>
        <p14:section name="Dealing With Colors" id="{561B5814-21EC-4A60-9841-16C93A58F84F}">
          <p14:sldIdLst>
            <p14:sldId id="300"/>
            <p14:sldId id="301"/>
            <p14:sldId id="313"/>
            <p14:sldId id="315"/>
            <p14:sldId id="314"/>
          </p14:sldIdLst>
        </p14:section>
        <p14:section name="Daily Puzzle" id="{BE67DFEA-CA9C-417F-9ABA-801F8616FDF5}">
          <p14:sldIdLst>
            <p14:sldId id="324"/>
            <p14:sldId id="325"/>
            <p14:sldId id="329"/>
          </p14:sldIdLst>
        </p14:section>
        <p14:section name="Joystick" id="{980C71F1-75D3-4DC6-A34C-C180CF3C0217}">
          <p14:sldIdLst>
            <p14:sldId id="285"/>
            <p14:sldId id="287"/>
            <p14:sldId id="288"/>
            <p14:sldId id="294"/>
          </p14:sldIdLst>
        </p14:section>
        <p14:section name="RAII" id="{3AFEF200-86D9-4629-AE5F-B110D46B981C}">
          <p14:sldIdLst>
            <p14:sldId id="321"/>
            <p14:sldId id="322"/>
            <p14:sldId id="323"/>
          </p14:sldIdLst>
        </p14:section>
        <p14:section name="C64 Graphics" id="{12099A9C-761C-4CE2-84E3-B6861B7108C9}">
          <p14:sldIdLst>
            <p14:sldId id="277"/>
            <p14:sldId id="266"/>
          </p14:sldIdLst>
        </p14:section>
        <p14:section name="Monochrome Sprites" id="{57904E12-B96C-4B03-855E-3B3EDCC75AD0}">
          <p14:sldIdLst>
            <p14:sldId id="275"/>
            <p14:sldId id="268"/>
            <p14:sldId id="272"/>
            <p14:sldId id="281"/>
            <p14:sldId id="282"/>
            <p14:sldId id="267"/>
            <p14:sldId id="295"/>
            <p14:sldId id="341"/>
          </p14:sldIdLst>
        </p14:section>
        <p14:section name="Multicolor Sprites" id="{9219A7AA-31C4-41AB-876C-4D8C765A3F40}">
          <p14:sldIdLst>
            <p14:sldId id="276"/>
            <p14:sldId id="273"/>
            <p14:sldId id="274"/>
            <p14:sldId id="278"/>
            <p14:sldId id="279"/>
            <p14:sldId id="280"/>
            <p14:sldId id="270"/>
            <p14:sldId id="271"/>
            <p14:sldId id="318"/>
          </p14:sldIdLst>
        </p14:section>
        <p14:section name="Making the Game" id="{7B231192-58F7-4FDF-B573-7EC2490E6C76}">
          <p14:sldIdLst>
            <p14:sldId id="296"/>
            <p14:sldId id="334"/>
            <p14:sldId id="335"/>
            <p14:sldId id="297"/>
          </p14:sldIdLst>
        </p14:section>
        <p14:section name="Wrap-Up" id="{51D7C980-B71E-4620-BC06-BA8293FD10EA}">
          <p14:sldIdLst>
            <p14:sldId id="298"/>
            <p14:sldId id="302"/>
            <p14:sldId id="339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7869C4"/>
    <a:srgbClr val="94E089"/>
    <a:srgbClr val="787878"/>
    <a:srgbClr val="505050"/>
    <a:srgbClr val="B86962"/>
    <a:srgbClr val="574200"/>
    <a:srgbClr val="8B5429"/>
    <a:srgbClr val="BFCE72"/>
    <a:srgbClr val="403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0974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C46-8096-4B5E-A591-CF6D51E6EE38}" type="datetimeFigureOut">
              <a:rPr lang="en-US" smtClean="0"/>
              <a:t>2016-09-20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0E43-7ED3-453E-81CF-1E65232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7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1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5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9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5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4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8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4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9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2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0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3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4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1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0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79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2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0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02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1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E09D35-F722-4FD9-8056-6A3931E1F608}" type="datetime1">
              <a:rPr lang="en-US" smtClean="0"/>
              <a:t>2016-09-20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1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0746-28B4-4C8F-96ED-359E20FC0A68}" type="datetime1">
              <a:rPr lang="en-US" smtClean="0"/>
              <a:t>2016-09-20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75C8-33ED-450B-A20C-BA0D1DDB9548}" type="datetime1">
              <a:rPr lang="en-US" smtClean="0"/>
              <a:t>2016-09-20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48678"/>
            <a:ext cx="9872871" cy="3847322"/>
          </a:xfrm>
        </p:spPr>
        <p:txBody>
          <a:bodyPr/>
          <a:lstStyle>
            <a:lvl1pPr marL="2286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1pPr>
            <a:lvl2pPr marL="4572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2pPr>
            <a:lvl3pPr marL="73152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3pPr>
            <a:lvl4pPr marL="100584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4pPr>
            <a:lvl5pPr marL="128016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05F-4B9A-4D7C-BB44-EBABF46D078A}" type="datetime1">
              <a:rPr lang="en-US" smtClean="0"/>
              <a:t>2016-09-20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81200" y="196596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C72-8B3A-4DBC-81F8-86B4B6CA33DA}" type="datetime1">
              <a:rPr lang="en-US" smtClean="0"/>
              <a:t>2016-09-20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DC6D-C948-4C86-8C3C-6DA06422FDE9}" type="datetime1">
              <a:rPr lang="en-US" smtClean="0"/>
              <a:t>2016-09-20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321A-4CEA-49C4-B550-C9B10537D2ED}" type="datetime1">
              <a:rPr lang="en-US" smtClean="0"/>
              <a:t>2016-09-20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8865-01B1-45F9-A07A-0FFFF5193460}" type="datetime1">
              <a:rPr lang="en-US" smtClean="0"/>
              <a:t>2016-09-20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227B-72AF-4658-8B36-7FFAD1CC1166}" type="datetime1">
              <a:rPr lang="en-US" smtClean="0"/>
              <a:t>2016-09-20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1D8-AEDB-49D6-9FE7-AD6427494147}" type="datetime1">
              <a:rPr lang="en-US" smtClean="0"/>
              <a:t>2016-09-20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850-7D19-4C87-9E18-001E2D75722F}" type="datetime1">
              <a:rPr lang="en-US" smtClean="0"/>
              <a:t>2016-09-20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1419A11-5935-4C42-B9CF-E31F2F5B386F}" type="datetime1">
              <a:rPr lang="en-US" smtClean="0"/>
              <a:t>2016-09-20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7113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Jason Turner    </a:t>
            </a:r>
            <a:r>
              <a:rPr lang="en-US" dirty="0" err="1"/>
              <a:t>CppCon</a:t>
            </a:r>
            <a:r>
              <a:rPr lang="en-US" dirty="0"/>
              <a:t> 2016    @</a:t>
            </a:r>
            <a:r>
              <a:rPr lang="en-US" dirty="0" err="1"/>
              <a:t>lefticus</a:t>
            </a:r>
            <a:r>
              <a:rPr lang="en-US" dirty="0"/>
              <a:t>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odbol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articles.emptycrate.com/idocpp" TargetMode="External"/><Relationship Id="rId7" Type="http://schemas.openxmlformats.org/officeDocument/2006/relationships/image" Target="../media/image11.jpg"/><Relationship Id="rId2" Type="http://schemas.openxmlformats.org/officeDocument/2006/relationships/hyperlink" Target="http://cppca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.oreilly.com/product/0636920049814.do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://shop.oreilly.com/product/0636920052166.d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Code For Tiny Computers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Commodore 64 Game in C++17</a:t>
            </a:r>
          </a:p>
          <a:p>
            <a:r>
              <a:rPr lang="en-US" sz="2400" dirty="0"/>
              <a:t>http://tinyurl.com/RichCodeCppCon2016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Jason Turner    </a:t>
            </a:r>
            <a:r>
              <a:rPr lang="en-US" dirty="0" err="1"/>
              <a:t>CppCon</a:t>
            </a:r>
            <a:r>
              <a:rPr lang="en-US" dirty="0"/>
              <a:t> 2016    @</a:t>
            </a:r>
            <a:r>
              <a:rPr lang="en-US" dirty="0" err="1"/>
              <a:t>lefticus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4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6510 (NTSC)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MSP430-FR5849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$5.53 (Less in bulk)</a:t>
            </a:r>
          </a:p>
          <a:p>
            <a:r>
              <a:rPr lang="en-US" dirty="0"/>
              <a:t>16 </a:t>
            </a:r>
            <a:r>
              <a:rPr lang="en-US" dirty="0" err="1"/>
              <a:t>Mhz</a:t>
            </a:r>
            <a:endParaRPr lang="en-US" dirty="0"/>
          </a:p>
          <a:p>
            <a:r>
              <a:rPr lang="en-US" dirty="0"/>
              <a:t>66kB RAM</a:t>
            </a:r>
          </a:p>
          <a:p>
            <a:r>
              <a:rPr lang="en-US" dirty="0"/>
              <a:t>16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Some level of official </a:t>
            </a:r>
            <a:r>
              <a:rPr lang="en-US" dirty="0" err="1"/>
              <a:t>gcc</a:t>
            </a:r>
            <a:r>
              <a:rPr lang="en-US" dirty="0"/>
              <a:t> and clang support today.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5" y="1965960"/>
            <a:ext cx="1150989" cy="8402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5733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47381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pong clone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509796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9928" y="2561253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92286" y="3713584"/>
            <a:ext cx="475861" cy="47586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5551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2082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stCxn id="17" idx="2"/>
            <a:endCxn id="6" idx="7"/>
          </p:cNvCxnSpPr>
          <p:nvPr/>
        </p:nvCxnSpPr>
        <p:spPr>
          <a:xfrm flipH="1">
            <a:off x="3998459" y="3028558"/>
            <a:ext cx="722831" cy="75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380" y="2659226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</a:t>
            </a:r>
          </a:p>
        </p:txBody>
      </p:sp>
      <p:cxnSp>
        <p:nvCxnSpPr>
          <p:cNvPr id="20" name="Straight Arrow Connector 19"/>
          <p:cNvCxnSpPr>
            <a:stCxn id="23" idx="1"/>
            <a:endCxn id="4" idx="3"/>
          </p:cNvCxnSpPr>
          <p:nvPr/>
        </p:nvCxnSpPr>
        <p:spPr>
          <a:xfrm flipH="1" flipV="1">
            <a:off x="1338943" y="5204927"/>
            <a:ext cx="5082075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  <a:endCxn id="5" idx="2"/>
          </p:cNvCxnSpPr>
          <p:nvPr/>
        </p:nvCxnSpPr>
        <p:spPr>
          <a:xfrm flipV="1">
            <a:off x="7352522" y="3951514"/>
            <a:ext cx="3565378" cy="1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1018" y="5542002"/>
            <a:ext cx="93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Paddles</a:t>
            </a:r>
          </a:p>
        </p:txBody>
      </p:sp>
      <p:cxnSp>
        <p:nvCxnSpPr>
          <p:cNvPr id="25" name="Straight Arrow Connector 24"/>
          <p:cNvCxnSpPr>
            <a:stCxn id="28" idx="1"/>
            <a:endCxn id="11" idx="3"/>
          </p:cNvCxnSpPr>
          <p:nvPr/>
        </p:nvCxnSpPr>
        <p:spPr>
          <a:xfrm flipH="1" flipV="1">
            <a:off x="4068147" y="4784658"/>
            <a:ext cx="1328057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 flipV="1">
            <a:off x="6288833" y="4784658"/>
            <a:ext cx="1813249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6204" y="4672695"/>
            <a:ext cx="8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110" y="376684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Bouncy Walls</a:t>
            </a:r>
          </a:p>
        </p:txBody>
      </p:sp>
      <p:cxnSp>
        <p:nvCxnSpPr>
          <p:cNvPr id="39" name="Straight Arrow Connector 38"/>
          <p:cNvCxnSpPr>
            <a:stCxn id="37" idx="3"/>
            <a:endCxn id="49" idx="1"/>
          </p:cNvCxnSpPr>
          <p:nvPr/>
        </p:nvCxnSpPr>
        <p:spPr>
          <a:xfrm flipV="1">
            <a:off x="762000" y="2224423"/>
            <a:ext cx="371669" cy="96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50" idx="1"/>
          </p:cNvCxnSpPr>
          <p:nvPr/>
        </p:nvCxnSpPr>
        <p:spPr>
          <a:xfrm>
            <a:off x="762001" y="4716625"/>
            <a:ext cx="363893" cy="14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33669" y="2201563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25894" y="6096000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50821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 </a:t>
            </a:r>
            <a:r>
              <a:rPr lang="en-US" dirty="0"/>
              <a:t>second computer architecture 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Oversimplified, incomplete, and likely to get lots of comments on YouTube about what I left out.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6590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7729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1704109" y="1845425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87217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0800000">
            <a:off x="1670858" y="487984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41582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6200000">
            <a:off x="4862945" y="250240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37607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8778239" y="261579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07631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7306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– I regularly program for: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/ server / embedded CPUs like ARM and x86</a:t>
            </a:r>
          </a:p>
          <a:p>
            <a:r>
              <a:rPr lang="en-US" dirty="0"/>
              <a:t>Microcontrollers</a:t>
            </a:r>
          </a:p>
          <a:p>
            <a:r>
              <a:rPr lang="en-US" dirty="0"/>
              <a:t>40 year old 8 bit CPUs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33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89471" y="5119568"/>
            <a:ext cx="2129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Video Chip</a:t>
            </a:r>
          </a:p>
          <a:p>
            <a:r>
              <a:rPr lang="en-US" dirty="0"/>
              <a:t>In C64: The VIC-II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20077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7" y="887800"/>
            <a:ext cx="11000867" cy="508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83658" y="1797977"/>
            <a:ext cx="760288" cy="15924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79923" y="3542872"/>
            <a:ext cx="760288" cy="15924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0782" y="3708272"/>
            <a:ext cx="1696948" cy="17473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6" idx="2"/>
          </p:cNvCxnSpPr>
          <p:nvPr/>
        </p:nvCxnSpPr>
        <p:spPr>
          <a:xfrm>
            <a:off x="5763802" y="3390472"/>
            <a:ext cx="0" cy="10376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7" idx="1"/>
          </p:cNvCxnSpPr>
          <p:nvPr/>
        </p:nvCxnSpPr>
        <p:spPr>
          <a:xfrm flipV="1">
            <a:off x="3287730" y="4339120"/>
            <a:ext cx="3892193" cy="2428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29415" y="2347097"/>
            <a:ext cx="6687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9716" y="4275856"/>
            <a:ext cx="72487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0489" y="4591500"/>
            <a:ext cx="7104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VICII</a:t>
            </a:r>
          </a:p>
        </p:txBody>
      </p:sp>
    </p:spTree>
    <p:extLst>
      <p:ext uri="{BB962C8B-B14F-4D97-AF65-F5344CB8AC3E}">
        <p14:creationId xmlns:p14="http://schemas.microsoft.com/office/powerpoint/2010/main" val="225962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(runtime) overhead game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Overhead?</a:t>
            </a:r>
          </a:p>
          <a:p>
            <a:r>
              <a:rPr lang="en-US" dirty="0"/>
              <a:t>No overhead?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7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52333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are connected directly to the CPU’s address bus</a:t>
            </a:r>
          </a:p>
          <a:p>
            <a:r>
              <a:rPr lang="en-US" dirty="0"/>
              <a:t>Reading and writing to specific memory locations controls devices</a:t>
            </a:r>
          </a:p>
          <a:p>
            <a:r>
              <a:rPr lang="en-US" dirty="0"/>
              <a:t>Example: setting </a:t>
            </a:r>
            <a:r>
              <a:rPr lang="en-US" dirty="0">
                <a:latin typeface="Consolas" panose="020B0609020204030204" pitchFamily="49" charset="0"/>
              </a:rPr>
              <a:t>0xD020 = 1</a:t>
            </a:r>
            <a:r>
              <a:rPr lang="en-US" dirty="0"/>
              <a:t> tells the video controller to set the border color to 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725775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91334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87702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Background: Address </a:t>
            </a:r>
            <a:r>
              <a:rPr lang="en-US" dirty="0">
                <a:latin typeface="Consolas" panose="020B0609020204030204" pitchFamily="49" charset="0"/>
              </a:rPr>
              <a:t>53281 0xD021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8543"/>
              </p:ext>
            </p:extLst>
          </p:nvPr>
        </p:nvGraphicFramePr>
        <p:xfrm>
          <a:off x="1221584" y="1578276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62798"/>
              </p:ext>
            </p:extLst>
          </p:nvPr>
        </p:nvGraphicFramePr>
        <p:xfrm>
          <a:off x="1221584" y="4422710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3912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4373" y="601052"/>
            <a:ext cx="332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Border: Address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53280 0xD020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0915" y="1117423"/>
            <a:ext cx="4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Body: Default Address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1024 0x0400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3133188"/>
            <a:ext cx="49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003368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26791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colors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0786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 a simple game for the Commodore 64</a:t>
            </a:r>
          </a:p>
          <a:p>
            <a:r>
              <a:rPr lang="en-US" sz="3200" dirty="0"/>
              <a:t>In C++17</a:t>
            </a:r>
          </a:p>
          <a:p>
            <a:r>
              <a:rPr lang="en-US" sz="3200" dirty="0"/>
              <a:t>Have fun while doing it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8418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00767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761408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28448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9" idx="1"/>
          </p:cNvCxnSpPr>
          <p:nvPr/>
        </p:nvCxnSpPr>
        <p:spPr>
          <a:xfrm flipH="1">
            <a:off x="4081549" y="2377436"/>
            <a:ext cx="656705" cy="4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8254" y="2186244"/>
            <a:ext cx="2344189" cy="38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“Red” RGB(136, 57, 50)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254" y="5447609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“Light Red” RGB(184, 105, 98)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164678" y="5120640"/>
            <a:ext cx="573576" cy="5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57905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fixed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easier working with the C64’s fixed palette</a:t>
            </a:r>
          </a:p>
          <a:p>
            <a:r>
              <a:rPr lang="en-US" dirty="0"/>
              <a:t>Idea: converting from RGB to the nearest available color</a:t>
            </a:r>
          </a:p>
          <a:p>
            <a:r>
              <a:rPr lang="en-US" dirty="0"/>
              <a:t>How: pretend that RGB values represent X,Y,Z coordinates in 3D space, look for the closest points</a:t>
            </a:r>
          </a:p>
          <a:p>
            <a:r>
              <a:rPr lang="en-US" dirty="0"/>
              <a:t>Note: this is not accurate to how the human eye sees colors, but it works for this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3918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734331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programming puzzle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98422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palette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did here works because the compiler is able to optimize it</a:t>
            </a:r>
          </a:p>
          <a:p>
            <a:r>
              <a:rPr lang="en-US" dirty="0"/>
              <a:t>The programming puzzle for today is to make the </a:t>
            </a:r>
            <a:r>
              <a:rPr lang="en-US" dirty="0" err="1"/>
              <a:t>nearest_color</a:t>
            </a:r>
            <a:r>
              <a:rPr lang="en-US" dirty="0"/>
              <a:t>&lt;&gt; template fully </a:t>
            </a:r>
            <a:r>
              <a:rPr lang="en-US" dirty="0" err="1"/>
              <a:t>constexpr</a:t>
            </a:r>
            <a:r>
              <a:rPr lang="en-US" dirty="0"/>
              <a:t> enabled</a:t>
            </a:r>
          </a:p>
          <a:p>
            <a:r>
              <a:rPr lang="en-US" dirty="0"/>
              <a:t>If you succeed, there’s a following puzzle to sort the palette by </a:t>
            </a:r>
            <a:r>
              <a:rPr lang="en-US" dirty="0" err="1"/>
              <a:t>luma</a:t>
            </a:r>
            <a:r>
              <a:rPr lang="en-US" dirty="0"/>
              <a:t>, at compile-time with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4749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will actually be much easier once C++17 is fully available</a:t>
            </a:r>
          </a:p>
          <a:p>
            <a:r>
              <a:rPr lang="en-US" dirty="0"/>
              <a:t>Today, however, we have C++14</a:t>
            </a:r>
          </a:p>
          <a:p>
            <a:r>
              <a:rPr lang="en-US" dirty="0"/>
              <a:t>This exercise will help you appreciate how more </a:t>
            </a:r>
            <a:r>
              <a:rPr lang="en-US" dirty="0" err="1"/>
              <a:t>constexpr</a:t>
            </a:r>
            <a:r>
              <a:rPr lang="en-US" dirty="0"/>
              <a:t> support in the standard library can help you make more efficient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87692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72326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Joystick Ports</a:t>
            </a:r>
          </a:p>
          <a:p>
            <a:r>
              <a:rPr lang="en-US" dirty="0"/>
              <a:t>State of joystick is accessed via the memory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58980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309838"/>
            <a:ext cx="2976835" cy="1786161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24712"/>
              </p:ext>
            </p:extLst>
          </p:nvPr>
        </p:nvGraphicFramePr>
        <p:xfrm>
          <a:off x="315881" y="2385696"/>
          <a:ext cx="569303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B – Joystick #1 – 56321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570957" y="3545251"/>
            <a:ext cx="21487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40889" y="3545251"/>
            <a:ext cx="1317560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91306" y="3498216"/>
            <a:ext cx="1438098" cy="17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66931" y="3498216"/>
            <a:ext cx="589826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71042" y="3498216"/>
            <a:ext cx="1074796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22" y="4309838"/>
            <a:ext cx="2976835" cy="1786161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26293"/>
              </p:ext>
            </p:extLst>
          </p:nvPr>
        </p:nvGraphicFramePr>
        <p:xfrm>
          <a:off x="6151540" y="2385696"/>
          <a:ext cx="571072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A – Joystick #2 – 56320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9144000" y="3545251"/>
            <a:ext cx="21881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94130" y="3545251"/>
            <a:ext cx="1276762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543536" y="3498216"/>
            <a:ext cx="1398311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79374" y="3498216"/>
            <a:ext cx="551254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3072" y="3498216"/>
            <a:ext cx="1065209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1868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Godbolt’s Compiler Explorer @</a:t>
            </a:r>
            <a:r>
              <a:rPr lang="en-US" dirty="0" err="1"/>
              <a:t>mattgodbolt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http://gcc.godbolt.org</a:t>
            </a:r>
            <a:endParaRPr lang="en-US" dirty="0"/>
          </a:p>
          <a:p>
            <a:r>
              <a:rPr lang="en-US" dirty="0"/>
              <a:t>clang </a:t>
            </a:r>
            <a:r>
              <a:rPr lang="en-US" dirty="0" err="1"/>
              <a:t>git</a:t>
            </a:r>
            <a:r>
              <a:rPr lang="en-US" dirty="0"/>
              <a:t> build for C++17 features</a:t>
            </a:r>
          </a:p>
          <a:p>
            <a:r>
              <a:rPr lang="en-US" dirty="0"/>
              <a:t>x86-to-6502 conversion tool (more on that in a minute)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2771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117208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519176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Acquisition Is Initialization</a:t>
            </a:r>
          </a:p>
          <a:p>
            <a:r>
              <a:rPr lang="en-US" dirty="0"/>
              <a:t>Essentially – using constructors and destructors to manage state and resources</a:t>
            </a:r>
          </a:p>
          <a:p>
            <a:r>
              <a:rPr lang="en-US" dirty="0"/>
              <a:t>Many consider this to be the greatest strength of C++</a:t>
            </a:r>
          </a:p>
          <a:p>
            <a:r>
              <a:rPr lang="en-US" dirty="0"/>
              <a:t>I like to put this another way: well-defined object lifetime is C++’s greatest strength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3080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934932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Commodore 64 Sprites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62876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Vic-II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hardware sprites</a:t>
            </a:r>
          </a:p>
          <a:p>
            <a:r>
              <a:rPr lang="en-US" dirty="0"/>
              <a:t>Hardware sprite collision detection</a:t>
            </a:r>
          </a:p>
          <a:p>
            <a:r>
              <a:rPr lang="en-US" dirty="0"/>
              <a:t>Sprites are 24x21 pixels</a:t>
            </a:r>
          </a:p>
          <a:p>
            <a:r>
              <a:rPr lang="en-US" dirty="0"/>
              <a:t>Sprites can be single color or multicolor</a:t>
            </a:r>
          </a:p>
          <a:p>
            <a:r>
              <a:rPr lang="en-US" dirty="0"/>
              <a:t>Sprites can have their height or width doubled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8420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Monochrome sprite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represents 1 pixel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82941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95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69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36258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3282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7094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7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grew up using the Commodore 64</a:t>
            </a:r>
          </a:p>
          <a:p>
            <a:r>
              <a:rPr lang="en-US" dirty="0"/>
              <a:t>But never really had an understanding of its architecture</a:t>
            </a:r>
          </a:p>
          <a:p>
            <a:r>
              <a:rPr lang="en-US" dirty="0"/>
              <a:t>I recently decided to learn more and wanted to use my favorite programming language…</a:t>
            </a:r>
          </a:p>
          <a:p>
            <a:r>
              <a:rPr lang="en-US" dirty="0"/>
              <a:t>But no modern compilers officially supported 40 year old 6502 CPU…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497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68717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3039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26982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" name="TextBox 341"/>
          <p:cNvSpPr txBox="1"/>
          <p:nvPr/>
        </p:nvSpPr>
        <p:spPr>
          <a:xfrm>
            <a:off x="5343687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126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739132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175045" y="3339706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2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01684"/>
              </p:ext>
            </p:extLst>
          </p:nvPr>
        </p:nvGraphicFramePr>
        <p:xfrm>
          <a:off x="2556576" y="307907"/>
          <a:ext cx="7078848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25931"/>
              </p:ext>
            </p:extLst>
          </p:nvPr>
        </p:nvGraphicFramePr>
        <p:xfrm>
          <a:off x="10021078" y="307907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0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863383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work was that, exactly?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function parameters and how many function calls?</a:t>
            </a:r>
          </a:p>
          <a:p>
            <a:r>
              <a:rPr lang="en-US" dirty="0"/>
              <a:t>Hint: 24x21 pixels</a:t>
            </a:r>
          </a:p>
          <a:p>
            <a:r>
              <a:rPr lang="en-US" dirty="0"/>
              <a:t>504 + 1 parameters (first function)</a:t>
            </a:r>
          </a:p>
          <a:p>
            <a:r>
              <a:rPr lang="en-US" dirty="0"/>
              <a:t>8 </a:t>
            </a:r>
            <a:r>
              <a:rPr lang="en-US" dirty="0" err="1"/>
              <a:t>params</a:t>
            </a:r>
            <a:r>
              <a:rPr lang="en-US" dirty="0"/>
              <a:t> less per recursion, 63 + 1 recursions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color sprite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2 bits represents 2 pixels of the same 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79400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37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89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56505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5573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9851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44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40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53177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43556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46341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1503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49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04688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49254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3640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29494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93928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68424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95443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4378" y="4056861"/>
            <a:ext cx="12032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215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02472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0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a modern C++ compiler with full optimizations to generate very simple x86 code</a:t>
            </a:r>
          </a:p>
          <a:p>
            <a:r>
              <a:rPr lang="en-US" dirty="0"/>
              <a:t>Then translate this to 6502 code for the C64</a:t>
            </a:r>
          </a:p>
          <a:p>
            <a:r>
              <a:rPr lang="en-US" dirty="0"/>
              <a:t>Most people consider this to be insane, but it turns out it was easier than actually trying to support 6502 with </a:t>
            </a:r>
            <a:r>
              <a:rPr lang="en-US" dirty="0" err="1"/>
              <a:t>llvm</a:t>
            </a:r>
            <a:endParaRPr lang="en-US" dirty="0"/>
          </a:p>
          <a:p>
            <a:r>
              <a:rPr lang="en-US" dirty="0"/>
              <a:t>Besides, doing the crazy thing is more fun (when not being paid to do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30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36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533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27865"/>
              </p:ext>
            </p:extLst>
          </p:nvPr>
        </p:nvGraphicFramePr>
        <p:xfrm>
          <a:off x="10021078" y="317233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72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408946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616975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http://tinyurl.com/RichCodeCppCon2016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9925" y="4017733"/>
            <a:ext cx="559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320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47338" y="3098315"/>
            <a:ext cx="57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80655" y="4387065"/>
            <a:ext cx="10072537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34395" y="1006557"/>
            <a:ext cx="0" cy="4839368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73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http://tinyurl.com/RichCodeCppCon2016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090180" y="4387065"/>
            <a:ext cx="748843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9925" y="4017733"/>
            <a:ext cx="555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255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34395" y="1006557"/>
            <a:ext cx="0" cy="4839368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4347338" y="3098315"/>
            <a:ext cx="57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578610" y="1006557"/>
            <a:ext cx="0" cy="483936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76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930892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228993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Straightforward logic</a:t>
            </a:r>
          </a:p>
          <a:p>
            <a:r>
              <a:rPr lang="en-US" dirty="0"/>
              <a:t>Very little branching</a:t>
            </a:r>
          </a:p>
          <a:p>
            <a:r>
              <a:rPr lang="en-US" dirty="0"/>
              <a:t>Letting the compiler work for us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is very important</a:t>
            </a:r>
          </a:p>
          <a:p>
            <a:pPr lvl="1"/>
            <a:r>
              <a:rPr lang="en-US" dirty="0"/>
              <a:t>Compile-time calculations save runtime work</a:t>
            </a:r>
          </a:p>
          <a:p>
            <a:r>
              <a:rPr lang="en-US" dirty="0"/>
              <a:t>How much RAM did we use at runtime?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7349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overhead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Objects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(Delegating) Constructors / Destructors</a:t>
            </a:r>
          </a:p>
          <a:p>
            <a:r>
              <a:rPr lang="en-US" dirty="0"/>
              <a:t>Lambdas with/without captures</a:t>
            </a:r>
          </a:p>
          <a:p>
            <a:r>
              <a:rPr lang="en-US" dirty="0"/>
              <a:t>Structured bindings (aka </a:t>
            </a:r>
            <a:r>
              <a:rPr lang="en-US" dirty="0" err="1"/>
              <a:t>destructuring</a:t>
            </a:r>
            <a:r>
              <a:rPr lang="en-US" dirty="0"/>
              <a:t>)</a:t>
            </a:r>
          </a:p>
          <a:p>
            <a:r>
              <a:rPr lang="en-US" dirty="0"/>
              <a:t>Function calls that have been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If-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Templates (</a:t>
            </a:r>
            <a:r>
              <a:rPr lang="en-US" dirty="0" err="1"/>
              <a:t>variadic</a:t>
            </a:r>
            <a:r>
              <a:rPr lang="en-US"/>
              <a:t>, recursive)</a:t>
            </a:r>
            <a:endParaRPr lang="en-US" dirty="0"/>
          </a:p>
          <a:p>
            <a:r>
              <a:rPr lang="en-US" dirty="0"/>
              <a:t>Standard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x86-to-6502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movb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$10, %al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.LBB0_1: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movb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%al, 53280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movzbl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53280, %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incb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%al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.LBB0_1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lda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#10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lbb01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lda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53280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lbb01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5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CppCast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http://cppcast.com</a:t>
            </a:r>
            <a:r>
              <a:rPr lang="en-US" dirty="0"/>
              <a:t>)</a:t>
            </a:r>
          </a:p>
          <a:p>
            <a:r>
              <a:rPr lang="en-US" dirty="0"/>
              <a:t>C++ Weekly YouTube Channel</a:t>
            </a:r>
          </a:p>
          <a:p>
            <a:r>
              <a:rPr lang="en-US" dirty="0">
                <a:hlinkClick r:id="rId3"/>
              </a:rPr>
              <a:t>http://articles.emptycrate.com/idocpp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97" y="4413006"/>
            <a:ext cx="3497709" cy="1965712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41" y="4416227"/>
            <a:ext cx="3491977" cy="1962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8972" y="4049604"/>
            <a:ext cx="28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C++ Best Practices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9702" y="4049604"/>
            <a:ext cx="39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and Polymorphism with C++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70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37113" y="6223828"/>
            <a:ext cx="4717774" cy="365125"/>
          </a:xfrm>
        </p:spPr>
        <p:txBody>
          <a:bodyPr/>
          <a:lstStyle/>
          <a:p>
            <a:r>
              <a:rPr lang="en-US" dirty="0"/>
              <a:t>Jason Turner    </a:t>
            </a:r>
            <a:r>
              <a:rPr lang="en-US" dirty="0" err="1"/>
              <a:t>CppCon</a:t>
            </a:r>
            <a:r>
              <a:rPr lang="en-US" dirty="0"/>
              <a:t> 2016    @</a:t>
            </a:r>
            <a:r>
              <a:rPr lang="en-US" dirty="0" err="1"/>
              <a:t>lefticus</a:t>
            </a:r>
            <a:r>
              <a:rPr lang="en-US" dirty="0"/>
              <a:t>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30226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52" y="1059213"/>
            <a:ext cx="9285696" cy="473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4895" y="5825442"/>
            <a:ext cx="870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https://en.wikipedia.org/wiki/Commodore_64#/media/File:Commodore-64-Computer.png</a:t>
            </a:r>
          </a:p>
        </p:txBody>
      </p:sp>
    </p:spTree>
    <p:extLst>
      <p:ext uri="{BB962C8B-B14F-4D97-AF65-F5344CB8AC3E}">
        <p14:creationId xmlns:p14="http://schemas.microsoft.com/office/powerpoint/2010/main" val="253757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 (1982)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6510 (NTSC) (6502 - 1975)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Acer Aspire One 11 (2016)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$150 (~1/10 the price)</a:t>
            </a:r>
          </a:p>
          <a:p>
            <a:r>
              <a:rPr lang="en-US" dirty="0"/>
              <a:t>Dual Core Celeron 1.6-2.5Ghz (4880x)</a:t>
            </a:r>
          </a:p>
          <a:p>
            <a:r>
              <a:rPr lang="en-US" dirty="0"/>
              <a:t>2GB RAM (32768x)</a:t>
            </a:r>
          </a:p>
          <a:p>
            <a:r>
              <a:rPr lang="en-US" dirty="0"/>
              <a:t>64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Our demo today can easily fit in the L1 cache of this CPU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46" y="2047288"/>
            <a:ext cx="982274" cy="7620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2467230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26954</TotalTime>
  <Words>3034</Words>
  <Application>Microsoft Office PowerPoint</Application>
  <PresentationFormat>Widescreen</PresentationFormat>
  <Paragraphs>1768</Paragraphs>
  <Slides>70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Corbel</vt:lpstr>
      <vt:lpstr>Times New Roman</vt:lpstr>
      <vt:lpstr>Basis</vt:lpstr>
      <vt:lpstr>Rich Code For Tiny Computers </vt:lpstr>
      <vt:lpstr>Poll – I regularly program for:</vt:lpstr>
      <vt:lpstr>The Plan</vt:lpstr>
      <vt:lpstr>The Tools</vt:lpstr>
      <vt:lpstr>The Why</vt:lpstr>
      <vt:lpstr>The How</vt:lpstr>
      <vt:lpstr>x86-to-6502</vt:lpstr>
      <vt:lpstr>PowerPoint Presentation</vt:lpstr>
      <vt:lpstr>Then                          Vs                            Now</vt:lpstr>
      <vt:lpstr>Then                          Vs                            Now</vt:lpstr>
      <vt:lpstr>The Game</vt:lpstr>
      <vt:lpstr>Simple pong clone</vt:lpstr>
      <vt:lpstr>30 second computer architecture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(runtime) overhead game</vt:lpstr>
      <vt:lpstr>Memory mapped hardware</vt:lpstr>
      <vt:lpstr>Memory mapping</vt:lpstr>
      <vt:lpstr>PowerPoint Presentation</vt:lpstr>
      <vt:lpstr>Video Memory</vt:lpstr>
      <vt:lpstr>PowerPoint Presentation</vt:lpstr>
      <vt:lpstr>PowerPoint Presentation</vt:lpstr>
      <vt:lpstr>Dealing with colors</vt:lpstr>
      <vt:lpstr>The ViC-II Supports 16 Colors</vt:lpstr>
      <vt:lpstr>The ViC-II Supports 16 Colors</vt:lpstr>
      <vt:lpstr>Working with a fixed palette</vt:lpstr>
      <vt:lpstr>PowerPoint Presentation</vt:lpstr>
      <vt:lpstr>Daily programming puzzle</vt:lpstr>
      <vt:lpstr>Constexpr palette work</vt:lpstr>
      <vt:lpstr>Using C++14</vt:lpstr>
      <vt:lpstr>joystick</vt:lpstr>
      <vt:lpstr>joysticks</vt:lpstr>
      <vt:lpstr>joysticks</vt:lpstr>
      <vt:lpstr>PowerPoint Presentation</vt:lpstr>
      <vt:lpstr>RAII</vt:lpstr>
      <vt:lpstr>RAII</vt:lpstr>
      <vt:lpstr>PowerPoint Presentation</vt:lpstr>
      <vt:lpstr>Commodore 64 Sprites</vt:lpstr>
      <vt:lpstr>Vic-II sprites</vt:lpstr>
      <vt:lpstr>Monochrome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much work was that, exactly?</vt:lpstr>
      <vt:lpstr>Multi color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All together</vt:lpstr>
      <vt:lpstr>PowerPoint Presentation</vt:lpstr>
      <vt:lpstr>PowerPoint Presentation</vt:lpstr>
      <vt:lpstr>PowerPoint Presentation</vt:lpstr>
      <vt:lpstr>Wrap-up</vt:lpstr>
      <vt:lpstr>Why does this work?</vt:lpstr>
      <vt:lpstr>Zero overhead abstractions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Code For Tiny Computers – A Simple Commodore 64 Game in C++17</dc:title>
  <dc:creator>Jason Turner</dc:creator>
  <cp:lastModifiedBy>Jason</cp:lastModifiedBy>
  <cp:revision>178</cp:revision>
  <dcterms:created xsi:type="dcterms:W3CDTF">2016-08-10T20:57:58Z</dcterms:created>
  <dcterms:modified xsi:type="dcterms:W3CDTF">2016-09-20T16:27:34Z</dcterms:modified>
</cp:coreProperties>
</file>