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58"/>
  </p:notesMasterIdLst>
  <p:sldIdLst>
    <p:sldId id="256" r:id="rId2"/>
    <p:sldId id="299" r:id="rId3"/>
    <p:sldId id="257" r:id="rId4"/>
    <p:sldId id="258" r:id="rId5"/>
    <p:sldId id="259" r:id="rId6"/>
    <p:sldId id="261" r:id="rId7"/>
    <p:sldId id="263" r:id="rId8"/>
    <p:sldId id="265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1" r:id="rId17"/>
    <p:sldId id="310" r:id="rId18"/>
    <p:sldId id="283" r:id="rId19"/>
    <p:sldId id="284" r:id="rId20"/>
    <p:sldId id="292" r:id="rId21"/>
    <p:sldId id="289" r:id="rId22"/>
    <p:sldId id="290" r:id="rId23"/>
    <p:sldId id="291" r:id="rId24"/>
    <p:sldId id="300" r:id="rId25"/>
    <p:sldId id="301" r:id="rId26"/>
    <p:sldId id="313" r:id="rId27"/>
    <p:sldId id="315" r:id="rId28"/>
    <p:sldId id="314" r:id="rId29"/>
    <p:sldId id="285" r:id="rId30"/>
    <p:sldId id="287" r:id="rId31"/>
    <p:sldId id="288" r:id="rId32"/>
    <p:sldId id="294" r:id="rId33"/>
    <p:sldId id="277" r:id="rId34"/>
    <p:sldId id="266" r:id="rId35"/>
    <p:sldId id="275" r:id="rId36"/>
    <p:sldId id="268" r:id="rId37"/>
    <p:sldId id="272" r:id="rId38"/>
    <p:sldId id="281" r:id="rId39"/>
    <p:sldId id="282" r:id="rId40"/>
    <p:sldId id="267" r:id="rId41"/>
    <p:sldId id="295" r:id="rId42"/>
    <p:sldId id="276" r:id="rId43"/>
    <p:sldId id="273" r:id="rId44"/>
    <p:sldId id="274" r:id="rId45"/>
    <p:sldId id="278" r:id="rId46"/>
    <p:sldId id="279" r:id="rId47"/>
    <p:sldId id="280" r:id="rId48"/>
    <p:sldId id="270" r:id="rId49"/>
    <p:sldId id="271" r:id="rId50"/>
    <p:sldId id="318" r:id="rId51"/>
    <p:sldId id="296" r:id="rId52"/>
    <p:sldId id="297" r:id="rId53"/>
    <p:sldId id="298" r:id="rId54"/>
    <p:sldId id="302" r:id="rId55"/>
    <p:sldId id="317" r:id="rId56"/>
    <p:sldId id="31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F4ABFFD-D844-435B-BB4B-3ACB9692CF67}">
          <p14:sldIdLst>
            <p14:sldId id="256"/>
            <p14:sldId id="299"/>
            <p14:sldId id="257"/>
            <p14:sldId id="258"/>
            <p14:sldId id="259"/>
            <p14:sldId id="261"/>
            <p14:sldId id="263"/>
            <p14:sldId id="265"/>
          </p14:sldIdLst>
        </p14:section>
        <p14:section name="Computer Arch Intro" id="{DAFD2749-1883-4063-9F83-68E19EE32A1F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1"/>
            <p14:sldId id="310"/>
          </p14:sldIdLst>
        </p14:section>
        <p14:section name="Memory Mapping" id="{BBBE8E80-6EFD-4C85-A8FA-423D0BBCDA26}">
          <p14:sldIdLst>
            <p14:sldId id="283"/>
            <p14:sldId id="284"/>
            <p14:sldId id="292"/>
          </p14:sldIdLst>
        </p14:section>
        <p14:section name="Video Memory" id="{F804ADBB-F3A3-40F5-BF02-2EB7C3BE8B44}">
          <p14:sldIdLst>
            <p14:sldId id="289"/>
            <p14:sldId id="290"/>
            <p14:sldId id="291"/>
          </p14:sldIdLst>
        </p14:section>
        <p14:section name="Dealing With Colors" id="{561B5814-21EC-4A60-9841-16C93A58F84F}">
          <p14:sldIdLst>
            <p14:sldId id="300"/>
            <p14:sldId id="301"/>
            <p14:sldId id="313"/>
            <p14:sldId id="315"/>
            <p14:sldId id="314"/>
          </p14:sldIdLst>
        </p14:section>
        <p14:section name="Joystick" id="{980C71F1-75D3-4DC6-A34C-C180CF3C0217}">
          <p14:sldIdLst>
            <p14:sldId id="285"/>
            <p14:sldId id="287"/>
            <p14:sldId id="288"/>
            <p14:sldId id="294"/>
          </p14:sldIdLst>
        </p14:section>
        <p14:section name="C64 Graphics" id="{12099A9C-761C-4CE2-84E3-B6861B7108C9}">
          <p14:sldIdLst>
            <p14:sldId id="277"/>
            <p14:sldId id="266"/>
          </p14:sldIdLst>
        </p14:section>
        <p14:section name="Monochrome Sprites" id="{57904E12-B96C-4B03-855E-3B3EDCC75AD0}">
          <p14:sldIdLst>
            <p14:sldId id="275"/>
            <p14:sldId id="268"/>
            <p14:sldId id="272"/>
            <p14:sldId id="281"/>
            <p14:sldId id="282"/>
            <p14:sldId id="267"/>
            <p14:sldId id="295"/>
          </p14:sldIdLst>
        </p14:section>
        <p14:section name="Multicolor Sprites" id="{9219A7AA-31C4-41AB-876C-4D8C765A3F40}">
          <p14:sldIdLst>
            <p14:sldId id="276"/>
            <p14:sldId id="273"/>
            <p14:sldId id="274"/>
            <p14:sldId id="278"/>
            <p14:sldId id="279"/>
            <p14:sldId id="280"/>
            <p14:sldId id="270"/>
            <p14:sldId id="271"/>
            <p14:sldId id="318"/>
          </p14:sldIdLst>
        </p14:section>
        <p14:section name="Making the Game" id="{7B231192-58F7-4FDF-B573-7EC2490E6C76}">
          <p14:sldIdLst>
            <p14:sldId id="296"/>
            <p14:sldId id="297"/>
          </p14:sldIdLst>
        </p14:section>
        <p14:section name="Wrap-Up" id="{51D7C980-B71E-4620-BC06-BA8293FD10EA}">
          <p14:sldIdLst>
            <p14:sldId id="298"/>
            <p14:sldId id="302"/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F9F"/>
    <a:srgbClr val="7869C4"/>
    <a:srgbClr val="94E089"/>
    <a:srgbClr val="787878"/>
    <a:srgbClr val="505050"/>
    <a:srgbClr val="B86962"/>
    <a:srgbClr val="574200"/>
    <a:srgbClr val="8B5429"/>
    <a:srgbClr val="BFCE72"/>
    <a:srgbClr val="403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0974" autoAdjust="0"/>
  </p:normalViewPr>
  <p:slideViewPr>
    <p:cSldViewPr snapToGrid="0">
      <p:cViewPr>
        <p:scale>
          <a:sx n="93" d="100"/>
          <a:sy n="93" d="100"/>
        </p:scale>
        <p:origin x="396" y="90"/>
      </p:cViewPr>
      <p:guideLst/>
    </p:cSldViewPr>
  </p:slideViewPr>
  <p:outlineViewPr>
    <p:cViewPr>
      <p:scale>
        <a:sx n="33" d="100"/>
        <a:sy n="33" d="100"/>
      </p:scale>
      <p:origin x="0" y="-60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77C46-8096-4B5E-A591-CF6D51E6EE38}" type="datetimeFigureOut">
              <a:rPr lang="en-US" smtClean="0"/>
              <a:t>2016-08-22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0E43-7ED3-453E-81CF-1E652322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0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18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14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65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8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1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84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91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60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05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57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8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047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1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75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25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810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57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217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5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39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050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8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537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955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745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56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084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344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936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5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296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58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42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803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662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734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362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591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74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35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616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4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608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57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226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581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606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911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9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448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32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17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49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3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3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9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FBA99B-542E-4999-91F4-5034261812E5}" type="datetimeFigureOut">
              <a:rPr lang="en-US" smtClean="0"/>
              <a:t>2016-08-22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818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99B-542E-4999-91F4-5034261812E5}" type="datetimeFigureOut">
              <a:rPr lang="en-US" smtClean="0"/>
              <a:t>2016-08-22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35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99B-542E-4999-91F4-5034261812E5}" type="datetimeFigureOut">
              <a:rPr lang="en-US" smtClean="0"/>
              <a:t>2016-08-22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7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all" baseline="0">
                <a:ln>
                  <a:noFill/>
                </a:ln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48678"/>
            <a:ext cx="9872871" cy="3847322"/>
          </a:xfrm>
        </p:spPr>
        <p:txBody>
          <a:bodyPr/>
          <a:lstStyle>
            <a:lvl1pPr marL="228600" indent="-182880">
              <a:buFont typeface="Arial" panose="020B0604020202020204" pitchFamily="34" charset="0"/>
              <a:buChar char="•"/>
              <a:defRPr>
                <a:ln>
                  <a:noFill/>
                </a:ln>
              </a:defRPr>
            </a:lvl1pPr>
            <a:lvl2pPr marL="457200" indent="-182880">
              <a:buFont typeface="Arial" panose="020B0604020202020204" pitchFamily="34" charset="0"/>
              <a:buChar char="•"/>
              <a:defRPr>
                <a:ln>
                  <a:noFill/>
                </a:ln>
              </a:defRPr>
            </a:lvl2pPr>
            <a:lvl3pPr marL="731520" indent="-182880">
              <a:buFont typeface="Arial" panose="020B0604020202020204" pitchFamily="34" charset="0"/>
              <a:buChar char="•"/>
              <a:defRPr>
                <a:ln>
                  <a:noFill/>
                </a:ln>
              </a:defRPr>
            </a:lvl3pPr>
            <a:lvl4pPr marL="1005840" indent="-182880">
              <a:buFont typeface="Arial" panose="020B0604020202020204" pitchFamily="34" charset="0"/>
              <a:buChar char="•"/>
              <a:defRPr>
                <a:ln>
                  <a:noFill/>
                </a:ln>
              </a:defRPr>
            </a:lvl4pPr>
            <a:lvl5pPr marL="1280160" indent="-182880">
              <a:buFont typeface="Arial" panose="020B0604020202020204" pitchFamily="34" charset="0"/>
              <a:buChar char="•"/>
              <a:defRPr>
                <a:ln>
                  <a:noFill/>
                </a:ln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99B-542E-4999-91F4-5034261812E5}" type="datetimeFigureOut">
              <a:rPr lang="en-US" smtClean="0"/>
              <a:t>2016-08-22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981200" y="196596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810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99B-542E-4999-91F4-5034261812E5}" type="datetimeFigureOut">
              <a:rPr lang="en-US" smtClean="0"/>
              <a:t>2016-08-22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5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6B727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99B-542E-4999-91F4-5034261812E5}" type="datetimeFigureOut">
              <a:rPr lang="en-US" smtClean="0"/>
              <a:t>2016-08-22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66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99B-542E-4999-91F4-5034261812E5}" type="datetimeFigureOut">
              <a:rPr lang="en-US" smtClean="0"/>
              <a:t>2016-08-22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3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99B-542E-4999-91F4-5034261812E5}" type="datetimeFigureOut">
              <a:rPr lang="en-US" smtClean="0"/>
              <a:t>2016-08-22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6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99B-542E-4999-91F4-5034261812E5}" type="datetimeFigureOut">
              <a:rPr lang="en-US" smtClean="0"/>
              <a:t>2016-08-22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2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99B-542E-4999-91F4-5034261812E5}" type="datetimeFigureOut">
              <a:rPr lang="en-US" smtClean="0"/>
              <a:t>2016-08-22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2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99B-542E-4999-91F4-5034261812E5}" type="datetimeFigureOut">
              <a:rPr lang="en-US" smtClean="0"/>
              <a:t>2016-08-22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2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9FBA99B-542E-4999-91F4-5034261812E5}" type="datetimeFigureOut">
              <a:rPr lang="en-US" smtClean="0"/>
              <a:t>2016-08-22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6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cc.godbol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hyperlink" Target="http://cppcast.com/" TargetMode="External"/><Relationship Id="rId7" Type="http://schemas.openxmlformats.org/officeDocument/2006/relationships/hyperlink" Target="http://shop.oreilly.com/product/0636920049814.do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hyperlink" Target="http://shop.oreilly.com/product/0636920052166.do" TargetMode="External"/><Relationship Id="rId4" Type="http://schemas.openxmlformats.org/officeDocument/2006/relationships/hyperlink" Target="http://articles.emptycrate.com/idocpp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Rich Code For Tiny Computers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Simple Commodore 64 Game in C++17</a:t>
            </a:r>
          </a:p>
        </p:txBody>
      </p:sp>
    </p:spTree>
    <p:extLst>
      <p:ext uri="{BB962C8B-B14F-4D97-AF65-F5344CB8AC3E}">
        <p14:creationId xmlns:p14="http://schemas.microsoft.com/office/powerpoint/2010/main" val="274124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29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own Arrow 2"/>
          <p:cNvSpPr/>
          <p:nvPr/>
        </p:nvSpPr>
        <p:spPr>
          <a:xfrm>
            <a:off x="1704109" y="1845425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7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own Arrow 2"/>
          <p:cNvSpPr/>
          <p:nvPr/>
        </p:nvSpPr>
        <p:spPr>
          <a:xfrm rot="10800000">
            <a:off x="1670858" y="4879842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own Arrow 2"/>
          <p:cNvSpPr/>
          <p:nvPr/>
        </p:nvSpPr>
        <p:spPr>
          <a:xfrm rot="16200000">
            <a:off x="4862945" y="2502402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7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own Arrow 2"/>
          <p:cNvSpPr/>
          <p:nvPr/>
        </p:nvSpPr>
        <p:spPr>
          <a:xfrm>
            <a:off x="8778239" y="261579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1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own Arrow 4"/>
          <p:cNvSpPr/>
          <p:nvPr/>
        </p:nvSpPr>
        <p:spPr>
          <a:xfrm rot="10800000">
            <a:off x="8782394" y="4753223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own Arrow 4"/>
          <p:cNvSpPr/>
          <p:nvPr/>
        </p:nvSpPr>
        <p:spPr>
          <a:xfrm rot="10800000">
            <a:off x="8782394" y="4753223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289471" y="5119568"/>
            <a:ext cx="2129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Video Chip</a:t>
            </a:r>
          </a:p>
          <a:p>
            <a:r>
              <a:rPr lang="en-US" dirty="0" smtClean="0"/>
              <a:t>In C64: The VIC-II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7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60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mapped 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3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Devices are connected directly to the CPU’s address bus</a:t>
            </a:r>
          </a:p>
          <a:p>
            <a:r>
              <a:rPr lang="en-US" dirty="0" smtClean="0"/>
              <a:t>Reading and writing to specific memory locations controls devices</a:t>
            </a:r>
          </a:p>
          <a:p>
            <a:r>
              <a:rPr lang="en-US" dirty="0" smtClean="0"/>
              <a:t>Example: setting </a:t>
            </a:r>
            <a:r>
              <a:rPr lang="en-US" dirty="0" smtClean="0">
                <a:latin typeface="Consolas" panose="020B0609020204030204" pitchFamily="49" charset="0"/>
              </a:rPr>
              <a:t>0xD020 = 1</a:t>
            </a:r>
            <a:r>
              <a:rPr lang="en-US" dirty="0" smtClean="0"/>
              <a:t> tells the video controller to set the border color to white.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here regularly needs to write software for 40 year old 8 bit CPUs?</a:t>
            </a:r>
          </a:p>
          <a:p>
            <a:r>
              <a:rPr lang="en-US" dirty="0" smtClean="0"/>
              <a:t>What about modern small micro controllers?</a:t>
            </a:r>
          </a:p>
          <a:p>
            <a:r>
              <a:rPr lang="en-US" dirty="0" smtClean="0"/>
              <a:t>Efficient software for desktop and embedded x86 and ARM computers?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1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34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2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6294" y="499188"/>
            <a:ext cx="11159412" cy="5859625"/>
          </a:xfrm>
          <a:prstGeom prst="rect">
            <a:avLst/>
          </a:prstGeom>
          <a:solidFill>
            <a:srgbClr val="6C5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8809" y="970384"/>
            <a:ext cx="10114383" cy="4917233"/>
          </a:xfrm>
          <a:prstGeom prst="rect">
            <a:avLst/>
          </a:prstGeom>
          <a:solidFill>
            <a:srgbClr val="352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Background: Address </a:t>
            </a:r>
            <a:r>
              <a:rPr lang="en-US" dirty="0" smtClean="0">
                <a:latin typeface="Consolas" panose="020B0609020204030204" pitchFamily="49" charset="0"/>
              </a:rPr>
              <a:t>53281 0xD021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448543"/>
              </p:ext>
            </p:extLst>
          </p:nvPr>
        </p:nvGraphicFramePr>
        <p:xfrm>
          <a:off x="1221584" y="1578276"/>
          <a:ext cx="9748832" cy="118872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609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33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34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35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36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37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38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39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40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41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42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43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44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45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46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47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73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74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75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76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77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78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79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80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81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82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83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84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85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86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87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113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114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115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116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117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118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119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095037"/>
              </p:ext>
            </p:extLst>
          </p:nvPr>
        </p:nvGraphicFramePr>
        <p:xfrm>
          <a:off x="1221584" y="4422710"/>
          <a:ext cx="9748832" cy="118872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609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63912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840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841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842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843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844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845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846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847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873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874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875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876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877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878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879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880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881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882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883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884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885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886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887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913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914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915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916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917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918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919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920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921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922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923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924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925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926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927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953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954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955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956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957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958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959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34373" y="601052"/>
            <a:ext cx="332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Border: Address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53280 0xD020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0915" y="1117423"/>
            <a:ext cx="451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Body: Default Address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1024 0x0400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0" y="3133188"/>
            <a:ext cx="494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33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9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colors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7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ViC</a:t>
            </a:r>
            <a:r>
              <a:rPr lang="en-US" dirty="0" smtClean="0"/>
              <a:t>-II Supports 16 Colors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200767"/>
              </p:ext>
            </p:extLst>
          </p:nvPr>
        </p:nvGraphicFramePr>
        <p:xfrm>
          <a:off x="1673129" y="2849294"/>
          <a:ext cx="8815264" cy="227134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101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35673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129987" marR="129987" marT="64993" marB="64993"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8839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67B6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8B3F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55A0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4031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BFCE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673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8B5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5742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B869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94E0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7869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40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ViC</a:t>
            </a:r>
            <a:r>
              <a:rPr lang="en-US" dirty="0" smtClean="0"/>
              <a:t>-II Supports 16 Colors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128448"/>
              </p:ext>
            </p:extLst>
          </p:nvPr>
        </p:nvGraphicFramePr>
        <p:xfrm>
          <a:off x="1673129" y="2849294"/>
          <a:ext cx="8815264" cy="227134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101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35673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129987" marR="129987" marT="64993" marB="64993"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8839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67B6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8B3F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55A0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4031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BFCE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673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8B5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5742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B869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94E0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7869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>
            <a:stCxn id="9" idx="1"/>
          </p:cNvCxnSpPr>
          <p:nvPr/>
        </p:nvCxnSpPr>
        <p:spPr>
          <a:xfrm flipH="1">
            <a:off x="4081549" y="2377436"/>
            <a:ext cx="656705" cy="47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8254" y="2186244"/>
            <a:ext cx="2344189" cy="382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“Red” RGB(136, 57, 50)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38254" y="5447609"/>
            <a:ext cx="302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“Light Red” RGB(184, 105, 98)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4164678" y="5120640"/>
            <a:ext cx="573576" cy="51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05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 fixed palette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easier working with the C64’s fixed palette</a:t>
            </a:r>
          </a:p>
          <a:p>
            <a:r>
              <a:rPr lang="en-US" dirty="0" smtClean="0"/>
              <a:t>Idea: converting from RGB to the nearest available color</a:t>
            </a:r>
          </a:p>
          <a:p>
            <a:r>
              <a:rPr lang="en-US" dirty="0" smtClean="0"/>
              <a:t>How: pretend that RGB values represent X,Y,Z coordinates in 3D space, look for the closest points</a:t>
            </a:r>
          </a:p>
          <a:p>
            <a:r>
              <a:rPr lang="en-US" dirty="0" smtClean="0"/>
              <a:t>Note: this is not accurate to how the human eye sees colors, but it works for this 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9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3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joystick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6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Implement a simple game for the Commodore 64</a:t>
            </a:r>
          </a:p>
          <a:p>
            <a:r>
              <a:rPr lang="en-US" sz="3200" dirty="0" smtClean="0"/>
              <a:t>In C++17</a:t>
            </a:r>
          </a:p>
          <a:p>
            <a:r>
              <a:rPr lang="en-US" sz="3200" dirty="0" smtClean="0"/>
              <a:t>Have fun while doing it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4187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joysticks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Joystick Ports</a:t>
            </a:r>
          </a:p>
          <a:p>
            <a:r>
              <a:rPr lang="en-US" dirty="0" smtClean="0"/>
              <a:t>State of joystick is accessed via the memory map</a:t>
            </a:r>
          </a:p>
        </p:txBody>
      </p:sp>
    </p:spTree>
    <p:extLst>
      <p:ext uri="{BB962C8B-B14F-4D97-AF65-F5344CB8AC3E}">
        <p14:creationId xmlns:p14="http://schemas.microsoft.com/office/powerpoint/2010/main" val="35589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joysticks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79" y="4309838"/>
            <a:ext cx="2976835" cy="1786161"/>
          </a:xfr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324712"/>
              </p:ext>
            </p:extLst>
          </p:nvPr>
        </p:nvGraphicFramePr>
        <p:xfrm>
          <a:off x="315881" y="2385696"/>
          <a:ext cx="5693032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1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r>
                        <a:rPr lang="en-US" dirty="0" smtClean="0"/>
                        <a:t>Port B – Joystick #1 – 56321 (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0xDC01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!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!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Right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!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Left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! Down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! Up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3570957" y="3545251"/>
            <a:ext cx="2148709" cy="106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540889" y="3545251"/>
            <a:ext cx="1317560" cy="226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91306" y="3498216"/>
            <a:ext cx="1438098" cy="170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66931" y="3498216"/>
            <a:ext cx="589826" cy="170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771042" y="3498216"/>
            <a:ext cx="1074796" cy="160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022" y="4309838"/>
            <a:ext cx="2976835" cy="1786161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26293"/>
              </p:ext>
            </p:extLst>
          </p:nvPr>
        </p:nvGraphicFramePr>
        <p:xfrm>
          <a:off x="6151540" y="2385696"/>
          <a:ext cx="571072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r>
                        <a:rPr lang="en-US" dirty="0" smtClean="0"/>
                        <a:t>Port A – Joystick #2 – 56320 (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0xDC00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!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! Right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! Left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! Down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! Up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H="1">
            <a:off x="9144000" y="3545251"/>
            <a:ext cx="2188109" cy="106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194130" y="3545251"/>
            <a:ext cx="1276762" cy="226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8543536" y="3498216"/>
            <a:ext cx="1398311" cy="170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79374" y="3498216"/>
            <a:ext cx="551254" cy="170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393072" y="3498216"/>
            <a:ext cx="1065209" cy="160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8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20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Commodore 64 Sprites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6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Vic-II sprites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 hardware sprites</a:t>
            </a:r>
          </a:p>
          <a:p>
            <a:r>
              <a:rPr lang="en-US" dirty="0" smtClean="0"/>
              <a:t>Hardware sprite collision detection</a:t>
            </a:r>
          </a:p>
          <a:p>
            <a:r>
              <a:rPr lang="en-US" dirty="0" smtClean="0"/>
              <a:t>Sprites are 24x21 pixels</a:t>
            </a:r>
          </a:p>
          <a:p>
            <a:r>
              <a:rPr lang="en-US" dirty="0" smtClean="0"/>
              <a:t>Sprites can be single color or multicolor</a:t>
            </a:r>
          </a:p>
          <a:p>
            <a:r>
              <a:rPr lang="en-US" dirty="0" smtClean="0"/>
              <a:t>Sprites can have their height or width doubled</a:t>
            </a:r>
          </a:p>
        </p:txBody>
      </p:sp>
    </p:spTree>
    <p:extLst>
      <p:ext uri="{BB962C8B-B14F-4D97-AF65-F5344CB8AC3E}">
        <p14:creationId xmlns:p14="http://schemas.microsoft.com/office/powerpoint/2010/main" val="18420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Monochrome sprite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bit represents 1 pixel</a:t>
            </a:r>
          </a:p>
        </p:txBody>
      </p:sp>
    </p:spTree>
    <p:extLst>
      <p:ext uri="{BB962C8B-B14F-4D97-AF65-F5344CB8AC3E}">
        <p14:creationId xmlns:p14="http://schemas.microsoft.com/office/powerpoint/2010/main" val="382941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337"/>
          <p:cNvSpPr>
            <a:spLocks/>
          </p:cNvSpPr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9" b="70080"/>
          <a:stretch/>
        </p:blipFill>
        <p:spPr>
          <a:xfrm>
            <a:off x="530603" y="1660844"/>
            <a:ext cx="11130794" cy="62515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723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337"/>
          <p:cNvSpPr>
            <a:spLocks/>
          </p:cNvSpPr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9" b="70080"/>
          <a:stretch/>
        </p:blipFill>
        <p:spPr>
          <a:xfrm>
            <a:off x="530603" y="1660844"/>
            <a:ext cx="11130794" cy="62515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339" name="Table 3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736258"/>
              </p:ext>
            </p:extLst>
          </p:nvPr>
        </p:nvGraphicFramePr>
        <p:xfrm>
          <a:off x="569555" y="2688809"/>
          <a:ext cx="355488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0" name="Table 3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563282"/>
              </p:ext>
            </p:extLst>
          </p:nvPr>
        </p:nvGraphicFramePr>
        <p:xfrm>
          <a:off x="4258021" y="2688809"/>
          <a:ext cx="355480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1" name="Table 3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7094"/>
              </p:ext>
            </p:extLst>
          </p:nvPr>
        </p:nvGraphicFramePr>
        <p:xfrm>
          <a:off x="8005508" y="2688808"/>
          <a:ext cx="355480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27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337"/>
          <p:cNvSpPr>
            <a:spLocks/>
          </p:cNvSpPr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9" b="70080"/>
          <a:stretch/>
        </p:blipFill>
        <p:spPr>
          <a:xfrm>
            <a:off x="530603" y="1660844"/>
            <a:ext cx="11130794" cy="62515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339" name="Table 3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968717"/>
              </p:ext>
            </p:extLst>
          </p:nvPr>
        </p:nvGraphicFramePr>
        <p:xfrm>
          <a:off x="569555" y="2688809"/>
          <a:ext cx="355488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0" name="Table 3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13039"/>
              </p:ext>
            </p:extLst>
          </p:nvPr>
        </p:nvGraphicFramePr>
        <p:xfrm>
          <a:off x="4258021" y="2688809"/>
          <a:ext cx="355480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1" name="Table 3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226982"/>
              </p:ext>
            </p:extLst>
          </p:nvPr>
        </p:nvGraphicFramePr>
        <p:xfrm>
          <a:off x="8005508" y="2688808"/>
          <a:ext cx="355480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2" name="TextBox 341"/>
          <p:cNvSpPr txBox="1"/>
          <p:nvPr/>
        </p:nvSpPr>
        <p:spPr>
          <a:xfrm>
            <a:off x="5343687" y="3342785"/>
            <a:ext cx="12157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</a:rPr>
              <a:t>126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739132" y="3342785"/>
            <a:ext cx="12157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Consolas" panose="020B0609020204030204" pitchFamily="49" charset="0"/>
              </a:rPr>
              <a:t>30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9175045" y="3339706"/>
            <a:ext cx="12157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</a:rPr>
              <a:t>120</a:t>
            </a:r>
            <a:endParaRPr lang="en-US" sz="4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86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Matt Godbolt’s Compiler Explorer @</a:t>
            </a:r>
            <a:r>
              <a:rPr lang="en-US" dirty="0" err="1" smtClean="0"/>
              <a:t>mattgodbolt</a:t>
            </a:r>
            <a:endParaRPr lang="en-US" dirty="0"/>
          </a:p>
          <a:p>
            <a:pPr lvl="1"/>
            <a:r>
              <a:rPr lang="en-US" dirty="0" smtClean="0">
                <a:hlinkClick r:id="rId3"/>
              </a:rPr>
              <a:t>http://gcc.godbolt.org</a:t>
            </a:r>
            <a:endParaRPr lang="en-US" dirty="0" smtClean="0"/>
          </a:p>
          <a:p>
            <a:r>
              <a:rPr lang="en-US" dirty="0" smtClean="0"/>
              <a:t>clang </a:t>
            </a:r>
            <a:r>
              <a:rPr lang="en-US" dirty="0" err="1" smtClean="0"/>
              <a:t>git</a:t>
            </a:r>
            <a:r>
              <a:rPr lang="en-US" dirty="0" smtClean="0"/>
              <a:t> build for C++17 features</a:t>
            </a:r>
          </a:p>
          <a:p>
            <a:r>
              <a:rPr lang="en-US" dirty="0" smtClean="0"/>
              <a:t>x86-to-6502 conversion tool (more on this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0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501684"/>
              </p:ext>
            </p:extLst>
          </p:nvPr>
        </p:nvGraphicFramePr>
        <p:xfrm>
          <a:off x="2556576" y="307907"/>
          <a:ext cx="7078848" cy="62421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4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425931"/>
              </p:ext>
            </p:extLst>
          </p:nvPr>
        </p:nvGraphicFramePr>
        <p:xfrm>
          <a:off x="10021078" y="307907"/>
          <a:ext cx="1594497" cy="6242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1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126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128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224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240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240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126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120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126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120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62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126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124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63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252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63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252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63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252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63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252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63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252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19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200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216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176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126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112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129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224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128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126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2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38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color sprite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2 bits represents 2 pixels of the same color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0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3" b="69930"/>
          <a:stretch/>
        </p:blipFill>
        <p:spPr>
          <a:xfrm>
            <a:off x="362185" y="1632859"/>
            <a:ext cx="11467631" cy="6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148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3" b="69930"/>
          <a:stretch/>
        </p:blipFill>
        <p:spPr>
          <a:xfrm>
            <a:off x="362185" y="1632859"/>
            <a:ext cx="11467631" cy="6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956505"/>
              </p:ext>
            </p:extLst>
          </p:nvPr>
        </p:nvGraphicFramePr>
        <p:xfrm>
          <a:off x="616208" y="2595503"/>
          <a:ext cx="353426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95573"/>
              </p:ext>
            </p:extLst>
          </p:nvPr>
        </p:nvGraphicFramePr>
        <p:xfrm>
          <a:off x="4304674" y="2595503"/>
          <a:ext cx="359328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279851"/>
              </p:ext>
            </p:extLst>
          </p:nvPr>
        </p:nvGraphicFramePr>
        <p:xfrm>
          <a:off x="8052159" y="2595502"/>
          <a:ext cx="3676420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74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3" b="69930"/>
          <a:stretch/>
        </p:blipFill>
        <p:spPr>
          <a:xfrm>
            <a:off x="362185" y="1632859"/>
            <a:ext cx="11467631" cy="6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040"/>
              </p:ext>
            </p:extLst>
          </p:nvPr>
        </p:nvGraphicFramePr>
        <p:xfrm>
          <a:off x="616208" y="2595503"/>
          <a:ext cx="353426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53177"/>
              </p:ext>
            </p:extLst>
          </p:nvPr>
        </p:nvGraphicFramePr>
        <p:xfrm>
          <a:off x="4304674" y="2595503"/>
          <a:ext cx="359328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43556"/>
              </p:ext>
            </p:extLst>
          </p:nvPr>
        </p:nvGraphicFramePr>
        <p:xfrm>
          <a:off x="8052159" y="2595502"/>
          <a:ext cx="3676420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46341"/>
              </p:ext>
            </p:extLst>
          </p:nvPr>
        </p:nvGraphicFramePr>
        <p:xfrm>
          <a:off x="616208" y="3272651"/>
          <a:ext cx="353426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151503"/>
              </p:ext>
            </p:extLst>
          </p:nvPr>
        </p:nvGraphicFramePr>
        <p:xfrm>
          <a:off x="4304674" y="3272651"/>
          <a:ext cx="359328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27049"/>
              </p:ext>
            </p:extLst>
          </p:nvPr>
        </p:nvGraphicFramePr>
        <p:xfrm>
          <a:off x="8052159" y="3272650"/>
          <a:ext cx="3676420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20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3" b="69930"/>
          <a:stretch/>
        </p:blipFill>
        <p:spPr>
          <a:xfrm>
            <a:off x="362185" y="1632859"/>
            <a:ext cx="11467631" cy="6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304688"/>
              </p:ext>
            </p:extLst>
          </p:nvPr>
        </p:nvGraphicFramePr>
        <p:xfrm>
          <a:off x="616208" y="2595503"/>
          <a:ext cx="353426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49254"/>
              </p:ext>
            </p:extLst>
          </p:nvPr>
        </p:nvGraphicFramePr>
        <p:xfrm>
          <a:off x="4304674" y="2595503"/>
          <a:ext cx="359328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93640"/>
              </p:ext>
            </p:extLst>
          </p:nvPr>
        </p:nvGraphicFramePr>
        <p:xfrm>
          <a:off x="8052159" y="2595502"/>
          <a:ext cx="3676420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729494"/>
              </p:ext>
            </p:extLst>
          </p:nvPr>
        </p:nvGraphicFramePr>
        <p:xfrm>
          <a:off x="616208" y="3272651"/>
          <a:ext cx="353426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293928"/>
              </p:ext>
            </p:extLst>
          </p:nvPr>
        </p:nvGraphicFramePr>
        <p:xfrm>
          <a:off x="4304674" y="3272651"/>
          <a:ext cx="359328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768424"/>
              </p:ext>
            </p:extLst>
          </p:nvPr>
        </p:nvGraphicFramePr>
        <p:xfrm>
          <a:off x="8052159" y="3272650"/>
          <a:ext cx="3676420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95443" y="4056861"/>
            <a:ext cx="97579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94378" y="4056861"/>
            <a:ext cx="12032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Consolas" panose="020B0609020204030204" pitchFamily="49" charset="0"/>
              </a:rPr>
              <a:t>215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02472" y="4056861"/>
            <a:ext cx="97579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Consolas" panose="020B0609020204030204" pitchFamily="49" charset="0"/>
              </a:rPr>
              <a:t>80</a:t>
            </a:r>
            <a:endParaRPr lang="en-US" sz="4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00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31302"/>
              </p:ext>
            </p:extLst>
          </p:nvPr>
        </p:nvGraphicFramePr>
        <p:xfrm>
          <a:off x="2540007" y="317233"/>
          <a:ext cx="7023876" cy="62421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5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33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25332"/>
              </p:ext>
            </p:extLst>
          </p:nvPr>
        </p:nvGraphicFramePr>
        <p:xfrm>
          <a:off x="2540007" y="317233"/>
          <a:ext cx="7023876" cy="62421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5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627865"/>
              </p:ext>
            </p:extLst>
          </p:nvPr>
        </p:nvGraphicFramePr>
        <p:xfrm>
          <a:off x="10021078" y="317233"/>
          <a:ext cx="1594497" cy="6242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1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64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64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215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215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84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84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84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84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84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84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84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84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144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150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170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64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64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57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Commodore 64 was first sold in 1982 but still has an active culture of users and programmers</a:t>
            </a:r>
          </a:p>
          <a:p>
            <a:r>
              <a:rPr lang="en-US" dirty="0" smtClean="0"/>
              <a:t>If we can convince our modern compiler to generate code a 34 year old computer can run…</a:t>
            </a:r>
          </a:p>
          <a:p>
            <a:r>
              <a:rPr lang="en-US" dirty="0" smtClean="0"/>
              <a:t>Then we can write better code for our modern compilers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894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7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08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9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Straightforward logic</a:t>
            </a:r>
          </a:p>
          <a:p>
            <a:r>
              <a:rPr lang="en-US" dirty="0" smtClean="0"/>
              <a:t>Very little branching</a:t>
            </a:r>
          </a:p>
          <a:p>
            <a:r>
              <a:rPr lang="en-US" dirty="0" smtClean="0"/>
              <a:t>Letting the compiler work for us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 err="1" smtClean="0"/>
              <a:t>inlining</a:t>
            </a:r>
            <a:r>
              <a:rPr lang="en-US" dirty="0" smtClean="0"/>
              <a:t> is very important</a:t>
            </a:r>
          </a:p>
          <a:p>
            <a:pPr lvl="1"/>
            <a:r>
              <a:rPr lang="en-US" dirty="0" smtClean="0"/>
              <a:t>Compile-time calculations save runtime work</a:t>
            </a:r>
          </a:p>
          <a:p>
            <a:r>
              <a:rPr lang="en-US" dirty="0" smtClean="0"/>
              <a:t>How much RAM did we use at runtime?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1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59669" y="609600"/>
            <a:ext cx="9872663" cy="54864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CppCast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http://cppcast.com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C++ Weekly YouTube </a:t>
            </a:r>
            <a:r>
              <a:rPr lang="en-US" dirty="0" smtClean="0"/>
              <a:t>Channel</a:t>
            </a:r>
            <a:endParaRPr lang="en-US" dirty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articles.emptycrate.com/idocpp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597" y="4413006"/>
            <a:ext cx="3497709" cy="1965712"/>
          </a:xfrm>
          <a:prstGeom prst="rect">
            <a:avLst/>
          </a:prstGeom>
        </p:spPr>
      </p:pic>
      <p:pic>
        <p:nvPicPr>
          <p:cNvPr id="5" name="Picture 4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841" y="4416227"/>
            <a:ext cx="3491977" cy="1962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18972" y="4049604"/>
            <a:ext cx="280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Learning C++ Best Practices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89702" y="4049604"/>
            <a:ext cx="393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Inheritance </a:t>
            </a:r>
            <a:r>
              <a:rPr lang="en-US" dirty="0"/>
              <a:t>a</a:t>
            </a:r>
            <a:r>
              <a:rPr lang="en-US" dirty="0" smtClean="0"/>
              <a:t>nd Polymorphism with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3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8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                         Vs                            Now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Commodore 64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$595 ($1481 in today’s dollars)</a:t>
            </a:r>
          </a:p>
          <a:p>
            <a:r>
              <a:rPr lang="en-US" dirty="0" smtClean="0"/>
              <a:t>1.023Mhz 6502</a:t>
            </a:r>
          </a:p>
          <a:p>
            <a:r>
              <a:rPr lang="en-US" dirty="0" smtClean="0"/>
              <a:t>64kB RAM</a:t>
            </a:r>
          </a:p>
          <a:p>
            <a:r>
              <a:rPr lang="en-US" dirty="0"/>
              <a:t>8 bit CPU with 16 bit address space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Acer Aspire One 11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$150 (~1/10 the price)</a:t>
            </a:r>
          </a:p>
          <a:p>
            <a:r>
              <a:rPr lang="en-US" dirty="0" smtClean="0"/>
              <a:t>Dual Core Celeron 1.6-2.5Ghz (4880x)</a:t>
            </a:r>
          </a:p>
          <a:p>
            <a:r>
              <a:rPr lang="en-US" dirty="0" smtClean="0"/>
              <a:t>2GB RAM (32768x)</a:t>
            </a:r>
          </a:p>
          <a:p>
            <a:r>
              <a:rPr lang="en-US" dirty="0" smtClean="0"/>
              <a:t>64 bit CPU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 smtClean="0"/>
              <a:t>Our demo today can easily fit in the L1 cache of this CPU</a:t>
            </a:r>
            <a:endParaRPr lang="en-US" dirty="0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33" y="2103013"/>
            <a:ext cx="1142978" cy="582919"/>
          </a:xfrm>
          <a:prstGeom prst="rect">
            <a:avLst/>
          </a:prstGeom>
        </p:spPr>
      </p:pic>
      <p:pic>
        <p:nvPicPr>
          <p:cNvPr id="11" name="Content Placeholder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246" y="2047288"/>
            <a:ext cx="982274" cy="7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2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                         Vs                            Now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Commodore 64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$595 ($1481 in today’s dollars)</a:t>
            </a:r>
          </a:p>
          <a:p>
            <a:r>
              <a:rPr lang="en-US" dirty="0" smtClean="0"/>
              <a:t>1.023Mhz 6502</a:t>
            </a:r>
          </a:p>
          <a:p>
            <a:r>
              <a:rPr lang="en-US" dirty="0" smtClean="0"/>
              <a:t>64kB RAM</a:t>
            </a:r>
          </a:p>
          <a:p>
            <a:r>
              <a:rPr lang="en-US" dirty="0" smtClean="0"/>
              <a:t>8 bit CPU with 16 bit </a:t>
            </a:r>
            <a:r>
              <a:rPr lang="en-US" dirty="0"/>
              <a:t>a</a:t>
            </a:r>
            <a:r>
              <a:rPr lang="en-US" dirty="0" smtClean="0"/>
              <a:t>ddress space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MSP430-FR5849</a:t>
            </a:r>
            <a:r>
              <a:rPr lang="en-US" dirty="0"/>
              <a:t> 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$5.53 (Less in bulk)</a:t>
            </a:r>
          </a:p>
          <a:p>
            <a:r>
              <a:rPr lang="en-US" dirty="0" smtClean="0"/>
              <a:t>16 </a:t>
            </a:r>
            <a:r>
              <a:rPr lang="en-US" dirty="0" err="1" smtClean="0"/>
              <a:t>Mhz</a:t>
            </a:r>
            <a:endParaRPr lang="en-US" dirty="0" smtClean="0"/>
          </a:p>
          <a:p>
            <a:r>
              <a:rPr lang="en-US" dirty="0" smtClean="0"/>
              <a:t>66kB RAM</a:t>
            </a:r>
          </a:p>
          <a:p>
            <a:r>
              <a:rPr lang="en-US" dirty="0" smtClean="0"/>
              <a:t>16 bit CPU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 smtClean="0"/>
              <a:t>Some level of official </a:t>
            </a:r>
            <a:r>
              <a:rPr lang="en-US" dirty="0" err="1" smtClean="0"/>
              <a:t>gcc</a:t>
            </a:r>
            <a:r>
              <a:rPr lang="en-US" dirty="0" smtClean="0"/>
              <a:t> and clang support today.</a:t>
            </a:r>
            <a:endParaRPr lang="en-US" dirty="0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33" y="2103013"/>
            <a:ext cx="1142978" cy="5829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715" y="1965960"/>
            <a:ext cx="1150989" cy="84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4509796"/>
            <a:ext cx="195943" cy="13902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819928" y="2561253"/>
            <a:ext cx="195943" cy="13902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92286" y="3713584"/>
            <a:ext cx="475861" cy="47586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25551" y="4599992"/>
            <a:ext cx="2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02082" y="4599992"/>
            <a:ext cx="2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>
            <a:stCxn id="17" idx="2"/>
            <a:endCxn id="6" idx="7"/>
          </p:cNvCxnSpPr>
          <p:nvPr/>
        </p:nvCxnSpPr>
        <p:spPr>
          <a:xfrm flipH="1">
            <a:off x="3998459" y="3028558"/>
            <a:ext cx="722831" cy="75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3380" y="2659226"/>
            <a:ext cx="61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Ball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3" idx="1"/>
            <a:endCxn id="4" idx="3"/>
          </p:cNvCxnSpPr>
          <p:nvPr/>
        </p:nvCxnSpPr>
        <p:spPr>
          <a:xfrm flipH="1" flipV="1">
            <a:off x="1338943" y="5204927"/>
            <a:ext cx="5082075" cy="52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3" idx="3"/>
            <a:endCxn id="5" idx="2"/>
          </p:cNvCxnSpPr>
          <p:nvPr/>
        </p:nvCxnSpPr>
        <p:spPr>
          <a:xfrm flipV="1">
            <a:off x="7352522" y="3951514"/>
            <a:ext cx="3565378" cy="177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21018" y="5542002"/>
            <a:ext cx="93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Paddles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8" idx="1"/>
            <a:endCxn id="11" idx="3"/>
          </p:cNvCxnSpPr>
          <p:nvPr/>
        </p:nvCxnSpPr>
        <p:spPr>
          <a:xfrm flipH="1" flipV="1">
            <a:off x="4068147" y="4784658"/>
            <a:ext cx="1328057" cy="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2" idx="1"/>
          </p:cNvCxnSpPr>
          <p:nvPr/>
        </p:nvCxnSpPr>
        <p:spPr>
          <a:xfrm flipV="1">
            <a:off x="6288833" y="4784658"/>
            <a:ext cx="1813249" cy="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96204" y="4672695"/>
            <a:ext cx="86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Scores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110" y="3766848"/>
            <a:ext cx="15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Bouncy Walls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3"/>
            <a:endCxn id="49" idx="1"/>
          </p:cNvCxnSpPr>
          <p:nvPr/>
        </p:nvCxnSpPr>
        <p:spPr>
          <a:xfrm flipV="1">
            <a:off x="762000" y="2224423"/>
            <a:ext cx="371669" cy="96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1"/>
            <a:endCxn id="50" idx="1"/>
          </p:cNvCxnSpPr>
          <p:nvPr/>
        </p:nvCxnSpPr>
        <p:spPr>
          <a:xfrm>
            <a:off x="762001" y="4716625"/>
            <a:ext cx="363893" cy="140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133669" y="2201563"/>
            <a:ext cx="991266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25894" y="6096000"/>
            <a:ext cx="991266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1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30 </a:t>
            </a:r>
            <a:r>
              <a:rPr lang="en-US" dirty="0" smtClean="0"/>
              <a:t>second computer architecture intro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Oversimplified, incomplete, and likely to get lots of comments on YouTube about what I left 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6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11870</TotalTime>
  <Words>2078</Words>
  <Application>Microsoft Office PowerPoint</Application>
  <PresentationFormat>Widescreen</PresentationFormat>
  <Paragraphs>1572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Consolas</vt:lpstr>
      <vt:lpstr>Corbel</vt:lpstr>
      <vt:lpstr>Basis</vt:lpstr>
      <vt:lpstr>Rich Code For Tiny Computers </vt:lpstr>
      <vt:lpstr>PowerPoint Presentation</vt:lpstr>
      <vt:lpstr>The Plan</vt:lpstr>
      <vt:lpstr>The Tools</vt:lpstr>
      <vt:lpstr>The Why</vt:lpstr>
      <vt:lpstr>Then                          Vs                            Now</vt:lpstr>
      <vt:lpstr>Then                          Vs                            Now</vt:lpstr>
      <vt:lpstr>The game</vt:lpstr>
      <vt:lpstr>30 second computer architecture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mapped hardware</vt:lpstr>
      <vt:lpstr>Memory mapping</vt:lpstr>
      <vt:lpstr>PowerPoint Presentation</vt:lpstr>
      <vt:lpstr>Video Memory</vt:lpstr>
      <vt:lpstr>PowerPoint Presentation</vt:lpstr>
      <vt:lpstr>PowerPoint Presentation</vt:lpstr>
      <vt:lpstr>Dealing with colors</vt:lpstr>
      <vt:lpstr>The ViC-II Supports 16 Colors</vt:lpstr>
      <vt:lpstr>The ViC-II Supports 16 Colors</vt:lpstr>
      <vt:lpstr>Working with a fixed palette</vt:lpstr>
      <vt:lpstr>PowerPoint Presentation</vt:lpstr>
      <vt:lpstr>joystick</vt:lpstr>
      <vt:lpstr>joysticks</vt:lpstr>
      <vt:lpstr>joysticks</vt:lpstr>
      <vt:lpstr>PowerPoint Presentation</vt:lpstr>
      <vt:lpstr>Commodore 64 Sprites</vt:lpstr>
      <vt:lpstr>Vic-II sprites</vt:lpstr>
      <vt:lpstr>Monochrome sprite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 color sprite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Putting It All together</vt:lpstr>
      <vt:lpstr>PowerPoint Presentation</vt:lpstr>
      <vt:lpstr>Wrap-up</vt:lpstr>
      <vt:lpstr>Why does this work?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 Code For Tiny Computers – A Simple Commodore 64 Game in C++17</dc:title>
  <dc:creator>Jason Turner</dc:creator>
  <cp:lastModifiedBy>Jason</cp:lastModifiedBy>
  <cp:revision>126</cp:revision>
  <dcterms:created xsi:type="dcterms:W3CDTF">2016-08-10T20:57:58Z</dcterms:created>
  <dcterms:modified xsi:type="dcterms:W3CDTF">2016-08-24T22:23:30Z</dcterms:modified>
</cp:coreProperties>
</file>