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f1eb9dd0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f1eb9dd0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f1eb9dd0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f1eb9dd0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f1eb9dd0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f1eb9dd0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f1eb9dd0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f1eb9dd0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f1eb9dd0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f1eb9dd0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1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Tokyo Stock Prices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Foster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Maciek Staniszewski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Tokyo Stock Exchange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4406775" y="714900"/>
            <a:ext cx="4607100" cy="4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Data from 2017 to 2022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Huge 1.3 GB dataset, restricted to one time series of </a:t>
            </a:r>
            <a:r>
              <a:rPr i="1" lang="pl" sz="1400"/>
              <a:t>“Japan Petroleum Exploration”</a:t>
            </a:r>
            <a:endParaRPr i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Predicting Close instead of Returns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sz="1400"/>
              <a:t>Eliminating negative observations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No clear deterministic trend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Strong yearly </a:t>
            </a:r>
            <a:r>
              <a:rPr b="1" lang="pl" sz="1400"/>
              <a:t>linear</a:t>
            </a:r>
            <a:r>
              <a:rPr lang="pl" sz="1400"/>
              <a:t> seasonal effects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Residuals distributed around 0, expected for a linear model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0" y="2031725"/>
            <a:ext cx="4454452" cy="29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1869125" y="3511550"/>
            <a:ext cx="2182800" cy="59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>
            <a:endCxn id="285" idx="3"/>
          </p:cNvCxnSpPr>
          <p:nvPr/>
        </p:nvCxnSpPr>
        <p:spPr>
          <a:xfrm flipH="1" rot="10800000">
            <a:off x="4052102" y="3511562"/>
            <a:ext cx="547200" cy="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14"/>
          <p:cNvSpPr/>
          <p:nvPr/>
        </p:nvSpPr>
        <p:spPr>
          <a:xfrm>
            <a:off x="479825" y="2774125"/>
            <a:ext cx="2967300" cy="61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8" idx="3"/>
          </p:cNvCxnSpPr>
          <p:nvPr/>
        </p:nvCxnSpPr>
        <p:spPr>
          <a:xfrm>
            <a:off x="3447125" y="3083425"/>
            <a:ext cx="1177800" cy="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14"/>
          <p:cNvSpPr/>
          <p:nvPr/>
        </p:nvSpPr>
        <p:spPr>
          <a:xfrm>
            <a:off x="2535425" y="4272600"/>
            <a:ext cx="1675800" cy="52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1" name="Google Shape;291;p14"/>
          <p:cNvCxnSpPr>
            <a:stCxn id="290" idx="3"/>
          </p:cNvCxnSpPr>
          <p:nvPr/>
        </p:nvCxnSpPr>
        <p:spPr>
          <a:xfrm flipH="1" rot="10800000">
            <a:off x="4211225" y="3967950"/>
            <a:ext cx="427500" cy="56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Prophet</a:t>
            </a:r>
            <a:endParaRPr/>
          </a:p>
        </p:txBody>
      </p:sp>
      <p:sp>
        <p:nvSpPr>
          <p:cNvPr id="297" name="Google Shape;297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Last 45 observations removed from the training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Prophet fits the in-sample data very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Avoids overfitting and doesn’t accurately model sudden spikes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Models stable progressions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Identifies 10 trend changepoints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Forecast is jumpy, but follows the general </a:t>
            </a:r>
            <a:r>
              <a:rPr lang="pl"/>
              <a:t>pattern.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Accounting for holidays has no effect on prediction due to how the stock market operates</a:t>
            </a:r>
            <a:endParaRPr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0" y="1963500"/>
            <a:ext cx="4495074" cy="26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750" y="4429524"/>
            <a:ext cx="2072150" cy="62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60453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Prophet - Fitting and Predictions</a:t>
            </a:r>
            <a:endParaRPr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50" y="1816900"/>
            <a:ext cx="4555425" cy="31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0" y="1816900"/>
            <a:ext cx="4487050" cy="3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88075" y="1376825"/>
            <a:ext cx="34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MAE = 124.8, MAPE =</a:t>
            </a:r>
            <a:r>
              <a:rPr b="1" lang="pl"/>
              <a:t> </a:t>
            </a:r>
            <a:r>
              <a:rPr b="1" lang="pl">
                <a:solidFill>
                  <a:schemeClr val="accent2"/>
                </a:solidFill>
              </a:rPr>
              <a:t>5.4%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09" name="Google Shape;309;p16"/>
          <p:cNvSpPr txBox="1"/>
          <p:nvPr>
            <p:ph idx="2" type="body"/>
          </p:nvPr>
        </p:nvSpPr>
        <p:spPr>
          <a:xfrm>
            <a:off x="5283475" y="1376825"/>
            <a:ext cx="34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MAE = </a:t>
            </a:r>
            <a:r>
              <a:rPr lang="pl"/>
              <a:t>100.6</a:t>
            </a:r>
            <a:r>
              <a:rPr lang="pl"/>
              <a:t>, MAPE = </a:t>
            </a:r>
            <a:r>
              <a:rPr b="1" lang="pl">
                <a:solidFill>
                  <a:schemeClr val="accent1"/>
                </a:solidFill>
              </a:rPr>
              <a:t>4.6%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Prophet - CV</a:t>
            </a:r>
            <a:endParaRPr/>
          </a:p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5176550" y="1093025"/>
            <a:ext cx="34305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Our </a:t>
            </a:r>
            <a:r>
              <a:rPr lang="pl"/>
              <a:t>previous MAPE score smaller than 5% depended on favourable plateau in the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MAPE resulting from cross validation averaged at </a:t>
            </a:r>
            <a:r>
              <a:rPr b="1" lang="pl">
                <a:solidFill>
                  <a:schemeClr val="accent1"/>
                </a:solidFill>
              </a:rPr>
              <a:t>~18%</a:t>
            </a:r>
            <a:endParaRPr b="1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l">
                <a:solidFill>
                  <a:srgbClr val="000000"/>
                </a:solidFill>
              </a:rPr>
              <a:t>MAPE was steadily increasing proportionally to the increase of the horizon.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759980"/>
            <a:ext cx="4560376" cy="28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Orbit</a:t>
            </a:r>
            <a:endParaRPr/>
          </a:p>
        </p:txBody>
      </p:sp>
      <p:sp>
        <p:nvSpPr>
          <p:cNvPr id="325" name="Google Shape;325;p18"/>
          <p:cNvSpPr txBox="1"/>
          <p:nvPr>
            <p:ph idx="1" type="subTitle"/>
          </p:nvPr>
        </p:nvSpPr>
        <p:spPr>
          <a:xfrm>
            <a:off x="298750" y="1542591"/>
            <a:ext cx="79509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tested three State Space Models supported by Orbit: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Exponential Smoothing (ETS): 	MAPE = </a:t>
            </a:r>
            <a:r>
              <a:rPr b="1" lang="pl">
                <a:solidFill>
                  <a:schemeClr val="accent1"/>
                </a:solidFill>
              </a:rPr>
              <a:t>6.7%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Local Global Trend (LGT): 		MAPE = </a:t>
            </a:r>
            <a:r>
              <a:rPr b="1" lang="pl"/>
              <a:t>7.2%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Damped Local Trend (DLT): 		MAPE = </a:t>
            </a:r>
            <a:r>
              <a:rPr b="1" lang="pl"/>
              <a:t>6.9%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All three models performed similarly in the out-of-sample period. ETS was the best at picking up a sudden price jump, while DLT was steadily trending downwards. 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75" y="4297625"/>
            <a:ext cx="2485825" cy="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51177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Orbit - Model Evaluation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75" y="4297625"/>
            <a:ext cx="2485825" cy="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" y="2159075"/>
            <a:ext cx="3097126" cy="205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239" y="2190038"/>
            <a:ext cx="3003653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900" y="2190050"/>
            <a:ext cx="2921100" cy="193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>
            <p:ph idx="2" type="body"/>
          </p:nvPr>
        </p:nvSpPr>
        <p:spPr>
          <a:xfrm>
            <a:off x="-73412" y="1672400"/>
            <a:ext cx="3430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Exponential Smoothing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7" name="Google Shape;337;p19"/>
          <p:cNvSpPr txBox="1"/>
          <p:nvPr>
            <p:ph idx="2" type="body"/>
          </p:nvPr>
        </p:nvSpPr>
        <p:spPr>
          <a:xfrm>
            <a:off x="3005813" y="1672400"/>
            <a:ext cx="3430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Local Global Trend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8" name="Google Shape;338;p19"/>
          <p:cNvSpPr txBox="1"/>
          <p:nvPr>
            <p:ph idx="2" type="body"/>
          </p:nvPr>
        </p:nvSpPr>
        <p:spPr>
          <a:xfrm>
            <a:off x="5968188" y="1712075"/>
            <a:ext cx="3430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Damped Local Trend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