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aven Pro" panose="020B0604020202020204" charset="-18"/>
      <p:regular r:id="rId11"/>
      <p:bold r:id="rId12"/>
    </p:embeddedFont>
    <p:embeddedFont>
      <p:font typeface="Nunito" pitchFamily="2" charset="-18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f1eb9dd0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f1eb9dd0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f1eb9dd0a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f1eb9dd0a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f1eb9dd0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f1eb9dd0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f1eb9dd0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f1eb9dd0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f1eb9dd0a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f1eb9dd0a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f1eb9dd0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f1eb9dd0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69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1613825"/>
            <a:ext cx="5095989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Tokyo </a:t>
            </a:r>
            <a:r>
              <a:rPr lang="en-GB" dirty="0"/>
              <a:t>Exchange </a:t>
            </a:r>
            <a:r>
              <a:rPr lang="pl" dirty="0"/>
              <a:t>Stock Price</a:t>
            </a:r>
            <a:r>
              <a:rPr lang="en-GB" dirty="0"/>
              <a:t>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Foster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Maciek Staniszewski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Tokyo Stock Exchange Data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4406775" y="1004209"/>
            <a:ext cx="4607100" cy="407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Data from 2017 to 2022 </a:t>
            </a:r>
            <a:endParaRPr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Huge 1.3 GB dataset, restricted to one time series of </a:t>
            </a:r>
            <a:r>
              <a:rPr lang="pl" sz="1200" i="1" dirty="0"/>
              <a:t>“Japan Petroleum Exploration”</a:t>
            </a:r>
            <a:r>
              <a:rPr lang="en-GB" sz="1200" dirty="0"/>
              <a:t> – well established oil &amp; gas company with data spanning the full period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200" dirty="0"/>
              <a:t>Ensured continuous and no missing values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Predicting Close instead of Returns</a:t>
            </a:r>
            <a:endParaRPr sz="1200"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sz="1200" dirty="0"/>
              <a:t>Eliminating negative observations</a:t>
            </a:r>
            <a:endParaRPr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No clear deterministic trend</a:t>
            </a:r>
            <a:endParaRPr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Strong yearly </a:t>
            </a:r>
            <a:r>
              <a:rPr lang="pl" sz="1200" b="1" dirty="0"/>
              <a:t>linear</a:t>
            </a:r>
            <a:r>
              <a:rPr lang="pl" sz="1200" dirty="0"/>
              <a:t> seasonal effects</a:t>
            </a:r>
            <a:endParaRPr sz="1200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200" dirty="0"/>
              <a:t>Residuals distributed around 0, expected for a linear model</a:t>
            </a:r>
            <a:endParaRPr sz="1200" dirty="0"/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0" y="2031725"/>
            <a:ext cx="4454452" cy="29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1869125" y="3511550"/>
            <a:ext cx="2182800" cy="59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7" name="Google Shape;287;p14"/>
          <p:cNvCxnSpPr>
            <a:cxnSpLocks/>
            <a:stCxn id="286" idx="3"/>
          </p:cNvCxnSpPr>
          <p:nvPr/>
        </p:nvCxnSpPr>
        <p:spPr>
          <a:xfrm>
            <a:off x="4051925" y="3809150"/>
            <a:ext cx="547377" cy="2699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14"/>
          <p:cNvSpPr/>
          <p:nvPr/>
        </p:nvSpPr>
        <p:spPr>
          <a:xfrm>
            <a:off x="479825" y="2774125"/>
            <a:ext cx="2967300" cy="6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cxnSpLocks/>
            <a:stCxn id="288" idx="3"/>
          </p:cNvCxnSpPr>
          <p:nvPr/>
        </p:nvCxnSpPr>
        <p:spPr>
          <a:xfrm>
            <a:off x="3447125" y="3083425"/>
            <a:ext cx="1124875" cy="61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/>
          <p:nvPr/>
        </p:nvSpPr>
        <p:spPr>
          <a:xfrm>
            <a:off x="2535425" y="4272600"/>
            <a:ext cx="1675800" cy="52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1" name="Google Shape;291;p14"/>
          <p:cNvCxnSpPr>
            <a:cxnSpLocks/>
            <a:stCxn id="290" idx="3"/>
          </p:cNvCxnSpPr>
          <p:nvPr/>
        </p:nvCxnSpPr>
        <p:spPr>
          <a:xfrm flipV="1">
            <a:off x="4211225" y="4421746"/>
            <a:ext cx="388077" cy="11350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Prophet</a:t>
            </a:r>
            <a:endParaRPr dirty="0"/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0" y="1963500"/>
            <a:ext cx="4495074" cy="26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750" y="4429524"/>
            <a:ext cx="2072150" cy="62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>
            <a:spLocks noGrp="1"/>
          </p:cNvSpPr>
          <p:nvPr>
            <p:ph type="body" idx="2"/>
          </p:nvPr>
        </p:nvSpPr>
        <p:spPr>
          <a:xfrm>
            <a:off x="4700789" y="660999"/>
            <a:ext cx="4232855" cy="4393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/>
              <a:t>Univariate additive model that identifies non-linear trends and seasonal effects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200" dirty="0"/>
              <a:t>Last 45 observations removed from the training dataset</a:t>
            </a:r>
            <a:endParaRPr sz="1200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200" dirty="0"/>
              <a:t>Prophet fits the in-sample data very well</a:t>
            </a:r>
            <a:endParaRPr sz="1200"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 dirty="0"/>
              <a:t>Avoids overfitting and doesn’t accurately model sudden spikes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 dirty="0"/>
              <a:t>Models stable progressions well</a:t>
            </a:r>
            <a:endParaRPr dirty="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 dirty="0"/>
              <a:t>Identifies 10 trend changepoints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200" dirty="0"/>
              <a:t>Forecast is jumpy, but follows the general pattern.</a:t>
            </a:r>
            <a:endParaRPr sz="1200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200" dirty="0"/>
              <a:t>Accounting for holidays has no effect on prediction due to how the stock market operates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60453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Prophet - Fitting and Predictions</a:t>
            </a:r>
            <a:endParaRPr dirty="0"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50" y="1816900"/>
            <a:ext cx="4555425" cy="31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50" y="1816900"/>
            <a:ext cx="4487050" cy="3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>
            <a:spLocks noGrp="1"/>
          </p:cNvSpPr>
          <p:nvPr>
            <p:ph type="body" idx="2"/>
          </p:nvPr>
        </p:nvSpPr>
        <p:spPr>
          <a:xfrm>
            <a:off x="988075" y="1376825"/>
            <a:ext cx="3430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MAE = 124.8, MAPE =</a:t>
            </a:r>
            <a:r>
              <a:rPr lang="pl" b="1" dirty="0"/>
              <a:t> </a:t>
            </a:r>
            <a:r>
              <a:rPr lang="pl" b="1" dirty="0">
                <a:solidFill>
                  <a:schemeClr val="accent2"/>
                </a:solidFill>
              </a:rPr>
              <a:t>5.4%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2"/>
          </p:nvPr>
        </p:nvSpPr>
        <p:spPr>
          <a:xfrm>
            <a:off x="5283475" y="1376825"/>
            <a:ext cx="3430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MAE = 100.6, MAPE = </a:t>
            </a:r>
            <a:r>
              <a:rPr lang="pl" b="1">
                <a:solidFill>
                  <a:schemeClr val="accent1"/>
                </a:solidFill>
              </a:rPr>
              <a:t>4.6%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5376042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Prophet - C</a:t>
            </a:r>
            <a:r>
              <a:rPr lang="en-GB" dirty="0"/>
              <a:t>ross </a:t>
            </a:r>
            <a:r>
              <a:rPr lang="pl" dirty="0"/>
              <a:t>V</a:t>
            </a:r>
            <a:r>
              <a:rPr lang="en-GB" dirty="0"/>
              <a:t>alidation</a:t>
            </a:r>
            <a:endParaRPr dirty="0"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body" idx="2"/>
          </p:nvPr>
        </p:nvSpPr>
        <p:spPr>
          <a:xfrm>
            <a:off x="5176550" y="1313645"/>
            <a:ext cx="3430500" cy="3038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Our previous MAPE score smaller than 5% depended on favourable plateau in the Close price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dirty="0"/>
              <a:t>The MAPE resulting from cross validation averaged at </a:t>
            </a:r>
            <a:r>
              <a:rPr lang="pl" b="1" dirty="0">
                <a:solidFill>
                  <a:schemeClr val="accent1"/>
                </a:solidFill>
              </a:rPr>
              <a:t>~18%</a:t>
            </a:r>
            <a:endParaRPr b="1" dirty="0">
              <a:solidFill>
                <a:schemeClr val="accent1"/>
              </a:solidFill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l" dirty="0">
                <a:solidFill>
                  <a:srgbClr val="000000"/>
                </a:solidFill>
              </a:rPr>
              <a:t>MAPE was steadily increasing proportionally to the increase of the horizo</a:t>
            </a:r>
            <a:r>
              <a:rPr lang="en-GB" dirty="0">
                <a:solidFill>
                  <a:srgbClr val="000000"/>
                </a:solidFill>
              </a:rPr>
              <a:t>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759980"/>
            <a:ext cx="4560376" cy="28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225" y="4548975"/>
            <a:ext cx="1842051" cy="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Orbit</a:t>
            </a:r>
            <a:endParaRPr/>
          </a:p>
        </p:txBody>
      </p:sp>
      <p:sp>
        <p:nvSpPr>
          <p:cNvPr id="325" name="Google Shape;325;p18"/>
          <p:cNvSpPr txBox="1">
            <a:spLocks noGrp="1"/>
          </p:cNvSpPr>
          <p:nvPr>
            <p:ph type="subTitle" idx="1"/>
          </p:nvPr>
        </p:nvSpPr>
        <p:spPr>
          <a:xfrm>
            <a:off x="298750" y="1542591"/>
            <a:ext cx="79509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Probabilistic Bayesian time series modelling framework.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We tested three State Space Models supported by Orbit:</a:t>
            </a:r>
            <a:endParaRPr sz="1200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200" dirty="0"/>
              <a:t>Exponential Smoothing (ETS): 	MAPE = </a:t>
            </a:r>
            <a:r>
              <a:rPr lang="pl" sz="1200" b="1" dirty="0">
                <a:solidFill>
                  <a:schemeClr val="accent1"/>
                </a:solidFill>
              </a:rPr>
              <a:t>6.7%</a:t>
            </a:r>
            <a:endParaRPr sz="1200" b="1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200" dirty="0"/>
              <a:t>Local Global Trend (LGT): 	MAPE = </a:t>
            </a:r>
            <a:r>
              <a:rPr lang="pl" sz="1200" b="1" dirty="0"/>
              <a:t>7.2%</a:t>
            </a:r>
            <a:endParaRPr sz="1200" b="1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200" dirty="0"/>
              <a:t>Damped Local Trend (DLT): 	MAPE = </a:t>
            </a:r>
            <a:r>
              <a:rPr lang="pl" sz="1200" b="1" dirty="0"/>
              <a:t>6.9%</a:t>
            </a:r>
            <a:endParaRPr sz="1200" b="1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dirty="0"/>
              <a:t>All three models performed similarly in the out-of-sample period. ETS was the best at picking up a sudden price jump, while DLT was steadily trending downwards. </a:t>
            </a:r>
            <a:endParaRPr sz="1200" dirty="0"/>
          </a:p>
        </p:txBody>
      </p:sp>
      <p:pic>
        <p:nvPicPr>
          <p:cNvPr id="326" name="Google Shape;3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75" y="4297625"/>
            <a:ext cx="2485825" cy="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51177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Orbit - Model Evaluation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075" y="4297625"/>
            <a:ext cx="2485825" cy="7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" y="2159075"/>
            <a:ext cx="3097126" cy="205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239" y="2190038"/>
            <a:ext cx="3003653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900" y="2190050"/>
            <a:ext cx="2921100" cy="193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>
            <a:spLocks noGrp="1"/>
          </p:cNvSpPr>
          <p:nvPr>
            <p:ph type="body" idx="2"/>
          </p:nvPr>
        </p:nvSpPr>
        <p:spPr>
          <a:xfrm>
            <a:off x="-73412" y="1672400"/>
            <a:ext cx="34305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Exponential Smoothing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7" name="Google Shape;337;p19"/>
          <p:cNvSpPr txBox="1">
            <a:spLocks noGrp="1"/>
          </p:cNvSpPr>
          <p:nvPr>
            <p:ph type="body" idx="2"/>
          </p:nvPr>
        </p:nvSpPr>
        <p:spPr>
          <a:xfrm>
            <a:off x="3005813" y="1672400"/>
            <a:ext cx="34305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Local Global Trend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338" name="Google Shape;338;p19"/>
          <p:cNvSpPr txBox="1">
            <a:spLocks noGrp="1"/>
          </p:cNvSpPr>
          <p:nvPr>
            <p:ph type="body" idx="2"/>
          </p:nvPr>
        </p:nvSpPr>
        <p:spPr>
          <a:xfrm>
            <a:off x="5968188" y="1712075"/>
            <a:ext cx="34305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Damped Local Trend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325" name="Google Shape;325;p18"/>
          <p:cNvSpPr txBox="1">
            <a:spLocks noGrp="1"/>
          </p:cNvSpPr>
          <p:nvPr>
            <p:ph type="subTitle" idx="1"/>
          </p:nvPr>
        </p:nvSpPr>
        <p:spPr>
          <a:xfrm>
            <a:off x="298750" y="1542591"/>
            <a:ext cx="79509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Prophet is a great tool for equity time series forecasting, requiring minimal setup and generating an exceptionally accurate forecast: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 dirty="0"/>
              <a:t>Prophet: 		MAPE = </a:t>
            </a:r>
            <a:r>
              <a:rPr lang="en-GB" sz="1200" b="1" dirty="0"/>
              <a:t>4.6%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Orbit is a good alternative, ignoring some of the more pronounced spikes in data (less overfitting):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200" dirty="0"/>
              <a:t>Exponential Smoothing (ETS): 	MAPE = </a:t>
            </a:r>
            <a:r>
              <a:rPr lang="en-GB" sz="1200" b="1" dirty="0"/>
              <a:t>6.7%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200" dirty="0"/>
              <a:t>Local Global Trend (LGT): 	MAPE = </a:t>
            </a:r>
            <a:r>
              <a:rPr lang="pl" sz="1200" b="1" dirty="0"/>
              <a:t>7.2%</a:t>
            </a:r>
            <a:endParaRPr sz="1200" b="1" dirty="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200" dirty="0"/>
              <a:t>Damped Local Trend (DLT): 	MAPE = </a:t>
            </a:r>
            <a:r>
              <a:rPr lang="pl" sz="1200" b="1" dirty="0"/>
              <a:t>6.9%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373699219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385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Nunito</vt:lpstr>
      <vt:lpstr>Arial</vt:lpstr>
      <vt:lpstr>Maven Pro</vt:lpstr>
      <vt:lpstr>Momentum</vt:lpstr>
      <vt:lpstr>Tokyo Exchange Stock Price Prediction</vt:lpstr>
      <vt:lpstr>Tokyo Stock Exchange Data</vt:lpstr>
      <vt:lpstr>Prophet</vt:lpstr>
      <vt:lpstr>Prophet - Fitting and Predictions</vt:lpstr>
      <vt:lpstr>Prophet - Cross Validation</vt:lpstr>
      <vt:lpstr>Orbit</vt:lpstr>
      <vt:lpstr>Orbit - 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Exchange Stock Price Prediction</dc:title>
  <cp:lastModifiedBy>Adam Foster</cp:lastModifiedBy>
  <cp:revision>5</cp:revision>
  <dcterms:modified xsi:type="dcterms:W3CDTF">2024-01-17T20:42:35Z</dcterms:modified>
</cp:coreProperties>
</file>