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5" r:id="rId4"/>
    <p:sldId id="266" r:id="rId5"/>
    <p:sldId id="267" r:id="rId6"/>
    <p:sldId id="259" r:id="rId7"/>
    <p:sldId id="260" r:id="rId8"/>
    <p:sldId id="264" r:id="rId9"/>
    <p:sldId id="268" r:id="rId10"/>
    <p:sldId id="270" r:id="rId11"/>
    <p:sldId id="271" r:id="rId12"/>
    <p:sldId id="272" r:id="rId13"/>
    <p:sldId id="269" r:id="rId14"/>
    <p:sldId id="273" r:id="rId15"/>
    <p:sldId id="274" r:id="rId16"/>
    <p:sldId id="275" r:id="rId17"/>
    <p:sldId id="276" r:id="rId18"/>
    <p:sldId id="277" r:id="rId19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50" autoAdjust="0"/>
  </p:normalViewPr>
  <p:slideViewPr>
    <p:cSldViewPr>
      <p:cViewPr varScale="1">
        <p:scale>
          <a:sx n="80" d="100"/>
          <a:sy n="80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A8155A-A75B-4D8A-A95C-98444224B046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405A2D-90C1-48A2-90C2-CE5B1D6E5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08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6674-BA99-403F-8146-953CBF888941}" type="datetimeFigureOut">
              <a:rPr lang="tr-TR" smtClean="0"/>
              <a:t>22.03.2019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51A0-1244-4FD5-A9F7-38D586C96B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4705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6674-BA99-403F-8146-953CBF888941}" type="datetimeFigureOut">
              <a:rPr lang="tr-TR" smtClean="0"/>
              <a:t>22.03.2019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51A0-1244-4FD5-A9F7-38D586C96B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885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6674-BA99-403F-8146-953CBF888941}" type="datetimeFigureOut">
              <a:rPr lang="tr-TR" smtClean="0"/>
              <a:t>22.03.2019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51A0-1244-4FD5-A9F7-38D586C96B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2912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6674-BA99-403F-8146-953CBF888941}" type="datetimeFigureOut">
              <a:rPr lang="tr-TR" smtClean="0"/>
              <a:t>22.03.2019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51A0-1244-4FD5-A9F7-38D586C96B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9540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6674-BA99-403F-8146-953CBF888941}" type="datetimeFigureOut">
              <a:rPr lang="tr-TR" smtClean="0"/>
              <a:t>22.03.2019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51A0-1244-4FD5-A9F7-38D586C96B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7871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6674-BA99-403F-8146-953CBF888941}" type="datetimeFigureOut">
              <a:rPr lang="tr-TR" smtClean="0"/>
              <a:t>22.03.2019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51A0-1244-4FD5-A9F7-38D586C96B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92731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6674-BA99-403F-8146-953CBF888941}" type="datetimeFigureOut">
              <a:rPr lang="tr-TR" smtClean="0"/>
              <a:t>22.03.2019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51A0-1244-4FD5-A9F7-38D586C96B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65977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6674-BA99-403F-8146-953CBF888941}" type="datetimeFigureOut">
              <a:rPr lang="tr-TR" smtClean="0"/>
              <a:t>22.03.2019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51A0-1244-4FD5-A9F7-38D586C96B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98014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6674-BA99-403F-8146-953CBF888941}" type="datetimeFigureOut">
              <a:rPr lang="tr-TR" smtClean="0"/>
              <a:t>22.03.2019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51A0-1244-4FD5-A9F7-38D586C96B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0937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6674-BA99-403F-8146-953CBF888941}" type="datetimeFigureOut">
              <a:rPr lang="tr-TR" smtClean="0"/>
              <a:t>22.03.2019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51A0-1244-4FD5-A9F7-38D586C96B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1768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6674-BA99-403F-8146-953CBF888941}" type="datetimeFigureOut">
              <a:rPr lang="tr-TR" smtClean="0"/>
              <a:t>22.03.2019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51A0-1244-4FD5-A9F7-38D586C96B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8699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76674-BA99-403F-8146-953CBF888941}" type="datetimeFigureOut">
              <a:rPr lang="tr-TR" smtClean="0"/>
              <a:t>22.03.2019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951A0-1244-4FD5-A9F7-38D586C96B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01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UYGULAMA-1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b="1" dirty="0">
                <a:solidFill>
                  <a:schemeClr val="tx1"/>
                </a:solidFill>
              </a:rPr>
              <a:t>Bilgisayar    Mimarisi</a:t>
            </a:r>
          </a:p>
        </p:txBody>
      </p:sp>
    </p:spTree>
    <p:extLst>
      <p:ext uri="{BB962C8B-B14F-4D97-AF65-F5344CB8AC3E}">
        <p14:creationId xmlns:p14="http://schemas.microsoft.com/office/powerpoint/2010/main" val="621275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395536" y="548680"/>
            <a:ext cx="784887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tr-TR" sz="2400" b="1" dirty="0"/>
              <a:t>SORU 2 :  </a:t>
            </a:r>
            <a:r>
              <a:rPr lang="tr-TR" sz="2400" dirty="0"/>
              <a:t>Aşağıdaki </a:t>
            </a:r>
            <a:r>
              <a:rPr lang="tr-TR" sz="2400" dirty="0" err="1"/>
              <a:t>pseudo</a:t>
            </a:r>
            <a:r>
              <a:rPr lang="tr-TR" sz="2400" dirty="0"/>
              <a:t> komutların  gerçek makine komutları cinsinden karşılığını yazınız?</a:t>
            </a:r>
          </a:p>
          <a:p>
            <a:pPr lvl="1"/>
            <a:endParaRPr lang="tr-TR" sz="2400" dirty="0"/>
          </a:p>
          <a:p>
            <a:pPr marL="800100" lvl="1" indent="-342900">
              <a:buAutoNum type="alphaLcParenBoth"/>
            </a:pPr>
            <a:r>
              <a:rPr lang="en-US" sz="2400" dirty="0"/>
              <a:t>li $s0, 17 </a:t>
            </a:r>
            <a:r>
              <a:rPr lang="tr-TR" sz="2400" dirty="0"/>
              <a:t>            </a:t>
            </a:r>
            <a:r>
              <a:rPr lang="en-US" sz="2400" dirty="0"/>
              <a:t>assembler pseudo-instruction </a:t>
            </a:r>
            <a:endParaRPr lang="tr-TR" sz="2400" dirty="0"/>
          </a:p>
          <a:p>
            <a:endParaRPr lang="tr-TR" sz="2400" dirty="0"/>
          </a:p>
          <a:p>
            <a:r>
              <a:rPr lang="tr-TR" sz="2400" dirty="0" err="1"/>
              <a:t>Actual</a:t>
            </a:r>
            <a:r>
              <a:rPr lang="tr-TR" sz="2400" dirty="0"/>
              <a:t> </a:t>
            </a:r>
            <a:r>
              <a:rPr lang="tr-TR" sz="2400" dirty="0" err="1"/>
              <a:t>machine</a:t>
            </a:r>
            <a:r>
              <a:rPr lang="tr-TR" sz="2400" dirty="0"/>
              <a:t> </a:t>
            </a:r>
            <a:r>
              <a:rPr lang="tr-TR" sz="2400" dirty="0" err="1"/>
              <a:t>instruction</a:t>
            </a:r>
            <a:endParaRPr lang="tr-TR" sz="2400" dirty="0"/>
          </a:p>
          <a:p>
            <a:endParaRPr lang="tr-TR" sz="2400" dirty="0"/>
          </a:p>
          <a:p>
            <a:r>
              <a:rPr lang="en-US" sz="2400" b="1" dirty="0" err="1"/>
              <a:t>addiu</a:t>
            </a:r>
            <a:r>
              <a:rPr lang="en-US" sz="2400" b="1" dirty="0"/>
              <a:t> $s0, $zero, 17 </a:t>
            </a:r>
            <a:r>
              <a:rPr lang="tr-TR" sz="2400" b="1" dirty="0"/>
              <a:t>          </a:t>
            </a:r>
            <a:r>
              <a:rPr lang="en-US" sz="2400" dirty="0"/>
              <a:t>(</a:t>
            </a:r>
            <a:r>
              <a:rPr lang="en-US" sz="2400" dirty="0" err="1"/>
              <a:t>addi</a:t>
            </a:r>
            <a:r>
              <a:rPr lang="en-US" sz="2400" dirty="0"/>
              <a:t>, </a:t>
            </a:r>
            <a:r>
              <a:rPr lang="en-US" sz="2400" dirty="0" err="1"/>
              <a:t>ori</a:t>
            </a:r>
            <a:r>
              <a:rPr lang="en-US" sz="2400" dirty="0"/>
              <a:t> or other equivalent answers also ok) </a:t>
            </a:r>
            <a:endParaRPr lang="tr-TR" sz="2400" dirty="0"/>
          </a:p>
          <a:p>
            <a:endParaRPr lang="tr-TR" sz="2400" dirty="0"/>
          </a:p>
          <a:p>
            <a:r>
              <a:rPr lang="tr-TR" sz="2400" dirty="0"/>
              <a:t>(b) </a:t>
            </a:r>
            <a:r>
              <a:rPr lang="tr-TR" sz="2400" dirty="0" err="1"/>
              <a:t>bge</a:t>
            </a:r>
            <a:r>
              <a:rPr lang="tr-TR" sz="2400" dirty="0"/>
              <a:t> $s0, $t0, </a:t>
            </a:r>
            <a:r>
              <a:rPr lang="tr-TR" sz="2400" dirty="0" err="1"/>
              <a:t>there</a:t>
            </a:r>
            <a:r>
              <a:rPr lang="tr-TR" sz="2400" dirty="0"/>
              <a:t>          </a:t>
            </a:r>
            <a:r>
              <a:rPr lang="en-US" sz="2400" dirty="0"/>
              <a:t>assembler pseudo-instruction </a:t>
            </a:r>
            <a:endParaRPr lang="tr-TR" sz="2400" dirty="0"/>
          </a:p>
          <a:p>
            <a:endParaRPr lang="tr-TR" sz="2400" dirty="0"/>
          </a:p>
          <a:p>
            <a:r>
              <a:rPr lang="tr-TR" sz="2400" dirty="0" err="1"/>
              <a:t>Actual</a:t>
            </a:r>
            <a:r>
              <a:rPr lang="tr-TR" sz="2400" dirty="0"/>
              <a:t> </a:t>
            </a:r>
            <a:r>
              <a:rPr lang="tr-TR" sz="2400" dirty="0" err="1"/>
              <a:t>machine</a:t>
            </a:r>
            <a:r>
              <a:rPr lang="tr-TR" sz="2400" dirty="0"/>
              <a:t> </a:t>
            </a:r>
            <a:r>
              <a:rPr lang="tr-TR" sz="2400" dirty="0" err="1"/>
              <a:t>instruction</a:t>
            </a:r>
            <a:endParaRPr lang="tr-TR" sz="2400" dirty="0"/>
          </a:p>
          <a:p>
            <a:r>
              <a:rPr lang="tr-TR" sz="2400" b="1" dirty="0"/>
              <a:t>s</a:t>
            </a:r>
            <a:r>
              <a:rPr lang="en-US" sz="2400" b="1" dirty="0" err="1"/>
              <a:t>lt</a:t>
            </a:r>
            <a:r>
              <a:rPr lang="tr-TR" sz="2400" b="1" dirty="0"/>
              <a:t>   </a:t>
            </a:r>
            <a:r>
              <a:rPr lang="en-US" sz="2400" b="1" dirty="0"/>
              <a:t> $at, $s0, $t0 </a:t>
            </a:r>
            <a:r>
              <a:rPr lang="tr-TR" sz="2400" b="1" dirty="0"/>
              <a:t>                 </a:t>
            </a:r>
            <a:r>
              <a:rPr lang="en-US" sz="2400" b="1" dirty="0"/>
              <a:t># $at = 1 if &lt;,</a:t>
            </a:r>
            <a:r>
              <a:rPr lang="tr-TR" sz="2400" b="1" dirty="0"/>
              <a:t>   </a:t>
            </a:r>
            <a:r>
              <a:rPr lang="en-US" sz="2400" b="1" dirty="0"/>
              <a:t> or 0 </a:t>
            </a:r>
            <a:r>
              <a:rPr lang="tr-TR" sz="2400" b="1" dirty="0"/>
              <a:t>   </a:t>
            </a:r>
            <a:r>
              <a:rPr lang="en-US" sz="2400" b="1" dirty="0"/>
              <a:t>if ≥ </a:t>
            </a:r>
          </a:p>
          <a:p>
            <a:r>
              <a:rPr lang="tr-TR" sz="2400" b="1" dirty="0"/>
              <a:t>b</a:t>
            </a:r>
            <a:r>
              <a:rPr lang="en-US" sz="2400" b="1" dirty="0" err="1"/>
              <a:t>eq</a:t>
            </a:r>
            <a:r>
              <a:rPr lang="tr-TR" sz="2400" b="1" dirty="0"/>
              <a:t> </a:t>
            </a:r>
            <a:r>
              <a:rPr lang="en-US" sz="2400" b="1" dirty="0"/>
              <a:t> $at, $zero, there</a:t>
            </a:r>
            <a:endParaRPr lang="tr-TR" sz="2400" b="1" dirty="0"/>
          </a:p>
          <a:p>
            <a:endParaRPr lang="tr-TR" sz="2400" b="1" dirty="0"/>
          </a:p>
          <a:p>
            <a:endParaRPr lang="en-US" sz="2400" b="1" dirty="0"/>
          </a:p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9150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323528" y="260648"/>
            <a:ext cx="836934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b="1" dirty="0"/>
              <a:t>SORU 3 : </a:t>
            </a:r>
          </a:p>
          <a:p>
            <a:r>
              <a:rPr lang="en-US" sz="2000" dirty="0"/>
              <a:t>Suppose we have a 32-bit MIPS word containing the value</a:t>
            </a:r>
            <a:r>
              <a:rPr lang="tr-TR" sz="2000" dirty="0"/>
              <a:t>  0</a:t>
            </a:r>
            <a:r>
              <a:rPr lang="en-US" sz="2000" dirty="0"/>
              <a:t>x008A1021.</a:t>
            </a:r>
            <a:r>
              <a:rPr lang="tr-TR" sz="2000" dirty="0"/>
              <a:t>   </a:t>
            </a:r>
          </a:p>
          <a:p>
            <a:r>
              <a:rPr lang="en-US" sz="2000" dirty="0"/>
              <a:t>We would like to know what MIPS machine instruction this represents.</a:t>
            </a:r>
            <a:endParaRPr lang="tr-TR" sz="2000" dirty="0"/>
          </a:p>
          <a:p>
            <a:endParaRPr lang="tr-TR" sz="2000" dirty="0"/>
          </a:p>
          <a:p>
            <a:pPr marL="342900" indent="-342900">
              <a:buAutoNum type="alphaLcParenBoth"/>
            </a:pPr>
            <a:r>
              <a:rPr lang="en-US" sz="2000" dirty="0"/>
              <a:t>Write this instruction word in binary. </a:t>
            </a:r>
            <a:endParaRPr lang="tr-TR" sz="2000" dirty="0"/>
          </a:p>
          <a:p>
            <a:endParaRPr lang="en-US" sz="2000" dirty="0"/>
          </a:p>
          <a:p>
            <a:r>
              <a:rPr lang="en-US" sz="2000" dirty="0"/>
              <a:t> 0 0 0 0 0 0</a:t>
            </a:r>
            <a:r>
              <a:rPr lang="tr-TR" sz="2000" dirty="0"/>
              <a:t>    </a:t>
            </a:r>
            <a:r>
              <a:rPr lang="en-US" sz="2000" dirty="0"/>
              <a:t> 0 0 1 0 0</a:t>
            </a:r>
            <a:r>
              <a:rPr lang="tr-TR" sz="2000" dirty="0"/>
              <a:t>    </a:t>
            </a:r>
            <a:r>
              <a:rPr lang="en-US" sz="2000" dirty="0"/>
              <a:t> 0 1 0 1 0</a:t>
            </a:r>
            <a:r>
              <a:rPr lang="tr-TR" sz="2000" dirty="0"/>
              <a:t>      </a:t>
            </a:r>
            <a:r>
              <a:rPr lang="en-US" sz="2000" dirty="0"/>
              <a:t> 0 0 0 1 0</a:t>
            </a:r>
            <a:r>
              <a:rPr lang="tr-TR" sz="2000" dirty="0"/>
              <a:t>        </a:t>
            </a:r>
            <a:r>
              <a:rPr lang="en-US" sz="2000" dirty="0"/>
              <a:t> 0 0 0 0 0</a:t>
            </a:r>
            <a:r>
              <a:rPr lang="tr-TR" sz="2000" dirty="0"/>
              <a:t>          </a:t>
            </a:r>
            <a:r>
              <a:rPr lang="en-US" sz="2000" dirty="0"/>
              <a:t> 1 0 0 0 0 1 </a:t>
            </a:r>
          </a:p>
          <a:p>
            <a:r>
              <a:rPr lang="en-US" sz="2000" dirty="0"/>
              <a:t> </a:t>
            </a:r>
            <a:r>
              <a:rPr lang="tr-TR" sz="2000" dirty="0"/>
              <a:t>        </a:t>
            </a:r>
            <a:r>
              <a:rPr lang="en-US" sz="2000" dirty="0"/>
              <a:t>op</a:t>
            </a:r>
            <a:r>
              <a:rPr lang="tr-TR" sz="2000" dirty="0"/>
              <a:t>                 </a:t>
            </a:r>
            <a:r>
              <a:rPr lang="en-US" sz="2000" dirty="0" err="1"/>
              <a:t>rs</a:t>
            </a:r>
            <a:r>
              <a:rPr lang="en-US" sz="2000" dirty="0"/>
              <a:t> </a:t>
            </a:r>
            <a:r>
              <a:rPr lang="tr-TR" sz="2000" dirty="0"/>
              <a:t>                </a:t>
            </a:r>
            <a:r>
              <a:rPr lang="en-US" sz="2000" dirty="0" err="1"/>
              <a:t>rt</a:t>
            </a:r>
            <a:r>
              <a:rPr lang="tr-TR" sz="2000" dirty="0"/>
              <a:t>                  </a:t>
            </a:r>
            <a:r>
              <a:rPr lang="en-US" sz="2000" dirty="0"/>
              <a:t> </a:t>
            </a:r>
            <a:r>
              <a:rPr lang="en-US" sz="2000" dirty="0" err="1"/>
              <a:t>rd</a:t>
            </a:r>
            <a:r>
              <a:rPr lang="en-US" sz="2000" dirty="0"/>
              <a:t> </a:t>
            </a:r>
            <a:r>
              <a:rPr lang="tr-TR" sz="2000" dirty="0"/>
              <a:t>               </a:t>
            </a:r>
            <a:r>
              <a:rPr lang="en-US" sz="2000" dirty="0" err="1"/>
              <a:t>shamt</a:t>
            </a:r>
            <a:r>
              <a:rPr lang="tr-TR" sz="2000" dirty="0"/>
              <a:t>               </a:t>
            </a:r>
            <a:r>
              <a:rPr lang="en-US" sz="2000" dirty="0"/>
              <a:t> </a:t>
            </a:r>
            <a:r>
              <a:rPr lang="en-US" sz="2000" dirty="0" err="1"/>
              <a:t>funct</a:t>
            </a:r>
            <a:r>
              <a:rPr lang="en-US" sz="2000" dirty="0"/>
              <a:t> </a:t>
            </a:r>
            <a:endParaRPr lang="tr-TR" sz="2000" dirty="0"/>
          </a:p>
          <a:p>
            <a:endParaRPr lang="tr-TR" sz="2000" dirty="0"/>
          </a:p>
          <a:p>
            <a:r>
              <a:rPr lang="en-US" sz="2000" dirty="0"/>
              <a:t>(b) What is the format of this instruction? (circle) </a:t>
            </a:r>
          </a:p>
          <a:p>
            <a:r>
              <a:rPr lang="en-US" sz="2000" dirty="0"/>
              <a:t>  </a:t>
            </a:r>
          </a:p>
          <a:p>
            <a:r>
              <a:rPr lang="tr-TR" sz="2000" dirty="0"/>
              <a:t>             </a:t>
            </a:r>
            <a:r>
              <a:rPr lang="en-US" sz="2000" dirty="0"/>
              <a:t> R</a:t>
            </a:r>
            <a:r>
              <a:rPr lang="tr-TR" sz="2000" dirty="0"/>
              <a:t>        </a:t>
            </a:r>
            <a:r>
              <a:rPr lang="en-US" sz="2000" dirty="0"/>
              <a:t> I </a:t>
            </a:r>
            <a:r>
              <a:rPr lang="tr-TR" sz="2000" dirty="0"/>
              <a:t>        </a:t>
            </a:r>
            <a:r>
              <a:rPr lang="en-US" sz="2000" dirty="0"/>
              <a:t>J</a:t>
            </a:r>
            <a:endParaRPr lang="tr-TR" sz="2000" dirty="0"/>
          </a:p>
          <a:p>
            <a:endParaRPr lang="tr-TR" sz="2000" dirty="0"/>
          </a:p>
          <a:p>
            <a:r>
              <a:rPr lang="tr-TR" sz="2000" dirty="0"/>
              <a:t>c)  </a:t>
            </a:r>
            <a:r>
              <a:rPr lang="en-US" sz="2000" dirty="0"/>
              <a:t>Translate this instruction to assembly language. Use symbolic register names like </a:t>
            </a:r>
          </a:p>
          <a:p>
            <a:r>
              <a:rPr lang="en-US" sz="2000" dirty="0"/>
              <a:t>$t8 instead of absolute register numbers like $24. 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addu</a:t>
            </a:r>
            <a:r>
              <a:rPr lang="en-US" sz="2000" dirty="0"/>
              <a:t> </a:t>
            </a:r>
            <a:r>
              <a:rPr lang="tr-TR" sz="2000" dirty="0"/>
              <a:t>  </a:t>
            </a:r>
            <a:r>
              <a:rPr lang="en-US" sz="2000" dirty="0"/>
              <a:t>$v0, </a:t>
            </a:r>
            <a:r>
              <a:rPr lang="tr-TR" sz="2000" dirty="0"/>
              <a:t>  </a:t>
            </a:r>
            <a:r>
              <a:rPr lang="en-US" sz="2000" dirty="0"/>
              <a:t>$a0, </a:t>
            </a:r>
            <a:r>
              <a:rPr lang="tr-TR" sz="2000" dirty="0"/>
              <a:t>  </a:t>
            </a:r>
            <a:r>
              <a:rPr lang="en-US" sz="2000" dirty="0"/>
              <a:t>$t2 </a:t>
            </a:r>
            <a:endParaRPr lang="tr-TR" sz="2000" dirty="0"/>
          </a:p>
          <a:p>
            <a:endParaRPr lang="tr-TR" sz="2000" dirty="0"/>
          </a:p>
          <a:p>
            <a:endParaRPr lang="en-US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27081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755576" y="889844"/>
            <a:ext cx="792088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b="1" dirty="0"/>
              <a:t>SORU 4 :      </a:t>
            </a:r>
            <a:r>
              <a:rPr lang="en-US" sz="2000" dirty="0"/>
              <a:t>Suppose we execute the following MIPS instructions 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 li $t0, 2 </a:t>
            </a:r>
          </a:p>
          <a:p>
            <a:r>
              <a:rPr lang="en-US" sz="2000" dirty="0"/>
              <a:t> li $t1, 5 </a:t>
            </a:r>
          </a:p>
          <a:p>
            <a:r>
              <a:rPr lang="en-US" sz="2000" dirty="0"/>
              <a:t> </a:t>
            </a:r>
            <a:r>
              <a:rPr lang="en-US" sz="2000" dirty="0" err="1"/>
              <a:t>slt</a:t>
            </a:r>
            <a:r>
              <a:rPr lang="en-US" sz="2000" dirty="0"/>
              <a:t> $t2, $t1, $t0 </a:t>
            </a:r>
          </a:p>
          <a:p>
            <a:r>
              <a:rPr lang="en-US" sz="2000" dirty="0"/>
              <a:t> </a:t>
            </a:r>
            <a:r>
              <a:rPr lang="en-US" sz="2000" dirty="0" err="1"/>
              <a:t>beq</a:t>
            </a:r>
            <a:r>
              <a:rPr lang="en-US" sz="2000" dirty="0"/>
              <a:t> $t2, $zero, skip </a:t>
            </a:r>
          </a:p>
          <a:p>
            <a:r>
              <a:rPr lang="en-US" sz="2000" dirty="0"/>
              <a:t> </a:t>
            </a:r>
            <a:r>
              <a:rPr lang="en-US" sz="2000" dirty="0" err="1"/>
              <a:t>addi</a:t>
            </a:r>
            <a:r>
              <a:rPr lang="en-US" sz="2000" dirty="0"/>
              <a:t> $t1, $t2, 3 </a:t>
            </a:r>
          </a:p>
          <a:p>
            <a:r>
              <a:rPr lang="tr-TR" sz="2000" dirty="0"/>
              <a:t>  </a:t>
            </a:r>
            <a:r>
              <a:rPr lang="en-US" sz="2000" dirty="0"/>
              <a:t>skip: </a:t>
            </a:r>
          </a:p>
          <a:p>
            <a:r>
              <a:rPr lang="tr-TR" sz="2000" dirty="0"/>
              <a:t> </a:t>
            </a:r>
            <a:r>
              <a:rPr lang="en-US" sz="2000" dirty="0"/>
              <a:t> li $v0, 42 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In the </a:t>
            </a:r>
            <a:r>
              <a:rPr lang="tr-TR" sz="2000" dirty="0"/>
              <a:t>  </a:t>
            </a:r>
            <a:r>
              <a:rPr lang="en-US" sz="2000" dirty="0"/>
              <a:t>table, write down each of the registers changed during execution and their values after the code has executed. 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Register </a:t>
            </a:r>
            <a:r>
              <a:rPr lang="tr-TR" sz="2000" dirty="0"/>
              <a:t>       </a:t>
            </a:r>
            <a:r>
              <a:rPr lang="en-US" sz="2000" dirty="0"/>
              <a:t>$t0 </a:t>
            </a:r>
            <a:r>
              <a:rPr lang="tr-TR" sz="2000" dirty="0"/>
              <a:t>     </a:t>
            </a:r>
            <a:r>
              <a:rPr lang="en-US" sz="2000" dirty="0"/>
              <a:t>$t1 </a:t>
            </a:r>
            <a:r>
              <a:rPr lang="tr-TR" sz="2000" dirty="0"/>
              <a:t>    </a:t>
            </a:r>
            <a:r>
              <a:rPr lang="en-US" sz="2000" dirty="0"/>
              <a:t>$t2 </a:t>
            </a:r>
            <a:r>
              <a:rPr lang="tr-TR" sz="2000" dirty="0"/>
              <a:t>     </a:t>
            </a:r>
            <a:r>
              <a:rPr lang="en-US" sz="2000" dirty="0"/>
              <a:t>$v0 </a:t>
            </a:r>
          </a:p>
          <a:p>
            <a:r>
              <a:rPr lang="en-US" sz="2000" dirty="0"/>
              <a:t>Value </a:t>
            </a:r>
            <a:r>
              <a:rPr lang="tr-TR" sz="2000" dirty="0"/>
              <a:t>               </a:t>
            </a:r>
            <a:r>
              <a:rPr lang="en-US" sz="2000" dirty="0"/>
              <a:t>2 </a:t>
            </a:r>
            <a:r>
              <a:rPr lang="tr-TR" sz="2000" dirty="0"/>
              <a:t>      </a:t>
            </a:r>
            <a:r>
              <a:rPr lang="en-US" sz="2000" dirty="0"/>
              <a:t>5 </a:t>
            </a:r>
            <a:r>
              <a:rPr lang="tr-TR" sz="2000" dirty="0"/>
              <a:t>          </a:t>
            </a:r>
            <a:r>
              <a:rPr lang="en-US" sz="2000" dirty="0"/>
              <a:t>0 </a:t>
            </a:r>
            <a:r>
              <a:rPr lang="tr-TR" sz="2000" dirty="0"/>
              <a:t>       </a:t>
            </a:r>
            <a:r>
              <a:rPr lang="en-US" sz="2000" dirty="0"/>
              <a:t>42 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7A0DE1A0-8187-4BE9-ADB4-9DE2B1994D33}"/>
              </a:ext>
            </a:extLst>
          </p:cNvPr>
          <p:cNvSpPr txBox="1"/>
          <p:nvPr/>
        </p:nvSpPr>
        <p:spPr>
          <a:xfrm>
            <a:off x="2915816" y="2132856"/>
            <a:ext cx="2871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t1 t0 dan küçükse t2 ye 1 ata</a:t>
            </a:r>
            <a:endParaRPr lang="en-US" dirty="0"/>
          </a:p>
        </p:txBody>
      </p:sp>
      <p:cxnSp>
        <p:nvCxnSpPr>
          <p:cNvPr id="5" name="Düz Ok Bağlayıcısı 4">
            <a:extLst>
              <a:ext uri="{FF2B5EF4-FFF2-40B4-BE49-F238E27FC236}">
                <a16:creationId xmlns:a16="http://schemas.microsoft.com/office/drawing/2014/main" id="{47CB59B5-7208-4905-86EC-47EA2806FE18}"/>
              </a:ext>
            </a:extLst>
          </p:cNvPr>
          <p:cNvCxnSpPr>
            <a:endCxn id="3" idx="1"/>
          </p:cNvCxnSpPr>
          <p:nvPr/>
        </p:nvCxnSpPr>
        <p:spPr>
          <a:xfrm>
            <a:off x="2555776" y="2317522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etin kutusu 5">
            <a:extLst>
              <a:ext uri="{FF2B5EF4-FFF2-40B4-BE49-F238E27FC236}">
                <a16:creationId xmlns:a16="http://schemas.microsoft.com/office/drawing/2014/main" id="{88AC387C-DC7A-4B00-BE9D-197F486776C2}"/>
              </a:ext>
            </a:extLst>
          </p:cNvPr>
          <p:cNvSpPr txBox="1"/>
          <p:nvPr/>
        </p:nvSpPr>
        <p:spPr>
          <a:xfrm>
            <a:off x="3707904" y="2420888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t2 ile </a:t>
            </a:r>
            <a:r>
              <a:rPr lang="tr-TR" dirty="0" err="1"/>
              <a:t>zero</a:t>
            </a:r>
            <a:r>
              <a:rPr lang="tr-TR" dirty="0"/>
              <a:t> ya bak eşitse atla</a:t>
            </a:r>
            <a:endParaRPr lang="en-US" dirty="0"/>
          </a:p>
        </p:txBody>
      </p:sp>
      <p:cxnSp>
        <p:nvCxnSpPr>
          <p:cNvPr id="8" name="Düz Ok Bağlayıcısı 7">
            <a:extLst>
              <a:ext uri="{FF2B5EF4-FFF2-40B4-BE49-F238E27FC236}">
                <a16:creationId xmlns:a16="http://schemas.microsoft.com/office/drawing/2014/main" id="{3DB79E35-536A-4EB3-A021-5DD3E84D4CBD}"/>
              </a:ext>
            </a:extLst>
          </p:cNvPr>
          <p:cNvCxnSpPr/>
          <p:nvPr/>
        </p:nvCxnSpPr>
        <p:spPr>
          <a:xfrm>
            <a:off x="2987824" y="2636912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602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71" y="1407443"/>
            <a:ext cx="8261350" cy="454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Metin kutusu 1"/>
          <p:cNvSpPr txBox="1"/>
          <p:nvPr/>
        </p:nvSpPr>
        <p:spPr>
          <a:xfrm>
            <a:off x="611560" y="395372"/>
            <a:ext cx="7272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/>
              <a:t>SORU 5 :   DİZİN ELEMANLARINI SABİTLE TOPLAYIP BAŞKA BİR </a:t>
            </a:r>
            <a:r>
              <a:rPr lang="tr-TR" sz="2000" b="1" i="1" dirty="0"/>
              <a:t>DİZİNE </a:t>
            </a:r>
            <a:r>
              <a:rPr lang="tr-TR" sz="2000" b="1" dirty="0"/>
              <a:t>ATAMA PROGRAMINI MIPS KOMUTLARIYLA YAZINIZ?</a:t>
            </a:r>
          </a:p>
        </p:txBody>
      </p:sp>
    </p:spTree>
    <p:extLst>
      <p:ext uri="{BB962C8B-B14F-4D97-AF65-F5344CB8AC3E}">
        <p14:creationId xmlns:p14="http://schemas.microsoft.com/office/powerpoint/2010/main" val="895792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1891229" y="2276872"/>
            <a:ext cx="568863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/>
              <a:t>                  </a:t>
            </a:r>
            <a:r>
              <a:rPr lang="fr-FR" sz="2000" dirty="0"/>
              <a:t>l</a:t>
            </a:r>
            <a:r>
              <a:rPr lang="tr-TR" sz="2000" dirty="0"/>
              <a:t>i</a:t>
            </a:r>
            <a:r>
              <a:rPr lang="fr-FR" sz="2000" dirty="0"/>
              <a:t>   $t0, a</a:t>
            </a:r>
          </a:p>
          <a:p>
            <a:r>
              <a:rPr lang="fr-FR" sz="2000" dirty="0"/>
              <a:t>             	</a:t>
            </a:r>
            <a:r>
              <a:rPr lang="fr-FR" sz="2000" dirty="0" err="1"/>
              <a:t>lw</a:t>
            </a:r>
            <a:r>
              <a:rPr lang="fr-FR" sz="2000" dirty="0"/>
              <a:t>   $t1, 56($t0)</a:t>
            </a:r>
          </a:p>
          <a:p>
            <a:r>
              <a:rPr lang="fr-FR" sz="2000" dirty="0"/>
              <a:t>             	</a:t>
            </a:r>
            <a:r>
              <a:rPr lang="fr-FR" sz="2000" dirty="0" err="1"/>
              <a:t>addi</a:t>
            </a:r>
            <a:r>
              <a:rPr lang="fr-FR" sz="2000" dirty="0"/>
              <a:t> $t1, $t1, -15</a:t>
            </a:r>
          </a:p>
          <a:p>
            <a:r>
              <a:rPr lang="fr-FR" sz="2000" dirty="0"/>
              <a:t>             	</a:t>
            </a:r>
            <a:r>
              <a:rPr lang="fr-FR" sz="2000" dirty="0" err="1"/>
              <a:t>sw</a:t>
            </a:r>
            <a:r>
              <a:rPr lang="fr-FR" sz="2000" dirty="0"/>
              <a:t>   $t1, 60($t0)</a:t>
            </a:r>
          </a:p>
          <a:p>
            <a:endParaRPr lang="fr-FR" sz="2000" dirty="0"/>
          </a:p>
          <a:p>
            <a:r>
              <a:rPr lang="fr-FR" sz="2000" dirty="0"/>
              <a:t>             or the </a:t>
            </a:r>
            <a:r>
              <a:rPr lang="fr-FR" sz="2000" dirty="0" err="1"/>
              <a:t>slightly</a:t>
            </a:r>
            <a:r>
              <a:rPr lang="fr-FR" sz="2000" dirty="0"/>
              <a:t> longer:</a:t>
            </a:r>
          </a:p>
          <a:p>
            <a:endParaRPr lang="fr-FR" sz="2000" dirty="0"/>
          </a:p>
          <a:p>
            <a:r>
              <a:rPr lang="fr-FR" sz="2000" dirty="0"/>
              <a:t>             	</a:t>
            </a:r>
            <a:r>
              <a:rPr lang="fr-FR" sz="2000" dirty="0" err="1"/>
              <a:t>addi</a:t>
            </a:r>
            <a:r>
              <a:rPr lang="fr-FR" sz="2000" dirty="0"/>
              <a:t> $t0, $0, 56</a:t>
            </a:r>
          </a:p>
          <a:p>
            <a:r>
              <a:rPr lang="fr-FR" sz="2000" dirty="0"/>
              <a:t>             	</a:t>
            </a:r>
            <a:r>
              <a:rPr lang="fr-FR" sz="2000" dirty="0" err="1"/>
              <a:t>lw</a:t>
            </a:r>
            <a:r>
              <a:rPr lang="fr-FR" sz="2000" dirty="0"/>
              <a:t>   $t1, a($t0)</a:t>
            </a:r>
          </a:p>
          <a:p>
            <a:r>
              <a:rPr lang="fr-FR" sz="2000" dirty="0"/>
              <a:t>             	</a:t>
            </a:r>
            <a:r>
              <a:rPr lang="fr-FR" sz="2000" dirty="0" err="1"/>
              <a:t>addi</a:t>
            </a:r>
            <a:r>
              <a:rPr lang="fr-FR" sz="2000" dirty="0"/>
              <a:t> $t1, $t1, -15</a:t>
            </a:r>
          </a:p>
          <a:p>
            <a:r>
              <a:rPr lang="fr-FR" sz="2000" dirty="0"/>
              <a:t>             	</a:t>
            </a:r>
            <a:r>
              <a:rPr lang="fr-FR" sz="2000" dirty="0" err="1"/>
              <a:t>addi</a:t>
            </a:r>
            <a:r>
              <a:rPr lang="fr-FR" sz="2000" dirty="0"/>
              <a:t> $t0, $0, 60</a:t>
            </a:r>
          </a:p>
          <a:p>
            <a:r>
              <a:rPr lang="fr-FR" sz="2000" dirty="0"/>
              <a:t>             	</a:t>
            </a:r>
            <a:r>
              <a:rPr lang="fr-FR" sz="2000" dirty="0" err="1"/>
              <a:t>sw</a:t>
            </a:r>
            <a:r>
              <a:rPr lang="fr-FR" sz="2000" dirty="0"/>
              <a:t>   $t1, a($t0)</a:t>
            </a:r>
            <a:endParaRPr lang="tr-TR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08" y="548680"/>
            <a:ext cx="8753475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734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2286000" y="2274838"/>
            <a:ext cx="5382344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	</a:t>
            </a:r>
          </a:p>
          <a:p>
            <a:r>
              <a:rPr lang="fr-FR" dirty="0"/>
              <a:t>		</a:t>
            </a:r>
            <a:endParaRPr lang="tr-TR" dirty="0"/>
          </a:p>
          <a:p>
            <a:r>
              <a:rPr lang="tr-TR" dirty="0"/>
              <a:t>                                  </a:t>
            </a:r>
            <a:r>
              <a:rPr lang="fr-FR" sz="2400" dirty="0" err="1"/>
              <a:t>beq</a:t>
            </a:r>
            <a:r>
              <a:rPr lang="fr-FR" sz="2400" dirty="0"/>
              <a:t> $t1, $t2, long</a:t>
            </a:r>
          </a:p>
          <a:p>
            <a:r>
              <a:rPr lang="fr-FR" sz="2400" dirty="0"/>
              <a:t>		j fin</a:t>
            </a:r>
          </a:p>
          <a:p>
            <a:r>
              <a:rPr lang="fr-FR" sz="2400" dirty="0"/>
              <a:t>	long:	lui  $t0, 0xffff</a:t>
            </a:r>
          </a:p>
          <a:p>
            <a:r>
              <a:rPr lang="fr-FR" sz="2400" dirty="0"/>
              <a:t>             	</a:t>
            </a:r>
            <a:r>
              <a:rPr lang="tr-TR" sz="2400" dirty="0"/>
              <a:t>              </a:t>
            </a:r>
            <a:r>
              <a:rPr lang="fr-FR" sz="2400" dirty="0" err="1"/>
              <a:t>addi</a:t>
            </a:r>
            <a:r>
              <a:rPr lang="fr-FR" sz="2400" dirty="0"/>
              <a:t>  $t0, $t0, 0xfffc</a:t>
            </a:r>
          </a:p>
          <a:p>
            <a:r>
              <a:rPr lang="fr-FR" sz="2400" dirty="0"/>
              <a:t>             </a:t>
            </a:r>
            <a:r>
              <a:rPr lang="tr-TR" sz="2400" dirty="0"/>
              <a:t>               </a:t>
            </a:r>
            <a:r>
              <a:rPr lang="fr-FR" sz="2400" dirty="0"/>
              <a:t>jr   $t0</a:t>
            </a:r>
          </a:p>
          <a:p>
            <a:r>
              <a:rPr lang="fr-FR" sz="2400" dirty="0"/>
              <a:t>	fin:</a:t>
            </a:r>
          </a:p>
          <a:p>
            <a:endParaRPr lang="fr-FR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836712"/>
            <a:ext cx="7560840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1D8EB8FD-7B9A-47EF-9B83-23EBD94BFCA4}"/>
              </a:ext>
            </a:extLst>
          </p:cNvPr>
          <p:cNvSpPr txBox="1"/>
          <p:nvPr/>
        </p:nvSpPr>
        <p:spPr>
          <a:xfrm>
            <a:off x="93092" y="2306836"/>
            <a:ext cx="4385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Mıps</a:t>
            </a:r>
            <a:r>
              <a:rPr lang="tr-TR" dirty="0"/>
              <a:t> mimarisi 32 bit yüklemeye izin vermez. </a:t>
            </a:r>
          </a:p>
          <a:p>
            <a:r>
              <a:rPr lang="tr-TR" dirty="0"/>
              <a:t>Bu sebeple 16 bit olarak ayırmamız gerekir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233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691680" y="4653136"/>
            <a:ext cx="6408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000100      10100       11101        0000     0000      0000       0001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6672"/>
            <a:ext cx="8208912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2005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2286000" y="3501008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/>
              <a:t>                  </a:t>
            </a:r>
            <a:r>
              <a:rPr lang="tr-TR" sz="2400" dirty="0"/>
              <a:t>div  $t1, $t2</a:t>
            </a:r>
          </a:p>
          <a:p>
            <a:r>
              <a:rPr lang="tr-TR" sz="2400" dirty="0"/>
              <a:t>             	</a:t>
            </a:r>
            <a:r>
              <a:rPr lang="tr-TR" sz="2400" dirty="0" err="1"/>
              <a:t>mflo</a:t>
            </a:r>
            <a:r>
              <a:rPr lang="tr-TR" sz="2400" dirty="0"/>
              <a:t> $t0</a:t>
            </a:r>
          </a:p>
          <a:p>
            <a:r>
              <a:rPr lang="tr-TR" sz="2400" dirty="0"/>
              <a:t>             	</a:t>
            </a:r>
            <a:r>
              <a:rPr lang="tr-TR" sz="2400" dirty="0" err="1"/>
              <a:t>addi</a:t>
            </a:r>
            <a:r>
              <a:rPr lang="tr-TR" sz="2400" dirty="0"/>
              <a:t> $t3, $0, 35</a:t>
            </a:r>
          </a:p>
          <a:p>
            <a:r>
              <a:rPr lang="tr-TR" sz="2400" dirty="0"/>
              <a:t>             	</a:t>
            </a:r>
            <a:r>
              <a:rPr lang="tr-TR" sz="2400" dirty="0" err="1"/>
              <a:t>mult</a:t>
            </a:r>
            <a:r>
              <a:rPr lang="tr-TR" sz="2400" dirty="0"/>
              <a:t> $t3, $t0</a:t>
            </a:r>
          </a:p>
          <a:p>
            <a:r>
              <a:rPr lang="tr-TR" sz="2400" dirty="0"/>
              <a:t>             	</a:t>
            </a:r>
            <a:r>
              <a:rPr lang="tr-TR" sz="2400" dirty="0" err="1"/>
              <a:t>mflo</a:t>
            </a:r>
            <a:r>
              <a:rPr lang="tr-TR" sz="2400" dirty="0"/>
              <a:t> $t3</a:t>
            </a:r>
          </a:p>
          <a:p>
            <a:r>
              <a:rPr lang="tr-TR" sz="2400" dirty="0"/>
              <a:t>             	</a:t>
            </a:r>
            <a:r>
              <a:rPr lang="tr-TR" sz="2400" dirty="0" err="1"/>
              <a:t>addi</a:t>
            </a:r>
            <a:r>
              <a:rPr lang="tr-TR" sz="2400" dirty="0"/>
              <a:t> $t3, $t3, 14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48680"/>
            <a:ext cx="7920880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B35BE04E-9FB9-4E62-B8CA-39487E3E9702}"/>
              </a:ext>
            </a:extLst>
          </p:cNvPr>
          <p:cNvSpPr txBox="1"/>
          <p:nvPr/>
        </p:nvSpPr>
        <p:spPr>
          <a:xfrm>
            <a:off x="395536" y="3172326"/>
            <a:ext cx="494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0 </a:t>
            </a:r>
            <a:r>
              <a:rPr lang="tr-TR" dirty="0" err="1"/>
              <a:t>register</a:t>
            </a:r>
            <a:r>
              <a:rPr lang="tr-TR" dirty="0"/>
              <a:t> ı ile 35 i topla t3 e kaydet. T3 ile t0 ı çarp.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920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2051720" y="2132856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/>
              <a:t>                                   </a:t>
            </a:r>
            <a:r>
              <a:rPr lang="fr-FR" sz="2400" dirty="0" err="1"/>
              <a:t>srl</a:t>
            </a:r>
            <a:r>
              <a:rPr lang="fr-FR" sz="2400" dirty="0"/>
              <a:t>  $t0, $a0, 31</a:t>
            </a:r>
          </a:p>
          <a:p>
            <a:r>
              <a:rPr lang="fr-FR" sz="2400" dirty="0"/>
              <a:t>		lui  $t2, 0xffff</a:t>
            </a:r>
          </a:p>
          <a:p>
            <a:r>
              <a:rPr lang="fr-FR" sz="2400" dirty="0"/>
              <a:t>		</a:t>
            </a:r>
            <a:r>
              <a:rPr lang="fr-FR" sz="2400" dirty="0" err="1"/>
              <a:t>ori</a:t>
            </a:r>
            <a:r>
              <a:rPr lang="fr-FR" sz="2400" dirty="0"/>
              <a:t>  $t2, $t2, 0xfffe </a:t>
            </a:r>
          </a:p>
          <a:p>
            <a:r>
              <a:rPr lang="fr-FR" sz="2400" dirty="0"/>
              <a:t>             	</a:t>
            </a:r>
            <a:r>
              <a:rPr lang="tr-TR" sz="2400" dirty="0"/>
              <a:t>                  </a:t>
            </a:r>
            <a:r>
              <a:rPr lang="fr-FR" sz="2400" dirty="0"/>
              <a:t>and  $t1, $a0, $t2</a:t>
            </a:r>
          </a:p>
          <a:p>
            <a:r>
              <a:rPr lang="fr-FR" sz="2400" dirty="0"/>
              <a:t>             	</a:t>
            </a:r>
            <a:r>
              <a:rPr lang="tr-TR" sz="2400" dirty="0"/>
              <a:t>                  </a:t>
            </a:r>
            <a:r>
              <a:rPr lang="fr-FR" sz="2400" dirty="0"/>
              <a:t>or   $a0, $t1, $t0</a:t>
            </a:r>
          </a:p>
          <a:p>
            <a:endParaRPr lang="fr-FR" sz="2400" dirty="0"/>
          </a:p>
          <a:p>
            <a:r>
              <a:rPr lang="fr-FR" sz="2400" dirty="0"/>
              <a:t>	</a:t>
            </a:r>
            <a:r>
              <a:rPr lang="fr-FR" sz="2400" dirty="0" err="1"/>
              <a:t>also</a:t>
            </a:r>
            <a:r>
              <a:rPr lang="fr-FR" sz="2400" dirty="0"/>
              <a:t>	</a:t>
            </a:r>
            <a:r>
              <a:rPr lang="fr-FR" sz="2400" dirty="0" err="1"/>
              <a:t>srl</a:t>
            </a:r>
            <a:r>
              <a:rPr lang="fr-FR" sz="2400" dirty="0"/>
              <a:t>  $t0, $a0, 31</a:t>
            </a:r>
          </a:p>
          <a:p>
            <a:r>
              <a:rPr lang="fr-FR" sz="2400" dirty="0"/>
              <a:t>		</a:t>
            </a:r>
            <a:r>
              <a:rPr lang="fr-FR" sz="2400" dirty="0" err="1"/>
              <a:t>srl</a:t>
            </a:r>
            <a:r>
              <a:rPr lang="fr-FR" sz="2400" dirty="0"/>
              <a:t> $a0, $a0, 1</a:t>
            </a:r>
          </a:p>
          <a:p>
            <a:r>
              <a:rPr lang="fr-FR" sz="2400" dirty="0"/>
              <a:t>		</a:t>
            </a:r>
            <a:r>
              <a:rPr lang="fr-FR" sz="2400" dirty="0" err="1"/>
              <a:t>sll</a:t>
            </a:r>
            <a:r>
              <a:rPr lang="fr-FR" sz="2400" dirty="0"/>
              <a:t> $a0, $a0, 1</a:t>
            </a:r>
          </a:p>
          <a:p>
            <a:r>
              <a:rPr lang="fr-FR" sz="2400" dirty="0"/>
              <a:t>		or  $a0, $</a:t>
            </a:r>
            <a:r>
              <a:rPr lang="fr-FR" sz="2400" dirty="0" err="1"/>
              <a:t>ao</a:t>
            </a:r>
            <a:r>
              <a:rPr lang="fr-FR" sz="2400" dirty="0"/>
              <a:t>, $t0</a:t>
            </a:r>
            <a:endParaRPr lang="tr-TR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92696"/>
            <a:ext cx="828092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F0D71AE6-3CFA-4045-8930-162BC182D3E1}"/>
              </a:ext>
            </a:extLst>
          </p:cNvPr>
          <p:cNvSpPr txBox="1"/>
          <p:nvPr/>
        </p:nvSpPr>
        <p:spPr>
          <a:xfrm>
            <a:off x="148282" y="1988840"/>
            <a:ext cx="39117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Sağa kaydırıp sola kaydırması son bitin </a:t>
            </a:r>
          </a:p>
          <a:p>
            <a:r>
              <a:rPr lang="tr-TR" dirty="0"/>
              <a:t>kesin 0 olması anlamına gelir.</a:t>
            </a:r>
          </a:p>
          <a:p>
            <a:r>
              <a:rPr lang="tr-TR" dirty="0"/>
              <a:t>T0 atanan bit(kaydırılan bit 0…0 </a:t>
            </a:r>
            <a:r>
              <a:rPr lang="tr-TR" dirty="0" err="1"/>
              <a:t>or</a:t>
            </a:r>
            <a:r>
              <a:rPr lang="tr-TR" dirty="0"/>
              <a:t> 0…1)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136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Instruction</a:t>
            </a:r>
            <a:r>
              <a:rPr lang="tr-TR" dirty="0"/>
              <a:t> </a:t>
            </a:r>
            <a:r>
              <a:rPr lang="tr-TR" dirty="0" err="1"/>
              <a:t>Formats</a:t>
            </a:r>
            <a:endParaRPr lang="tr-TR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503" y="2060848"/>
            <a:ext cx="5513412" cy="108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276" y="3789040"/>
            <a:ext cx="5759484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276" y="5146651"/>
            <a:ext cx="5832648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230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991998"/>
              </p:ext>
            </p:extLst>
          </p:nvPr>
        </p:nvGraphicFramePr>
        <p:xfrm>
          <a:off x="457200" y="332649"/>
          <a:ext cx="8229600" cy="62647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2748">
                <a:tc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Mnemonic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200025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Meaning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200025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Type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200025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Opcode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200025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Funct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200025" marT="30480" marB="3048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748"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add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Add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 dirty="0">
                          <a:effectLst/>
                        </a:rPr>
                        <a:t>R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 dirty="0">
                          <a:effectLst/>
                        </a:rPr>
                        <a:t>0x00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0x20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748"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addi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Add Immediate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I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 dirty="0">
                          <a:effectLst/>
                        </a:rPr>
                        <a:t>0x08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NA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748"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addiu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Add Unsigned Immediate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I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0x09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NA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748"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addu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Add Unsigned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R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0x00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0x21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748"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and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Bitwise AND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R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0x00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0x24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748"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andi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Bitwise AND Immediate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I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0x0C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NA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2748"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beq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Branch if Equal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I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0x04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NA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2748"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bne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Branch if Not Equal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I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0x05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NA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2748"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div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Divide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R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0x00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0x1A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2748"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divu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Unsigned Divide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R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0x00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0x1B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2748"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j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Jump to Address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J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0x02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NA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2748"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jal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Jump and Link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J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0x03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NA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59738"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jr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Jump to Address in Register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R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0x00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0x08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699240"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jalr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Jump to Address in Register and Link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R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0x00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 dirty="0">
                          <a:effectLst/>
                        </a:rPr>
                        <a:t>0x09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" name="Metin kutusu 4">
            <a:extLst>
              <a:ext uri="{FF2B5EF4-FFF2-40B4-BE49-F238E27FC236}">
                <a16:creationId xmlns:a16="http://schemas.microsoft.com/office/drawing/2014/main" id="{675389C2-204C-412C-9365-2076378B804C}"/>
              </a:ext>
            </a:extLst>
          </p:cNvPr>
          <p:cNvSpPr txBox="1"/>
          <p:nvPr/>
        </p:nvSpPr>
        <p:spPr>
          <a:xfrm>
            <a:off x="5854030" y="1198390"/>
            <a:ext cx="7393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00" dirty="0"/>
              <a:t>0000 0100</a:t>
            </a:r>
            <a:endParaRPr lang="en-US" sz="1000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F0BD993D-A9A8-42AC-A22B-F1A22688FDB7}"/>
              </a:ext>
            </a:extLst>
          </p:cNvPr>
          <p:cNvSpPr txBox="1"/>
          <p:nvPr/>
        </p:nvSpPr>
        <p:spPr>
          <a:xfrm>
            <a:off x="5854030" y="800053"/>
            <a:ext cx="7681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00" dirty="0"/>
              <a:t>0000 0000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4369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508336"/>
              </p:ext>
            </p:extLst>
          </p:nvPr>
        </p:nvGraphicFramePr>
        <p:xfrm>
          <a:off x="457200" y="332656"/>
          <a:ext cx="8229600" cy="62646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2452"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lbu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Load Byte Unsigned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I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0x24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NA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480"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lhu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Load Halfword Unsigned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I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0x25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NA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480"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lui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Load Upper Immediate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I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0x0F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NA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480"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lw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Load Word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I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0x23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NA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480"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mfhi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Move from HI Register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R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0x00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0x10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480"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mflo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Move from LO Register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R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0x00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0x12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480"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mfc0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Move from Coprocessor 0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R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0x10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NA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480"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mult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Multiply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R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0x00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0x18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2480"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multu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Unsigned Multiply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R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0x00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0x19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2480"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nor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Bitwise NOR (NOT-OR)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R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0x00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0x27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2480"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xor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Bitwise XOR (Exclusive-OR)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R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0x00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0x26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32480"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or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Bitwise OR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R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0x00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0x25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32480"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ori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Bitwise OR Immediate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I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0x0D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NA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32480"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sb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Store Byte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I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0x28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 dirty="0">
                          <a:effectLst/>
                        </a:rPr>
                        <a:t>NA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9835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98438"/>
            <a:ext cx="8424936" cy="646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08F1AAC2-CE4B-4EAF-9C8E-D99B5A14855A}"/>
              </a:ext>
            </a:extLst>
          </p:cNvPr>
          <p:cNvSpPr txBox="1"/>
          <p:nvPr/>
        </p:nvSpPr>
        <p:spPr>
          <a:xfrm>
            <a:off x="33958" y="4149080"/>
            <a:ext cx="1407116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tr-TR" sz="1600" dirty="0" err="1">
                <a:solidFill>
                  <a:schemeClr val="accent1"/>
                </a:solidFill>
              </a:rPr>
              <a:t>Shift-right</a:t>
            </a:r>
            <a:r>
              <a:rPr lang="tr-TR" sz="1600" dirty="0">
                <a:solidFill>
                  <a:srgbClr val="FF0000"/>
                </a:solidFill>
              </a:rPr>
              <a:t> bölme</a:t>
            </a:r>
          </a:p>
          <a:p>
            <a:r>
              <a:rPr lang="tr-TR" sz="1600" dirty="0">
                <a:solidFill>
                  <a:srgbClr val="FF0000"/>
                </a:solidFill>
              </a:rPr>
              <a:t> işlemi yapar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593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tr-TR" dirty="0" err="1"/>
              <a:t>Jr</a:t>
            </a:r>
            <a:r>
              <a:rPr lang="tr-TR" dirty="0"/>
              <a:t>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/>
              <a:t>The </a:t>
            </a:r>
            <a:r>
              <a:rPr lang="en-US" b="1" dirty="0" err="1"/>
              <a:t>jr</a:t>
            </a:r>
            <a:r>
              <a:rPr lang="en-US" dirty="0"/>
              <a:t> instruction loads the PC register with a value stored in a register. </a:t>
            </a:r>
            <a:r>
              <a:rPr lang="tr-TR" dirty="0"/>
              <a:t> </a:t>
            </a:r>
          </a:p>
          <a:p>
            <a:pPr marL="0" indent="0">
              <a:buNone/>
            </a:pPr>
            <a:r>
              <a:rPr lang="en-US" dirty="0"/>
              <a:t>As such, the </a:t>
            </a:r>
            <a:r>
              <a:rPr lang="en-US" dirty="0" err="1"/>
              <a:t>jr</a:t>
            </a:r>
            <a:r>
              <a:rPr lang="en-US" dirty="0"/>
              <a:t> Instruction can be called as such:</a:t>
            </a:r>
            <a:r>
              <a:rPr lang="tr-TR" dirty="0"/>
              <a:t> </a:t>
            </a:r>
          </a:p>
          <a:p>
            <a:pPr marL="0" indent="0">
              <a:buNone/>
            </a:pPr>
            <a:r>
              <a:rPr lang="tr-TR" dirty="0" err="1"/>
              <a:t>jr</a:t>
            </a:r>
            <a:r>
              <a:rPr lang="tr-TR" dirty="0"/>
              <a:t> $t0  </a:t>
            </a:r>
          </a:p>
          <a:p>
            <a:pPr marL="0" indent="0">
              <a:buNone/>
            </a:pPr>
            <a:r>
              <a:rPr lang="en-US" dirty="0"/>
              <a:t>assuming the target jump location is located in $t0.</a:t>
            </a:r>
            <a:endParaRPr lang="tr-TR" dirty="0"/>
          </a:p>
          <a:p>
            <a:pPr marL="0" indent="0" algn="ctr">
              <a:buNone/>
            </a:pPr>
            <a:r>
              <a:rPr lang="tr-TR" sz="3500" b="1" dirty="0" err="1"/>
              <a:t>Jalr</a:t>
            </a:r>
            <a:endParaRPr lang="tr-TR" sz="3500" b="1" dirty="0"/>
          </a:p>
          <a:p>
            <a:pPr marL="0" indent="0">
              <a:buNone/>
            </a:pPr>
            <a:r>
              <a:rPr lang="en-US" dirty="0"/>
              <a:t>The same as the </a:t>
            </a:r>
            <a:r>
              <a:rPr lang="en-US" b="1" dirty="0" err="1"/>
              <a:t>jr</a:t>
            </a:r>
            <a:r>
              <a:rPr lang="en-US" dirty="0"/>
              <a:t> instruction, except that the return address is loaded into the $</a:t>
            </a:r>
            <a:r>
              <a:rPr lang="en-US" dirty="0" err="1"/>
              <a:t>ra</a:t>
            </a:r>
            <a:r>
              <a:rPr lang="en-US" dirty="0"/>
              <a:t> register.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09025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683568" y="692696"/>
            <a:ext cx="756084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3200" b="1" dirty="0"/>
              <a:t>JAL</a:t>
            </a:r>
          </a:p>
          <a:p>
            <a:pPr algn="ctr"/>
            <a:endParaRPr lang="tr-TR" sz="3200" b="1" dirty="0"/>
          </a:p>
          <a:p>
            <a:r>
              <a:rPr lang="en-US" sz="2000" b="1" dirty="0"/>
              <a:t>Jump and Link</a:t>
            </a:r>
            <a:r>
              <a:rPr lang="en-US" sz="2000" dirty="0"/>
              <a:t> instructions are similar to the jump instructions, </a:t>
            </a:r>
            <a:endParaRPr lang="tr-TR" sz="2000" dirty="0"/>
          </a:p>
          <a:p>
            <a:r>
              <a:rPr lang="en-US" sz="2000" dirty="0"/>
              <a:t>except that they store the address of the next instruction (the one immediately after the jump) in the return address ($</a:t>
            </a:r>
            <a:r>
              <a:rPr lang="en-US" sz="2000" dirty="0" err="1"/>
              <a:t>ra</a:t>
            </a:r>
            <a:r>
              <a:rPr lang="en-US" sz="2000" dirty="0"/>
              <a:t>; $31) register. This allows a subroutine to return to the main body routine after completion.</a:t>
            </a:r>
            <a:r>
              <a:rPr lang="tr-TR" sz="2000" b="1" dirty="0">
                <a:solidFill>
                  <a:prstClr val="black"/>
                </a:solidFill>
              </a:rPr>
              <a:t> </a:t>
            </a:r>
            <a:endParaRPr lang="tr-TR" sz="2000" dirty="0"/>
          </a:p>
        </p:txBody>
      </p:sp>
      <p:sp>
        <p:nvSpPr>
          <p:cNvPr id="4" name="Dikdörtgen 3"/>
          <p:cNvSpPr/>
          <p:nvPr/>
        </p:nvSpPr>
        <p:spPr>
          <a:xfrm>
            <a:off x="899592" y="3429000"/>
            <a:ext cx="712879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b="1" dirty="0" err="1"/>
              <a:t>Example</a:t>
            </a:r>
            <a:r>
              <a:rPr lang="tr-TR" sz="2000" b="1" dirty="0"/>
              <a:t>:</a:t>
            </a:r>
          </a:p>
          <a:p>
            <a:r>
              <a:rPr lang="en-US" sz="2000" dirty="0"/>
              <a:t>Let's say that we have a subroutine that starts with the label </a:t>
            </a:r>
            <a:r>
              <a:rPr lang="en-US" sz="2000" dirty="0" err="1"/>
              <a:t>MySub</a:t>
            </a:r>
            <a:r>
              <a:rPr lang="en-US" sz="2000" dirty="0"/>
              <a:t>. We can call the subroutine using the following line:</a:t>
            </a:r>
            <a:endParaRPr lang="tr-TR" sz="2000" dirty="0"/>
          </a:p>
          <a:p>
            <a:endParaRPr lang="tr-TR" sz="2000" dirty="0"/>
          </a:p>
          <a:p>
            <a:r>
              <a:rPr lang="tr-TR" sz="2000" b="1" dirty="0" err="1"/>
              <a:t>jal</a:t>
            </a:r>
            <a:r>
              <a:rPr lang="tr-TR" sz="2000" b="1" dirty="0"/>
              <a:t>  </a:t>
            </a:r>
            <a:r>
              <a:rPr lang="tr-TR" sz="2000" b="1" dirty="0" err="1"/>
              <a:t>MySub</a:t>
            </a:r>
            <a:r>
              <a:rPr lang="tr-TR" sz="2000" b="1" dirty="0"/>
              <a:t> ...</a:t>
            </a:r>
          </a:p>
          <a:p>
            <a:endParaRPr lang="tr-TR" sz="2000" dirty="0"/>
          </a:p>
          <a:p>
            <a:r>
              <a:rPr lang="en-US" sz="2000" dirty="0"/>
              <a:t>And we can define </a:t>
            </a:r>
            <a:r>
              <a:rPr lang="en-US" sz="2000" dirty="0" err="1"/>
              <a:t>MySub</a:t>
            </a:r>
            <a:r>
              <a:rPr lang="en-US" sz="2000" dirty="0"/>
              <a:t> as follows to return to the main body of the parent routine: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925343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65" y="980728"/>
            <a:ext cx="8278813" cy="537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Metin kutusu 1"/>
          <p:cNvSpPr txBox="1"/>
          <p:nvPr/>
        </p:nvSpPr>
        <p:spPr>
          <a:xfrm>
            <a:off x="368353" y="348625"/>
            <a:ext cx="8703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/>
              <a:t>SORU 1:  Aşağıdaki komutların makine kodu karşılıklarını bulunuz? 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5EC6AA6D-590D-421C-B610-AAE80D4AECB5}"/>
              </a:ext>
            </a:extLst>
          </p:cNvPr>
          <p:cNvSpPr txBox="1"/>
          <p:nvPr/>
        </p:nvSpPr>
        <p:spPr>
          <a:xfrm>
            <a:off x="5148064" y="1412776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100000</a:t>
            </a:r>
            <a:endParaRPr lang="en-US" dirty="0"/>
          </a:p>
        </p:txBody>
      </p:sp>
      <p:cxnSp>
        <p:nvCxnSpPr>
          <p:cNvPr id="6" name="Düz Bağlayıcı 5">
            <a:extLst>
              <a:ext uri="{FF2B5EF4-FFF2-40B4-BE49-F238E27FC236}">
                <a16:creationId xmlns:a16="http://schemas.microsoft.com/office/drawing/2014/main" id="{E22E932C-1AA6-4699-8907-0D40C307CF29}"/>
              </a:ext>
            </a:extLst>
          </p:cNvPr>
          <p:cNvCxnSpPr>
            <a:cxnSpLocks/>
          </p:cNvCxnSpPr>
          <p:nvPr/>
        </p:nvCxnSpPr>
        <p:spPr>
          <a:xfrm flipV="1">
            <a:off x="5220072" y="1782108"/>
            <a:ext cx="814773" cy="206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27D9EBDA-6E6F-485B-A9A4-3E3FA4198A07}"/>
              </a:ext>
            </a:extLst>
          </p:cNvPr>
          <p:cNvCxnSpPr/>
          <p:nvPr/>
        </p:nvCxnSpPr>
        <p:spPr>
          <a:xfrm>
            <a:off x="5148064" y="1782108"/>
            <a:ext cx="886781" cy="134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etin kutusu 9">
            <a:extLst>
              <a:ext uri="{FF2B5EF4-FFF2-40B4-BE49-F238E27FC236}">
                <a16:creationId xmlns:a16="http://schemas.microsoft.com/office/drawing/2014/main" id="{BDCC1436-2925-4388-B985-5D73DEE446FF}"/>
              </a:ext>
            </a:extLst>
          </p:cNvPr>
          <p:cNvSpPr txBox="1"/>
          <p:nvPr/>
        </p:nvSpPr>
        <p:spPr>
          <a:xfrm>
            <a:off x="4233830" y="2735210"/>
            <a:ext cx="278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Bu komut için </a:t>
            </a:r>
            <a:r>
              <a:rPr lang="tr-TR" dirty="0" err="1">
                <a:solidFill>
                  <a:srgbClr val="FF0000"/>
                </a:solidFill>
              </a:rPr>
              <a:t>rd</a:t>
            </a:r>
            <a:r>
              <a:rPr lang="tr-TR" dirty="0"/>
              <a:t> her zaman 31 yani 0001 1111</a:t>
            </a:r>
            <a:endParaRPr lang="en-US" dirty="0"/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804458F4-E14A-4FB0-88F9-5B9AAC5CDCB3}"/>
              </a:ext>
            </a:extLst>
          </p:cNvPr>
          <p:cNvSpPr txBox="1"/>
          <p:nvPr/>
        </p:nvSpPr>
        <p:spPr>
          <a:xfrm>
            <a:off x="4667425" y="893755"/>
            <a:ext cx="3222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R </a:t>
            </a:r>
            <a:r>
              <a:rPr lang="tr-TR" dirty="0" err="1"/>
              <a:t>type</a:t>
            </a:r>
            <a:r>
              <a:rPr lang="tr-TR" dirty="0"/>
              <a:t> </a:t>
            </a:r>
            <a:r>
              <a:rPr lang="tr-TR" dirty="0">
                <a:solidFill>
                  <a:srgbClr val="FF0000"/>
                </a:solidFill>
              </a:rPr>
              <a:t>op </a:t>
            </a:r>
            <a:r>
              <a:rPr lang="tr-TR" dirty="0" err="1">
                <a:solidFill>
                  <a:srgbClr val="FF0000"/>
                </a:solidFill>
              </a:rPr>
              <a:t>code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/>
              <a:t>her zaman 0 olur</a:t>
            </a:r>
            <a:endParaRPr lang="en-US" dirty="0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9BC5EFBE-83FC-4E9E-9910-2EC9D0D3C734}"/>
              </a:ext>
            </a:extLst>
          </p:cNvPr>
          <p:cNvSpPr txBox="1"/>
          <p:nvPr/>
        </p:nvSpPr>
        <p:spPr>
          <a:xfrm>
            <a:off x="1619672" y="675632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err="1"/>
              <a:t>rd-rs-rt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26502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476672"/>
            <a:ext cx="8278813" cy="576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214A90DB-51F8-4340-BF3B-37EBF70BBCDB}"/>
              </a:ext>
            </a:extLst>
          </p:cNvPr>
          <p:cNvSpPr txBox="1"/>
          <p:nvPr/>
        </p:nvSpPr>
        <p:spPr>
          <a:xfrm>
            <a:off x="2195736" y="4653136"/>
            <a:ext cx="6169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128 hesapla soldan 4 sağdan 2 at geri kalanı </a:t>
            </a:r>
            <a:r>
              <a:rPr lang="tr-TR" dirty="0" err="1"/>
              <a:t>opcode</a:t>
            </a:r>
            <a:r>
              <a:rPr lang="tr-TR" dirty="0"/>
              <a:t> un yanına 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343813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745</Words>
  <Application>Microsoft Office PowerPoint</Application>
  <PresentationFormat>Ekran Gösterisi (4:3)</PresentationFormat>
  <Paragraphs>269</Paragraphs>
  <Slides>18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1" baseType="lpstr">
      <vt:lpstr>Arial</vt:lpstr>
      <vt:lpstr>Calibri</vt:lpstr>
      <vt:lpstr>Ofis Teması</vt:lpstr>
      <vt:lpstr>UYGULAMA-1</vt:lpstr>
      <vt:lpstr>Instruction Formats</vt:lpstr>
      <vt:lpstr>PowerPoint Sunusu</vt:lpstr>
      <vt:lpstr>PowerPoint Sunusu</vt:lpstr>
      <vt:lpstr>PowerPoint Sunusu</vt:lpstr>
      <vt:lpstr>Jr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pc</dc:creator>
  <cp:lastModifiedBy>Furkan Özbek</cp:lastModifiedBy>
  <cp:revision>38</cp:revision>
  <dcterms:created xsi:type="dcterms:W3CDTF">2014-03-29T10:31:20Z</dcterms:created>
  <dcterms:modified xsi:type="dcterms:W3CDTF">2019-03-22T12:13:38Z</dcterms:modified>
</cp:coreProperties>
</file>