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4" r:id="rId7"/>
    <p:sldId id="273" r:id="rId8"/>
    <p:sldId id="259" r:id="rId9"/>
    <p:sldId id="265" r:id="rId10"/>
    <p:sldId id="266" r:id="rId11"/>
    <p:sldId id="262" r:id="rId12"/>
    <p:sldId id="263" r:id="rId13"/>
    <p:sldId id="274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36CB-BDA7-4A49-A3D8-144BECBB5F9F}" type="datetimeFigureOut">
              <a:rPr lang="tr-TR" smtClean="0"/>
              <a:t>16.02.2016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5396-307B-4715-A40F-0C8B910363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218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36CB-BDA7-4A49-A3D8-144BECBB5F9F}" type="datetimeFigureOut">
              <a:rPr lang="tr-TR" smtClean="0"/>
              <a:t>16.02.2016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5396-307B-4715-A40F-0C8B910363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51652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36CB-BDA7-4A49-A3D8-144BECBB5F9F}" type="datetimeFigureOut">
              <a:rPr lang="tr-TR" smtClean="0"/>
              <a:t>16.02.2016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5396-307B-4715-A40F-0C8B910363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52878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36CB-BDA7-4A49-A3D8-144BECBB5F9F}" type="datetimeFigureOut">
              <a:rPr lang="tr-TR" smtClean="0"/>
              <a:t>16.02.2016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5396-307B-4715-A40F-0C8B910363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816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36CB-BDA7-4A49-A3D8-144BECBB5F9F}" type="datetimeFigureOut">
              <a:rPr lang="tr-TR" smtClean="0"/>
              <a:t>16.02.2016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5396-307B-4715-A40F-0C8B910363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6586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36CB-BDA7-4A49-A3D8-144BECBB5F9F}" type="datetimeFigureOut">
              <a:rPr lang="tr-TR" smtClean="0"/>
              <a:t>16.02.2016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5396-307B-4715-A40F-0C8B910363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244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36CB-BDA7-4A49-A3D8-144BECBB5F9F}" type="datetimeFigureOut">
              <a:rPr lang="tr-TR" smtClean="0"/>
              <a:t>16.02.2016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5396-307B-4715-A40F-0C8B910363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46044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36CB-BDA7-4A49-A3D8-144BECBB5F9F}" type="datetimeFigureOut">
              <a:rPr lang="tr-TR" smtClean="0"/>
              <a:t>16.02.2016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5396-307B-4715-A40F-0C8B910363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426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36CB-BDA7-4A49-A3D8-144BECBB5F9F}" type="datetimeFigureOut">
              <a:rPr lang="tr-TR" smtClean="0"/>
              <a:t>16.02.2016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5396-307B-4715-A40F-0C8B910363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6225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36CB-BDA7-4A49-A3D8-144BECBB5F9F}" type="datetimeFigureOut">
              <a:rPr lang="tr-TR" smtClean="0"/>
              <a:t>16.02.2016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5396-307B-4715-A40F-0C8B910363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15506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36CB-BDA7-4A49-A3D8-144BECBB5F9F}" type="datetimeFigureOut">
              <a:rPr lang="tr-TR" smtClean="0"/>
              <a:t>16.02.2016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5396-307B-4715-A40F-0C8B910363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88014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436CB-BDA7-4A49-A3D8-144BECBB5F9F}" type="datetimeFigureOut">
              <a:rPr lang="tr-TR" smtClean="0"/>
              <a:t>16.02.2016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35396-307B-4715-A40F-0C8B910363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3019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GÖRÜNTÜ İŞLEME</a:t>
            </a:r>
            <a:endParaRPr lang="tr-T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4301949"/>
            <a:ext cx="9144000" cy="1655762"/>
          </a:xfrm>
        </p:spPr>
        <p:txBody>
          <a:bodyPr/>
          <a:lstStyle/>
          <a:p>
            <a:r>
              <a:rPr lang="tr-T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Selçuk </a:t>
            </a:r>
            <a:r>
              <a:rPr lang="tr-TR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Sevgen</a:t>
            </a:r>
            <a:endParaRPr lang="tr-T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71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Görüntü İşlemede Karşılaşılan Zorluklar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smtClean="0"/>
              <a:t>Görüntü </a:t>
            </a:r>
            <a:r>
              <a:rPr lang="tr-TR" dirty="0"/>
              <a:t>sinyali pek çok durumda </a:t>
            </a:r>
            <a:r>
              <a:rPr lang="tr-TR" dirty="0" smtClean="0"/>
              <a:t>gürültüden etkilenebilir</a:t>
            </a:r>
            <a:r>
              <a:rPr lang="tr-TR" dirty="0"/>
              <a:t>:</a:t>
            </a:r>
          </a:p>
          <a:p>
            <a:r>
              <a:rPr lang="tr-TR" dirty="0" smtClean="0"/>
              <a:t> </a:t>
            </a:r>
            <a:r>
              <a:rPr lang="tr-TR" dirty="0"/>
              <a:t>Objektif bozulmaları (Lens </a:t>
            </a:r>
            <a:r>
              <a:rPr lang="tr-TR" dirty="0" err="1"/>
              <a:t>distortions</a:t>
            </a:r>
            <a:r>
              <a:rPr lang="tr-TR" dirty="0"/>
              <a:t>)</a:t>
            </a:r>
          </a:p>
          <a:p>
            <a:r>
              <a:rPr lang="tr-TR" dirty="0" smtClean="0"/>
              <a:t> Işıklandırma </a:t>
            </a:r>
            <a:r>
              <a:rPr lang="tr-TR" dirty="0"/>
              <a:t>durumları (</a:t>
            </a:r>
            <a:r>
              <a:rPr lang="tr-TR" dirty="0" err="1"/>
              <a:t>Lighting</a:t>
            </a:r>
            <a:r>
              <a:rPr lang="tr-TR" dirty="0"/>
              <a:t> </a:t>
            </a:r>
            <a:r>
              <a:rPr lang="tr-TR" dirty="0" err="1"/>
              <a:t>conditions</a:t>
            </a:r>
            <a:r>
              <a:rPr lang="tr-TR" dirty="0"/>
              <a:t>)</a:t>
            </a:r>
          </a:p>
          <a:p>
            <a:r>
              <a:rPr lang="tr-TR" dirty="0" smtClean="0"/>
              <a:t> </a:t>
            </a:r>
            <a:r>
              <a:rPr lang="tr-TR" dirty="0" err="1"/>
              <a:t>Sensör</a:t>
            </a:r>
            <a:r>
              <a:rPr lang="tr-TR" dirty="0"/>
              <a:t> termal gürültü (Sensor </a:t>
            </a:r>
            <a:r>
              <a:rPr lang="tr-TR" dirty="0" err="1"/>
              <a:t>thermal</a:t>
            </a:r>
            <a:r>
              <a:rPr lang="tr-TR" dirty="0"/>
              <a:t> </a:t>
            </a:r>
            <a:r>
              <a:rPr lang="tr-TR" dirty="0" err="1"/>
              <a:t>noise</a:t>
            </a:r>
            <a:r>
              <a:rPr lang="tr-TR" dirty="0"/>
              <a:t>)</a:t>
            </a:r>
          </a:p>
          <a:p>
            <a:r>
              <a:rPr lang="tr-TR" dirty="0" smtClean="0"/>
              <a:t> </a:t>
            </a:r>
            <a:r>
              <a:rPr lang="tr-TR" dirty="0"/>
              <a:t>Hareket bulanıklığı (Motion </a:t>
            </a:r>
            <a:r>
              <a:rPr lang="tr-TR" dirty="0" err="1"/>
              <a:t>blur</a:t>
            </a:r>
            <a:r>
              <a:rPr lang="tr-TR" dirty="0"/>
              <a:t>)</a:t>
            </a:r>
          </a:p>
          <a:p>
            <a:r>
              <a:rPr lang="tr-TR" dirty="0" smtClean="0"/>
              <a:t> Sıkıştırma </a:t>
            </a:r>
            <a:r>
              <a:rPr lang="tr-TR" dirty="0"/>
              <a:t>problemleri (</a:t>
            </a:r>
            <a:r>
              <a:rPr lang="tr-TR" dirty="0" err="1"/>
              <a:t>Compression</a:t>
            </a:r>
            <a:r>
              <a:rPr lang="tr-TR" dirty="0"/>
              <a:t> </a:t>
            </a:r>
            <a:r>
              <a:rPr lang="tr-TR" dirty="0" err="1"/>
              <a:t>artifacts</a:t>
            </a:r>
            <a:r>
              <a:rPr lang="tr-TR" dirty="0"/>
              <a:t>)</a:t>
            </a:r>
          </a:p>
          <a:p>
            <a:r>
              <a:rPr lang="tr-TR" dirty="0" smtClean="0"/>
              <a:t> </a:t>
            </a:r>
            <a:r>
              <a:rPr lang="tr-TR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6147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Kullanım Alanları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5797"/>
          </a:xfrm>
        </p:spPr>
        <p:txBody>
          <a:bodyPr>
            <a:normAutofit/>
          </a:bodyPr>
          <a:lstStyle/>
          <a:p>
            <a:r>
              <a:rPr lang="tr-TR" dirty="0"/>
              <a:t>Askeri Endüstri (denizaltı </a:t>
            </a:r>
            <a:r>
              <a:rPr lang="tr-TR" dirty="0" err="1"/>
              <a:t>sonic</a:t>
            </a:r>
            <a:r>
              <a:rPr lang="tr-TR" dirty="0"/>
              <a:t> dalga taramaları) , sualtı </a:t>
            </a:r>
            <a:r>
              <a:rPr lang="tr-TR" dirty="0" smtClean="0"/>
              <a:t>görüntüleme, radar, gece görüş</a:t>
            </a:r>
            <a:endParaRPr lang="tr-TR" dirty="0"/>
          </a:p>
          <a:p>
            <a:r>
              <a:rPr lang="tr-TR" dirty="0"/>
              <a:t> </a:t>
            </a:r>
            <a:r>
              <a:rPr lang="tr-TR" dirty="0" smtClean="0"/>
              <a:t>Tıp </a:t>
            </a:r>
          </a:p>
          <a:p>
            <a:pPr lvl="1"/>
            <a:r>
              <a:rPr lang="tr-TR" dirty="0" smtClean="0"/>
              <a:t>Tümör</a:t>
            </a:r>
            <a:r>
              <a:rPr lang="tr-TR" dirty="0"/>
              <a:t>, damar gibi yapıların </a:t>
            </a:r>
            <a:r>
              <a:rPr lang="tr-TR" dirty="0" smtClean="0"/>
              <a:t>belirginleştirilmesi</a:t>
            </a:r>
            <a:r>
              <a:rPr lang="tr-TR" dirty="0"/>
              <a:t>, Tomografi, Ultrason</a:t>
            </a:r>
          </a:p>
          <a:p>
            <a:r>
              <a:rPr lang="tr-TR" dirty="0"/>
              <a:t> Robotik, trafik, astronomi, radar, gazete ve fotoğraf endüstrisi uygulamaları</a:t>
            </a:r>
          </a:p>
          <a:p>
            <a:r>
              <a:rPr lang="tr-TR" dirty="0" smtClean="0"/>
              <a:t>Fizik</a:t>
            </a:r>
            <a:r>
              <a:rPr lang="tr-TR" dirty="0"/>
              <a:t>, sanat, biyomedikal alanları</a:t>
            </a:r>
          </a:p>
          <a:p>
            <a:r>
              <a:rPr lang="tr-TR" dirty="0" smtClean="0"/>
              <a:t>Uzaktan </a:t>
            </a:r>
            <a:r>
              <a:rPr lang="tr-TR" dirty="0"/>
              <a:t>algılama </a:t>
            </a:r>
            <a:r>
              <a:rPr lang="tr-TR" dirty="0" smtClean="0"/>
              <a:t>uygulamaları </a:t>
            </a:r>
          </a:p>
          <a:p>
            <a:pPr lvl="1"/>
            <a:r>
              <a:rPr lang="tr-TR" dirty="0" smtClean="0"/>
              <a:t>Uydu </a:t>
            </a:r>
            <a:r>
              <a:rPr lang="tr-TR" dirty="0"/>
              <a:t>görüntüleri üzerinde nüfus yoğunluğu, </a:t>
            </a:r>
            <a:r>
              <a:rPr lang="tr-TR" dirty="0" smtClean="0"/>
              <a:t>yerleşim </a:t>
            </a:r>
            <a:r>
              <a:rPr lang="tr-TR" dirty="0"/>
              <a:t>yerleri, çevre kirliliği ve </a:t>
            </a:r>
            <a:r>
              <a:rPr lang="tr-TR" dirty="0" smtClean="0"/>
              <a:t>benzeri çevresel </a:t>
            </a:r>
            <a:r>
              <a:rPr lang="tr-TR" dirty="0"/>
              <a:t>ş</a:t>
            </a:r>
            <a:r>
              <a:rPr lang="tr-TR" dirty="0" smtClean="0"/>
              <a:t>artların </a:t>
            </a:r>
            <a:r>
              <a:rPr lang="tr-TR" dirty="0"/>
              <a:t>tespiti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2788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Kullanım Alanları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09042"/>
          </a:xfrm>
        </p:spPr>
        <p:txBody>
          <a:bodyPr>
            <a:normAutofit/>
          </a:bodyPr>
          <a:lstStyle/>
          <a:p>
            <a:r>
              <a:rPr lang="tr-TR" dirty="0"/>
              <a:t>Uydu görüntüleri üzerinde hava gözlem ve tahmin uygulamaları</a:t>
            </a:r>
          </a:p>
          <a:p>
            <a:r>
              <a:rPr lang="tr-TR" dirty="0"/>
              <a:t>Yeryüzündeki doğal kaynakların izlenmesi</a:t>
            </a:r>
          </a:p>
          <a:p>
            <a:r>
              <a:rPr lang="tr-TR" dirty="0"/>
              <a:t>Coğrafi haritaların çıkarılması</a:t>
            </a:r>
          </a:p>
          <a:p>
            <a:r>
              <a:rPr lang="tr-TR" dirty="0" smtClean="0"/>
              <a:t>İris-parmak </a:t>
            </a:r>
            <a:r>
              <a:rPr lang="tr-TR" dirty="0"/>
              <a:t>izi tanıma, güvenlik-kamera uygulamaları</a:t>
            </a:r>
          </a:p>
          <a:p>
            <a:r>
              <a:rPr lang="tr-TR" dirty="0" smtClean="0"/>
              <a:t>Görüntü </a:t>
            </a:r>
            <a:r>
              <a:rPr lang="tr-TR" dirty="0"/>
              <a:t>iletimi ve depolama uygulamaları</a:t>
            </a:r>
          </a:p>
          <a:p>
            <a:r>
              <a:rPr lang="tr-TR" dirty="0" smtClean="0"/>
              <a:t>TV </a:t>
            </a:r>
            <a:r>
              <a:rPr lang="tr-TR" dirty="0"/>
              <a:t>yayıncılığı</a:t>
            </a:r>
            <a:r>
              <a:rPr lang="tr-TR" dirty="0" smtClean="0"/>
              <a:t>, telekonferans</a:t>
            </a:r>
            <a:r>
              <a:rPr lang="tr-TR" dirty="0"/>
              <a:t>, görüntülü </a:t>
            </a:r>
            <a:r>
              <a:rPr lang="tr-TR" dirty="0" smtClean="0"/>
              <a:t>telefon</a:t>
            </a:r>
            <a:endParaRPr lang="tr-TR" dirty="0"/>
          </a:p>
          <a:p>
            <a:r>
              <a:rPr lang="tr-TR" dirty="0" smtClean="0"/>
              <a:t>Güvenlik </a:t>
            </a:r>
            <a:r>
              <a:rPr lang="tr-TR" dirty="0"/>
              <a:t>gözleme sistemleri için kapalı devre </a:t>
            </a:r>
            <a:r>
              <a:rPr lang="tr-TR" dirty="0" smtClean="0"/>
              <a:t>TV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4526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83356" y="2690636"/>
            <a:ext cx="10515600" cy="1325563"/>
          </a:xfrm>
        </p:spPr>
        <p:txBody>
          <a:bodyPr/>
          <a:lstStyle/>
          <a:p>
            <a:pPr algn="ctr"/>
            <a:r>
              <a:rPr lang="tr-TR" b="1" dirty="0" smtClean="0"/>
              <a:t>GÖRÜNTÜ İŞLEME ÖRNEKLERİ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250463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Kenar Belirleme</a:t>
            </a:r>
            <a:endParaRPr lang="tr-TR" b="1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386" y="2155089"/>
            <a:ext cx="3883140" cy="257040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467" y="2155090"/>
            <a:ext cx="3963004" cy="2629046"/>
          </a:xfrm>
          <a:prstGeom prst="rect">
            <a:avLst/>
          </a:prstGeom>
        </p:spPr>
      </p:pic>
      <p:sp>
        <p:nvSpPr>
          <p:cNvPr id="8" name="Dikdörtgen 7"/>
          <p:cNvSpPr/>
          <p:nvPr/>
        </p:nvSpPr>
        <p:spPr>
          <a:xfrm>
            <a:off x="7642195" y="4879206"/>
            <a:ext cx="2326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>
                <a:latin typeface="GillSans"/>
              </a:rPr>
              <a:t>Canny</a:t>
            </a:r>
            <a:r>
              <a:rPr lang="tr-TR" dirty="0">
                <a:latin typeface="GillSans"/>
              </a:rPr>
              <a:t> </a:t>
            </a:r>
            <a:r>
              <a:rPr lang="tr-TR" dirty="0" err="1">
                <a:latin typeface="GillSans"/>
              </a:rPr>
              <a:t>edge</a:t>
            </a:r>
            <a:r>
              <a:rPr lang="tr-TR" dirty="0">
                <a:latin typeface="GillSans"/>
              </a:rPr>
              <a:t> </a:t>
            </a:r>
            <a:r>
              <a:rPr lang="tr-TR" dirty="0" err="1">
                <a:latin typeface="GillSans"/>
              </a:rPr>
              <a:t>detector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1304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Gürültü Giderme</a:t>
            </a:r>
            <a:endParaRPr lang="tr-TR" b="1" dirty="0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444" y="1871310"/>
            <a:ext cx="8296977" cy="2644339"/>
          </a:xfrm>
          <a:prstGeom prst="rect">
            <a:avLst/>
          </a:prstGeom>
        </p:spPr>
      </p:pic>
      <p:sp>
        <p:nvSpPr>
          <p:cNvPr id="10" name="Dikdörtgen 9"/>
          <p:cNvSpPr/>
          <p:nvPr/>
        </p:nvSpPr>
        <p:spPr>
          <a:xfrm>
            <a:off x="1377244" y="1321356"/>
            <a:ext cx="8760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</a:rPr>
              <a:t>Image with Salt&amp;Pepper Noise        Low Pass Filtered Image               Median Filtered Image</a:t>
            </a: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12" name="Dikdörtgen 11"/>
          <p:cNvSpPr/>
          <p:nvPr/>
        </p:nvSpPr>
        <p:spPr>
          <a:xfrm>
            <a:off x="2089558" y="4515649"/>
            <a:ext cx="2458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Helvetica" panose="020B0604020202020204" pitchFamily="34" charset="0"/>
              </a:rPr>
              <a:t>Tuz ve biber gürültüsü</a:t>
            </a:r>
            <a:endParaRPr lang="tr-TR" dirty="0"/>
          </a:p>
        </p:txBody>
      </p:sp>
      <p:sp>
        <p:nvSpPr>
          <p:cNvPr id="13" name="Dikdörtgen 12"/>
          <p:cNvSpPr/>
          <p:nvPr/>
        </p:nvSpPr>
        <p:spPr>
          <a:xfrm>
            <a:off x="4548308" y="4515649"/>
            <a:ext cx="28120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latin typeface="Helvetica" panose="020B0604020202020204" pitchFamily="34" charset="0"/>
              </a:rPr>
              <a:t>3 x 3 ortalama maske (</a:t>
            </a:r>
            <a:r>
              <a:rPr lang="tr-TR" dirty="0" err="1">
                <a:latin typeface="Helvetica" panose="020B0604020202020204" pitchFamily="34" charset="0"/>
              </a:rPr>
              <a:t>averaging</a:t>
            </a:r>
            <a:r>
              <a:rPr lang="tr-TR" dirty="0">
                <a:latin typeface="Helvetica" panose="020B0604020202020204" pitchFamily="34" charset="0"/>
              </a:rPr>
              <a:t> mask) ile gürültü indirgeme</a:t>
            </a:r>
            <a:endParaRPr lang="tr-TR" dirty="0"/>
          </a:p>
        </p:txBody>
      </p:sp>
      <p:sp>
        <p:nvSpPr>
          <p:cNvPr id="14" name="Dikdörtgen 13"/>
          <p:cNvSpPr/>
          <p:nvPr/>
        </p:nvSpPr>
        <p:spPr>
          <a:xfrm>
            <a:off x="7360356" y="4511605"/>
            <a:ext cx="27770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Helvetica" panose="020B0604020202020204" pitchFamily="34" charset="0"/>
              </a:rPr>
              <a:t>3 x 3 ortanca filtre (median filter) ile gürültü indirgeme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7744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Görüntü </a:t>
            </a:r>
            <a:r>
              <a:rPr lang="tr-TR" b="1" dirty="0" err="1" smtClean="0"/>
              <a:t>Bölütleme</a:t>
            </a:r>
            <a:endParaRPr lang="tr-TR" b="1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995" y="1813462"/>
            <a:ext cx="1797516" cy="254001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0575" y="1841109"/>
            <a:ext cx="3730860" cy="248472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7817" y="1841109"/>
            <a:ext cx="2664900" cy="264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70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Yeniden Boyutlandırma</a:t>
            </a:r>
            <a:endParaRPr lang="tr-TR" b="1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640" y="1982569"/>
            <a:ext cx="3654720" cy="454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84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Parçalama ve Harmanlama</a:t>
            </a:r>
            <a:endParaRPr lang="tr-TR" b="1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699" y="1847951"/>
            <a:ext cx="6496879" cy="487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27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Görüntü Netleştirme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011" y="1378032"/>
            <a:ext cx="5971345" cy="533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6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Kaynaklar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Digital Image Processing, R. C. Gonzalez, R. E. </a:t>
            </a:r>
            <a:r>
              <a:rPr lang="en-US" dirty="0" smtClean="0"/>
              <a:t>Woods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Sunular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6402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/>
              <a:t>Notlandırma</a:t>
            </a:r>
            <a:r>
              <a:rPr lang="tr-TR" dirty="0" smtClean="0"/>
              <a:t>	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Ara Sınav		%30</a:t>
            </a:r>
          </a:p>
          <a:p>
            <a:endParaRPr lang="tr-TR" dirty="0" smtClean="0"/>
          </a:p>
          <a:p>
            <a:r>
              <a:rPr lang="tr-TR" dirty="0" smtClean="0"/>
              <a:t>Ödev		%20</a:t>
            </a:r>
          </a:p>
          <a:p>
            <a:endParaRPr lang="tr-TR" dirty="0" smtClean="0"/>
          </a:p>
          <a:p>
            <a:r>
              <a:rPr lang="tr-TR" dirty="0" smtClean="0"/>
              <a:t>Bitirme Sınavı	%50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5656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Görüntü Nedir 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Görüntü bir sinyaldir.</a:t>
            </a:r>
          </a:p>
          <a:p>
            <a:r>
              <a:rPr lang="tr-TR" dirty="0"/>
              <a:t>Görüntü, gerçek </a:t>
            </a:r>
            <a:r>
              <a:rPr lang="tr-TR" dirty="0" smtClean="0"/>
              <a:t>yaşamdaki </a:t>
            </a:r>
            <a:r>
              <a:rPr lang="tr-TR" dirty="0"/>
              <a:t>üç boyutlu nesnelerden </a:t>
            </a:r>
            <a:r>
              <a:rPr lang="tr-TR" dirty="0" smtClean="0"/>
              <a:t>oluşan </a:t>
            </a:r>
            <a:r>
              <a:rPr lang="tr-TR" dirty="0"/>
              <a:t>bir</a:t>
            </a:r>
          </a:p>
          <a:p>
            <a:pPr marL="0" indent="0">
              <a:buNone/>
            </a:pPr>
            <a:r>
              <a:rPr lang="tr-TR" dirty="0" smtClean="0"/>
              <a:t>   sahnenin </a:t>
            </a:r>
            <a:r>
              <a:rPr lang="tr-TR" dirty="0"/>
              <a:t>basit iki </a:t>
            </a:r>
            <a:r>
              <a:rPr lang="tr-TR" dirty="0" smtClean="0"/>
              <a:t>değişkenli </a:t>
            </a:r>
            <a:r>
              <a:rPr lang="tr-TR" dirty="0"/>
              <a:t>bir fonksiyon olarak tanımlanmasıdır</a:t>
            </a:r>
            <a:r>
              <a:rPr lang="tr-TR" dirty="0" smtClean="0"/>
              <a:t>.</a:t>
            </a:r>
          </a:p>
          <a:p>
            <a:r>
              <a:rPr lang="tr-TR" dirty="0" smtClean="0"/>
              <a:t>Görüntü</a:t>
            </a:r>
            <a:r>
              <a:rPr lang="tr-TR" dirty="0"/>
              <a:t>, üç boyutlu görünümün iki </a:t>
            </a:r>
            <a:r>
              <a:rPr lang="tr-TR" dirty="0" smtClean="0"/>
              <a:t>boyut üzerindeki </a:t>
            </a:r>
            <a:r>
              <a:rPr lang="tr-TR" dirty="0"/>
              <a:t>haritası olarak tarif edilebilir.</a:t>
            </a:r>
          </a:p>
        </p:txBody>
      </p:sp>
    </p:spTree>
    <p:extLst>
      <p:ext uri="{BB962C8B-B14F-4D97-AF65-F5344CB8AC3E}">
        <p14:creationId xmlns:p14="http://schemas.microsoft.com/office/powerpoint/2010/main" val="173290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Görüntü İşleme Nedir 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Görüntü </a:t>
            </a:r>
            <a:r>
              <a:rPr lang="tr-TR" dirty="0" smtClean="0"/>
              <a:t>işleme</a:t>
            </a:r>
            <a:r>
              <a:rPr lang="tr-TR" dirty="0"/>
              <a:t>, sayısal bir resim </a:t>
            </a:r>
            <a:r>
              <a:rPr lang="tr-TR" dirty="0" smtClean="0"/>
              <a:t>haline getirilmiş </a:t>
            </a:r>
            <a:r>
              <a:rPr lang="tr-TR" dirty="0"/>
              <a:t>olan gerçek</a:t>
            </a:r>
          </a:p>
          <a:p>
            <a:pPr marL="0" indent="0">
              <a:buNone/>
            </a:pPr>
            <a:r>
              <a:rPr lang="tr-TR" dirty="0" smtClean="0"/>
              <a:t>yaşamdaki </a:t>
            </a:r>
            <a:r>
              <a:rPr lang="tr-TR" dirty="0"/>
              <a:t>görüntülerin bir </a:t>
            </a:r>
            <a:r>
              <a:rPr lang="tr-TR" dirty="0" smtClean="0"/>
              <a:t>giriş </a:t>
            </a:r>
            <a:r>
              <a:rPr lang="tr-TR" dirty="0"/>
              <a:t>resmi olarak </a:t>
            </a:r>
            <a:r>
              <a:rPr lang="tr-TR" dirty="0" smtClean="0"/>
              <a:t>işlenerek </a:t>
            </a:r>
            <a:r>
              <a:rPr lang="tr-TR" dirty="0"/>
              <a:t>o resmin</a:t>
            </a:r>
          </a:p>
          <a:p>
            <a:pPr marL="0" indent="0">
              <a:buNone/>
            </a:pPr>
            <a:r>
              <a:rPr lang="tr-TR" dirty="0"/>
              <a:t>özelliklerinin ve görüntüsünün </a:t>
            </a:r>
            <a:r>
              <a:rPr lang="tr-TR" dirty="0" smtClean="0"/>
              <a:t>değiştirilmesi </a:t>
            </a:r>
            <a:r>
              <a:rPr lang="tr-TR" dirty="0"/>
              <a:t>sonucunda yeni bir</a:t>
            </a:r>
          </a:p>
          <a:p>
            <a:pPr marL="0" indent="0">
              <a:buNone/>
            </a:pPr>
            <a:r>
              <a:rPr lang="tr-TR" dirty="0"/>
              <a:t>resim </a:t>
            </a:r>
            <a:r>
              <a:rPr lang="tr-TR" dirty="0" smtClean="0"/>
              <a:t>oluşturulmasıdır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78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Görüntü İşleme Nedir ?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342" y="2261640"/>
            <a:ext cx="7652071" cy="39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9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Görüntü İşleme Nedir ?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667" y="1690688"/>
            <a:ext cx="9593641" cy="454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16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Görüntü İşleme Nedir ?</a:t>
            </a:r>
            <a:endParaRPr lang="tr-TR" b="1" dirty="0"/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7524397" y="3565703"/>
            <a:ext cx="2447925" cy="1476375"/>
            <a:chOff x="2812" y="2954"/>
            <a:chExt cx="1542" cy="930"/>
          </a:xfrm>
        </p:grpSpPr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2971" y="3113"/>
              <a:ext cx="1225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tr-TR" altLang="tr-TR" sz="3000" dirty="0" smtClean="0">
                  <a:latin typeface="Calibri" panose="020F0502020204030204" pitchFamily="34" charset="0"/>
                </a:rPr>
                <a:t>Uygulamalı Matematik </a:t>
              </a:r>
              <a:endParaRPr lang="en-US" altLang="tr-TR" sz="3000" dirty="0">
                <a:latin typeface="Calibri" panose="020F0502020204030204" pitchFamily="34" charset="0"/>
              </a:endParaRPr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2812" y="2954"/>
              <a:ext cx="1542" cy="93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tr-TR" altLang="tr-TR">
                <a:latin typeface="Calibri" panose="020F0502020204030204" pitchFamily="34" charset="0"/>
              </a:endParaRPr>
            </a:p>
          </p:txBody>
        </p:sp>
      </p:grp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5255860" y="4321353"/>
            <a:ext cx="2447925" cy="1476375"/>
            <a:chOff x="3833" y="1684"/>
            <a:chExt cx="1542" cy="930"/>
          </a:xfrm>
        </p:grpSpPr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3946" y="1979"/>
              <a:ext cx="1315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tr-TR" altLang="tr-TR" sz="3000" dirty="0" smtClean="0">
                  <a:latin typeface="Calibri" panose="020F0502020204030204" pitchFamily="34" charset="0"/>
                </a:rPr>
                <a:t>İstatistik</a:t>
              </a:r>
              <a:endParaRPr lang="en-US" altLang="tr-TR" sz="3000" dirty="0">
                <a:latin typeface="Calibri" panose="020F0502020204030204" pitchFamily="34" charset="0"/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3833" y="1684"/>
              <a:ext cx="1542" cy="93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tr-TR" altLang="tr-TR">
                <a:latin typeface="Calibri" panose="020F0502020204030204" pitchFamily="34" charset="0"/>
              </a:endParaRPr>
            </a:p>
          </p:txBody>
        </p:sp>
      </p:grpSp>
      <p:grpSp>
        <p:nvGrpSpPr>
          <p:cNvPr id="10" name="Group 20"/>
          <p:cNvGrpSpPr>
            <a:grpSpLocks/>
          </p:cNvGrpSpPr>
          <p:nvPr/>
        </p:nvGrpSpPr>
        <p:grpSpPr bwMode="auto">
          <a:xfrm>
            <a:off x="2987322" y="3637140"/>
            <a:ext cx="2447925" cy="1476375"/>
            <a:chOff x="204" y="2908"/>
            <a:chExt cx="1542" cy="930"/>
          </a:xfrm>
        </p:grpSpPr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317" y="3022"/>
              <a:ext cx="1315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tr-TR" altLang="tr-TR" sz="3000" dirty="0" smtClean="0">
                  <a:latin typeface="Calibri" panose="020F0502020204030204" pitchFamily="34" charset="0"/>
                </a:rPr>
                <a:t>Bilgisayarla Görü</a:t>
              </a:r>
              <a:endParaRPr lang="en-US" altLang="tr-TR" sz="3000" dirty="0">
                <a:latin typeface="Calibri" panose="020F0502020204030204" pitchFamily="34" charset="0"/>
              </a:endParaRP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204" y="2908"/>
              <a:ext cx="1542" cy="93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tr-TR" altLang="tr-TR">
                <a:latin typeface="Calibri" panose="020F0502020204030204" pitchFamily="34" charset="0"/>
              </a:endParaRPr>
            </a:p>
          </p:txBody>
        </p:sp>
      </p:grpSp>
      <p:grpSp>
        <p:nvGrpSpPr>
          <p:cNvPr id="13" name="Group 21"/>
          <p:cNvGrpSpPr>
            <a:grpSpLocks/>
          </p:cNvGrpSpPr>
          <p:nvPr/>
        </p:nvGrpSpPr>
        <p:grpSpPr bwMode="auto">
          <a:xfrm>
            <a:off x="5074885" y="1441628"/>
            <a:ext cx="2447925" cy="1476375"/>
            <a:chOff x="2381" y="2862"/>
            <a:chExt cx="1542" cy="930"/>
          </a:xfrm>
        </p:grpSpPr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2494" y="2976"/>
              <a:ext cx="1315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tr-TR" altLang="tr-TR" sz="3000" dirty="0" smtClean="0">
                  <a:latin typeface="Calibri" panose="020F0502020204030204" pitchFamily="34" charset="0"/>
                </a:rPr>
                <a:t>Sinyal İşleme</a:t>
              </a:r>
              <a:endParaRPr lang="en-US" altLang="tr-TR" sz="3000" dirty="0">
                <a:latin typeface="Calibri" panose="020F0502020204030204" pitchFamily="34" charset="0"/>
              </a:endParaRPr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2381" y="2862"/>
              <a:ext cx="1542" cy="93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tr-TR" altLang="tr-TR">
                <a:latin typeface="Calibri" panose="020F0502020204030204" pitchFamily="34" charset="0"/>
              </a:endParaRPr>
            </a:p>
          </p:txBody>
        </p:sp>
      </p:grpSp>
      <p:grpSp>
        <p:nvGrpSpPr>
          <p:cNvPr id="16" name="Group 19"/>
          <p:cNvGrpSpPr>
            <a:grpSpLocks/>
          </p:cNvGrpSpPr>
          <p:nvPr/>
        </p:nvGrpSpPr>
        <p:grpSpPr bwMode="auto">
          <a:xfrm>
            <a:off x="2915885" y="2125840"/>
            <a:ext cx="2447925" cy="1476375"/>
            <a:chOff x="250" y="935"/>
            <a:chExt cx="1542" cy="930"/>
          </a:xfrm>
        </p:grpSpPr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385" y="1089"/>
              <a:ext cx="1315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tr-TR" altLang="tr-TR" sz="3000" dirty="0" smtClean="0">
                  <a:latin typeface="Calibri" panose="020F0502020204030204" pitchFamily="34" charset="0"/>
                </a:rPr>
                <a:t>Bilgisayar Grafikleri</a:t>
              </a:r>
              <a:endParaRPr lang="en-US" altLang="tr-TR" sz="3000" dirty="0">
                <a:latin typeface="Calibri" panose="020F0502020204030204" pitchFamily="34" charset="0"/>
              </a:endParaRPr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250" y="935"/>
              <a:ext cx="1542" cy="93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tr-TR" altLang="tr-TR">
                <a:latin typeface="Calibri" panose="020F0502020204030204" pitchFamily="34" charset="0"/>
              </a:endParaRPr>
            </a:p>
          </p:txBody>
        </p:sp>
      </p:grpSp>
      <p:grpSp>
        <p:nvGrpSpPr>
          <p:cNvPr id="19" name="Group 23"/>
          <p:cNvGrpSpPr>
            <a:grpSpLocks/>
          </p:cNvGrpSpPr>
          <p:nvPr/>
        </p:nvGrpSpPr>
        <p:grpSpPr bwMode="auto">
          <a:xfrm>
            <a:off x="7271985" y="2089328"/>
            <a:ext cx="2447925" cy="1476375"/>
            <a:chOff x="2494" y="3385"/>
            <a:chExt cx="1542" cy="930"/>
          </a:xfrm>
        </p:grpSpPr>
        <p:sp>
          <p:nvSpPr>
            <p:cNvPr id="20" name="Text Box 16"/>
            <p:cNvSpPr txBox="1">
              <a:spLocks noChangeArrowheads="1"/>
            </p:cNvSpPr>
            <p:nvPr/>
          </p:nvSpPr>
          <p:spPr bwMode="auto">
            <a:xfrm>
              <a:off x="2607" y="3499"/>
              <a:ext cx="1315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tr-TR" altLang="tr-TR" sz="3000" dirty="0" smtClean="0">
                  <a:latin typeface="Calibri" panose="020F0502020204030204" pitchFamily="34" charset="0"/>
                </a:rPr>
                <a:t>Makine Öğrenmesi</a:t>
              </a:r>
              <a:endParaRPr lang="en-US" altLang="tr-TR" sz="3000" dirty="0">
                <a:latin typeface="Calibri" panose="020F0502020204030204" pitchFamily="34" charset="0"/>
              </a:endParaRPr>
            </a:p>
          </p:txBody>
        </p:sp>
        <p:sp>
          <p:nvSpPr>
            <p:cNvPr id="21" name="Oval 17"/>
            <p:cNvSpPr>
              <a:spLocks noChangeArrowheads="1"/>
            </p:cNvSpPr>
            <p:nvPr/>
          </p:nvSpPr>
          <p:spPr bwMode="auto">
            <a:xfrm>
              <a:off x="2494" y="3385"/>
              <a:ext cx="1542" cy="93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tr-TR" altLang="tr-TR">
                <a:latin typeface="Calibri" panose="020F0502020204030204" pitchFamily="34" charset="0"/>
              </a:endParaRPr>
            </a:p>
          </p:txBody>
        </p:sp>
      </p:grpSp>
      <p:sp>
        <p:nvSpPr>
          <p:cNvPr id="22" name="Oval 24"/>
          <p:cNvSpPr>
            <a:spLocks noChangeArrowheads="1"/>
          </p:cNvSpPr>
          <p:nvPr/>
        </p:nvSpPr>
        <p:spPr bwMode="auto">
          <a:xfrm>
            <a:off x="4858985" y="2665590"/>
            <a:ext cx="2989262" cy="1944688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tr-TR" altLang="tr-TR">
              <a:latin typeface="Calibri" panose="020F0502020204030204" pitchFamily="34" charset="0"/>
            </a:endParaRPr>
          </a:p>
        </p:txBody>
      </p: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5219347" y="3133903"/>
            <a:ext cx="21971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tr-TR" sz="3200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Görüntü İşleme</a:t>
            </a:r>
            <a:endParaRPr lang="en-US" altLang="tr-TR" sz="3200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80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Kullanılan Temel Yöntemler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dirty="0"/>
              <a:t>Geometrik </a:t>
            </a:r>
            <a:r>
              <a:rPr lang="tr-TR" dirty="0" smtClean="0"/>
              <a:t>dönüştürme</a:t>
            </a:r>
            <a:r>
              <a:rPr lang="tr-TR" dirty="0"/>
              <a:t>: boyutlandırma, büyütme, küçültme ve döndürme gibi </a:t>
            </a:r>
            <a:r>
              <a:rPr lang="tr-TR" dirty="0" smtClean="0"/>
              <a:t>işlemler</a:t>
            </a:r>
            <a:endParaRPr lang="tr-TR" dirty="0"/>
          </a:p>
          <a:p>
            <a:r>
              <a:rPr lang="tr-TR" dirty="0"/>
              <a:t> Renk düzeltme: </a:t>
            </a:r>
            <a:r>
              <a:rPr lang="tr-TR" dirty="0" smtClean="0"/>
              <a:t>parlaklaştırma</a:t>
            </a:r>
            <a:r>
              <a:rPr lang="tr-TR" dirty="0"/>
              <a:t>, keskinlik ayarı, renk </a:t>
            </a:r>
            <a:r>
              <a:rPr lang="tr-TR" dirty="0" smtClean="0"/>
              <a:t>dönüştürme </a:t>
            </a:r>
            <a:r>
              <a:rPr lang="tr-TR" dirty="0"/>
              <a:t>gibi </a:t>
            </a:r>
            <a:r>
              <a:rPr lang="tr-TR" dirty="0" smtClean="0"/>
              <a:t>işlemler</a:t>
            </a:r>
            <a:endParaRPr lang="tr-TR" dirty="0"/>
          </a:p>
          <a:p>
            <a:r>
              <a:rPr lang="tr-TR" dirty="0"/>
              <a:t> Sayısal </a:t>
            </a:r>
            <a:r>
              <a:rPr lang="tr-TR" dirty="0" smtClean="0"/>
              <a:t>karıştırma </a:t>
            </a:r>
            <a:r>
              <a:rPr lang="tr-TR" dirty="0"/>
              <a:t>veya optik </a:t>
            </a:r>
            <a:r>
              <a:rPr lang="tr-TR" dirty="0" smtClean="0"/>
              <a:t>karıştırma</a:t>
            </a:r>
            <a:r>
              <a:rPr lang="tr-TR" dirty="0"/>
              <a:t>: iki veya daha fazla görüntüyü </a:t>
            </a:r>
            <a:r>
              <a:rPr lang="tr-TR" dirty="0" smtClean="0"/>
              <a:t>birleştirme</a:t>
            </a:r>
            <a:endParaRPr lang="tr-TR" dirty="0"/>
          </a:p>
          <a:p>
            <a:r>
              <a:rPr lang="tr-TR" dirty="0"/>
              <a:t> Görüntü düzenleme: görüntünün kalitesini yükseltme ve görüntü </a:t>
            </a:r>
            <a:r>
              <a:rPr lang="tr-TR" dirty="0" smtClean="0"/>
              <a:t>netleştirme</a:t>
            </a:r>
            <a:endParaRPr lang="tr-TR" dirty="0"/>
          </a:p>
          <a:p>
            <a:r>
              <a:rPr lang="tr-TR" dirty="0"/>
              <a:t> Sabit cisimleri tespit ederek iki boyutlu nesne tanıma</a:t>
            </a:r>
          </a:p>
          <a:p>
            <a:r>
              <a:rPr lang="tr-TR" dirty="0"/>
              <a:t> Parazit </a:t>
            </a:r>
            <a:r>
              <a:rPr lang="tr-TR" dirty="0" smtClean="0"/>
              <a:t>oluşturma</a:t>
            </a:r>
            <a:endParaRPr lang="tr-TR" dirty="0"/>
          </a:p>
          <a:p>
            <a:r>
              <a:rPr lang="tr-TR" dirty="0"/>
              <a:t> İstatistiksel bilgiler çıkarma</a:t>
            </a:r>
          </a:p>
          <a:p>
            <a:r>
              <a:rPr lang="tr-TR" dirty="0"/>
              <a:t> </a:t>
            </a:r>
            <a:r>
              <a:rPr lang="tr-TR" dirty="0" smtClean="0"/>
              <a:t>İşlem </a:t>
            </a:r>
            <a:r>
              <a:rPr lang="tr-TR" dirty="0"/>
              <a:t>ve filtre seçenekleri (</a:t>
            </a:r>
            <a:r>
              <a:rPr lang="tr-TR" dirty="0" err="1"/>
              <a:t>Gaussian</a:t>
            </a:r>
            <a:r>
              <a:rPr lang="tr-TR" dirty="0"/>
              <a:t> </a:t>
            </a:r>
            <a:r>
              <a:rPr lang="tr-TR" dirty="0" err="1"/>
              <a:t>Filters</a:t>
            </a:r>
            <a:r>
              <a:rPr lang="tr-TR" dirty="0"/>
              <a:t>)</a:t>
            </a:r>
          </a:p>
          <a:p>
            <a:r>
              <a:rPr lang="tr-TR" dirty="0"/>
              <a:t> Görüntü üzerinde </a:t>
            </a:r>
            <a:r>
              <a:rPr lang="tr-TR" dirty="0" smtClean="0"/>
              <a:t>bazı </a:t>
            </a:r>
            <a:r>
              <a:rPr lang="tr-TR" dirty="0"/>
              <a:t>bilgileri </a:t>
            </a:r>
            <a:r>
              <a:rPr lang="tr-TR" dirty="0" smtClean="0"/>
              <a:t>gizleme</a:t>
            </a:r>
            <a:endParaRPr lang="tr-TR" dirty="0"/>
          </a:p>
          <a:p>
            <a:r>
              <a:rPr lang="tr-TR" dirty="0"/>
              <a:t> Kayıpsız görüntü </a:t>
            </a:r>
            <a:r>
              <a:rPr lang="tr-TR" dirty="0" smtClean="0"/>
              <a:t>sıkıştırma</a:t>
            </a:r>
            <a:endParaRPr lang="tr-TR" dirty="0"/>
          </a:p>
          <a:p>
            <a:r>
              <a:rPr lang="tr-TR" dirty="0"/>
              <a:t> Diğer matematiksel ve morfolojik </a:t>
            </a:r>
            <a:r>
              <a:rPr lang="tr-TR" dirty="0" smtClean="0"/>
              <a:t>işlemler</a:t>
            </a:r>
            <a:endParaRPr lang="tr-TR" dirty="0"/>
          </a:p>
          <a:p>
            <a:r>
              <a:rPr lang="tr-TR" dirty="0"/>
              <a:t> Görüntü anlama yöntemleri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2698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437</Words>
  <Application>Microsoft Office PowerPoint</Application>
  <PresentationFormat>Geniş ekran</PresentationFormat>
  <Paragraphs>81</Paragraphs>
  <Slides>19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GillSans</vt:lpstr>
      <vt:lpstr>Helvetica</vt:lpstr>
      <vt:lpstr>Times New Roman</vt:lpstr>
      <vt:lpstr>Office Teması</vt:lpstr>
      <vt:lpstr>GÖRÜNTÜ İŞLEME</vt:lpstr>
      <vt:lpstr>Kaynaklar</vt:lpstr>
      <vt:lpstr>Notlandırma </vt:lpstr>
      <vt:lpstr>Görüntü Nedir ?</vt:lpstr>
      <vt:lpstr>Görüntü İşleme Nedir ?</vt:lpstr>
      <vt:lpstr>Görüntü İşleme Nedir ?</vt:lpstr>
      <vt:lpstr>Görüntü İşleme Nedir ?</vt:lpstr>
      <vt:lpstr>Görüntü İşleme Nedir ?</vt:lpstr>
      <vt:lpstr>Kullanılan Temel Yöntemler</vt:lpstr>
      <vt:lpstr>Görüntü İşlemede Karşılaşılan Zorluklar</vt:lpstr>
      <vt:lpstr>Kullanım Alanları</vt:lpstr>
      <vt:lpstr>Kullanım Alanları</vt:lpstr>
      <vt:lpstr>GÖRÜNTÜ İŞLEME ÖRNEKLERİ</vt:lpstr>
      <vt:lpstr>Kenar Belirleme</vt:lpstr>
      <vt:lpstr>Gürültü Giderme</vt:lpstr>
      <vt:lpstr>Görüntü Bölütleme</vt:lpstr>
      <vt:lpstr>Yeniden Boyutlandırma</vt:lpstr>
      <vt:lpstr>Parçalama ve Harmanlama</vt:lpstr>
      <vt:lpstr>Görüntü Netleştirme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GÖRÜNTÜ İŞLEME</dc:title>
  <dc:creator>Selcuk</dc:creator>
  <cp:lastModifiedBy>Selcuk</cp:lastModifiedBy>
  <cp:revision>25</cp:revision>
  <dcterms:created xsi:type="dcterms:W3CDTF">2016-01-19T12:36:43Z</dcterms:created>
  <dcterms:modified xsi:type="dcterms:W3CDTF">2016-02-16T11:08:37Z</dcterms:modified>
</cp:coreProperties>
</file>