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9" r:id="rId7"/>
    <p:sldId id="260" r:id="rId8"/>
    <p:sldId id="264" r:id="rId9"/>
    <p:sldId id="268" r:id="rId10"/>
    <p:sldId id="270" r:id="rId11"/>
    <p:sldId id="271" r:id="rId12"/>
    <p:sldId id="272" r:id="rId13"/>
    <p:sldId id="269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01" d="100"/>
          <a:sy n="101" d="100"/>
        </p:scale>
        <p:origin x="2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7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8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5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9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80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9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7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6674-BA99-403F-8146-953CBF888941}" type="datetimeFigureOut">
              <a:rPr lang="tr-TR" smtClean="0"/>
              <a:t>05.03.2016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51A0-1244-4FD5-A9F7-38D586C96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UYGULAMA-1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Bilgisayar    Mimarisi</a:t>
            </a:r>
            <a:endParaRPr lang="tr-T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548680"/>
            <a:ext cx="78488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400" b="1" dirty="0" smtClean="0"/>
              <a:t>SORU 2 :  </a:t>
            </a:r>
            <a:r>
              <a:rPr lang="tr-TR" sz="2400" dirty="0" smtClean="0"/>
              <a:t>Aşağıdaki </a:t>
            </a:r>
            <a:r>
              <a:rPr lang="tr-TR" sz="2400" dirty="0" err="1" smtClean="0"/>
              <a:t>pseudo</a:t>
            </a:r>
            <a:r>
              <a:rPr lang="tr-TR" sz="2400" dirty="0" smtClean="0"/>
              <a:t> komutların  gerçek makine komutları cinsinden karşılığını yazınız?</a:t>
            </a:r>
          </a:p>
          <a:p>
            <a:pPr lvl="1"/>
            <a:endParaRPr lang="tr-TR" sz="2400" dirty="0" smtClean="0"/>
          </a:p>
          <a:p>
            <a:pPr marL="800100" lvl="1" indent="-342900">
              <a:buAutoNum type="alphaLcParenBoth"/>
            </a:pPr>
            <a:r>
              <a:rPr lang="en-US" sz="2400" dirty="0" smtClean="0"/>
              <a:t>li </a:t>
            </a:r>
            <a:r>
              <a:rPr lang="en-US" sz="2400" dirty="0"/>
              <a:t>$s0, 17 </a:t>
            </a:r>
            <a:r>
              <a:rPr lang="tr-TR" sz="2400" dirty="0" smtClean="0"/>
              <a:t>            </a:t>
            </a:r>
            <a:r>
              <a:rPr lang="en-US" sz="2400" dirty="0" smtClean="0"/>
              <a:t>assembler </a:t>
            </a:r>
            <a:r>
              <a:rPr lang="en-US" sz="2400" dirty="0"/>
              <a:t>pseudo-instruction 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Actual</a:t>
            </a:r>
            <a:r>
              <a:rPr lang="tr-TR" sz="2400" dirty="0" smtClean="0"/>
              <a:t> </a:t>
            </a:r>
            <a:r>
              <a:rPr lang="tr-TR" sz="2400" dirty="0" err="1" smtClean="0"/>
              <a:t>machine</a:t>
            </a:r>
            <a:r>
              <a:rPr lang="tr-TR" sz="2400" dirty="0" smtClean="0"/>
              <a:t> </a:t>
            </a:r>
            <a:r>
              <a:rPr lang="tr-TR" sz="2400" dirty="0" err="1" smtClean="0"/>
              <a:t>instruction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en-US" sz="2400" b="1" dirty="0" err="1" smtClean="0"/>
              <a:t>addiu</a:t>
            </a:r>
            <a:r>
              <a:rPr lang="en-US" sz="2400" b="1" dirty="0" smtClean="0"/>
              <a:t> </a:t>
            </a:r>
            <a:r>
              <a:rPr lang="en-US" sz="2400" b="1" dirty="0"/>
              <a:t>$s0, $zero, 17 </a:t>
            </a:r>
            <a:r>
              <a:rPr lang="tr-TR" sz="2400" b="1" dirty="0" smtClean="0"/>
              <a:t>          </a:t>
            </a:r>
            <a:r>
              <a:rPr lang="en-US" sz="2400" dirty="0" smtClean="0"/>
              <a:t>(</a:t>
            </a:r>
            <a:r>
              <a:rPr lang="en-US" sz="2400" dirty="0" err="1"/>
              <a:t>addi</a:t>
            </a:r>
            <a:r>
              <a:rPr lang="en-US" sz="2400" dirty="0"/>
              <a:t>, </a:t>
            </a:r>
            <a:r>
              <a:rPr lang="en-US" sz="2400" dirty="0" err="1"/>
              <a:t>ori</a:t>
            </a:r>
            <a:r>
              <a:rPr lang="en-US" sz="2400" dirty="0"/>
              <a:t> or other equivalent answers also ok)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(</a:t>
            </a:r>
            <a:r>
              <a:rPr lang="tr-TR" sz="2400" dirty="0"/>
              <a:t>b) </a:t>
            </a:r>
            <a:r>
              <a:rPr lang="tr-TR" sz="2400" dirty="0" err="1"/>
              <a:t>bge</a:t>
            </a:r>
            <a:r>
              <a:rPr lang="tr-TR" sz="2400" dirty="0"/>
              <a:t> $s0, $t0, </a:t>
            </a:r>
            <a:r>
              <a:rPr lang="tr-TR" sz="2400" dirty="0" err="1" smtClean="0"/>
              <a:t>there</a:t>
            </a:r>
            <a:r>
              <a:rPr lang="tr-TR" sz="2400" dirty="0" smtClean="0"/>
              <a:t>          </a:t>
            </a:r>
            <a:r>
              <a:rPr lang="en-US" sz="2400" dirty="0" smtClean="0"/>
              <a:t>assembler </a:t>
            </a:r>
            <a:r>
              <a:rPr lang="en-US" sz="2400" dirty="0"/>
              <a:t>pseudo-instruction </a:t>
            </a:r>
            <a:endParaRPr lang="tr-TR" sz="2400" dirty="0"/>
          </a:p>
          <a:p>
            <a:endParaRPr lang="tr-TR" sz="2400" dirty="0" smtClean="0"/>
          </a:p>
          <a:p>
            <a:r>
              <a:rPr lang="tr-TR" sz="2400" dirty="0" err="1" smtClean="0"/>
              <a:t>Actual</a:t>
            </a:r>
            <a:r>
              <a:rPr lang="tr-TR" sz="2400" dirty="0" smtClean="0"/>
              <a:t> </a:t>
            </a:r>
            <a:r>
              <a:rPr lang="tr-TR" sz="2400" dirty="0" err="1"/>
              <a:t>machine</a:t>
            </a:r>
            <a:r>
              <a:rPr lang="tr-TR" sz="2400" dirty="0"/>
              <a:t> </a:t>
            </a:r>
            <a:r>
              <a:rPr lang="tr-TR" sz="2400" dirty="0" err="1"/>
              <a:t>instruction</a:t>
            </a:r>
            <a:endParaRPr lang="tr-TR" sz="2400" dirty="0"/>
          </a:p>
          <a:p>
            <a:r>
              <a:rPr lang="tr-TR" sz="2400" b="1" dirty="0" smtClean="0"/>
              <a:t>s</a:t>
            </a:r>
            <a:r>
              <a:rPr lang="en-US" sz="2400" b="1" dirty="0" err="1" smtClean="0"/>
              <a:t>lt</a:t>
            </a:r>
            <a:r>
              <a:rPr lang="tr-TR" sz="2400" b="1" dirty="0" smtClean="0"/>
              <a:t>   </a:t>
            </a:r>
            <a:r>
              <a:rPr lang="en-US" sz="2400" b="1" dirty="0" smtClean="0"/>
              <a:t> </a:t>
            </a:r>
            <a:r>
              <a:rPr lang="en-US" sz="2400" b="1" dirty="0"/>
              <a:t>$at, $s0, $t0 </a:t>
            </a:r>
            <a:r>
              <a:rPr lang="tr-TR" sz="2400" b="1" dirty="0" smtClean="0"/>
              <a:t>                 </a:t>
            </a:r>
            <a:r>
              <a:rPr lang="en-US" sz="2400" b="1" dirty="0"/>
              <a:t># $at = 1 if </a:t>
            </a:r>
            <a:r>
              <a:rPr lang="en-US" sz="2400" b="1" dirty="0" smtClean="0"/>
              <a:t>&lt;,</a:t>
            </a:r>
            <a:r>
              <a:rPr lang="tr-TR" sz="2400" b="1" dirty="0" smtClean="0"/>
              <a:t>   </a:t>
            </a:r>
            <a:r>
              <a:rPr lang="en-US" sz="2400" b="1" dirty="0" smtClean="0"/>
              <a:t> </a:t>
            </a:r>
            <a:r>
              <a:rPr lang="en-US" sz="2400" b="1" dirty="0"/>
              <a:t>or 0 </a:t>
            </a:r>
            <a:r>
              <a:rPr lang="tr-TR" sz="2400" b="1" dirty="0" smtClean="0"/>
              <a:t>   </a:t>
            </a:r>
            <a:r>
              <a:rPr lang="en-US" sz="2400" b="1" dirty="0" smtClean="0"/>
              <a:t>if </a:t>
            </a:r>
            <a:r>
              <a:rPr lang="en-US" sz="2400" b="1" dirty="0"/>
              <a:t>≥ </a:t>
            </a:r>
          </a:p>
          <a:p>
            <a:r>
              <a:rPr lang="tr-TR" sz="2400" b="1" dirty="0" smtClean="0"/>
              <a:t>b</a:t>
            </a:r>
            <a:r>
              <a:rPr lang="en-US" sz="2400" b="1" dirty="0" err="1" smtClean="0"/>
              <a:t>eq</a:t>
            </a:r>
            <a:r>
              <a:rPr lang="tr-TR" sz="2400" b="1" dirty="0" smtClean="0"/>
              <a:t> </a:t>
            </a:r>
            <a:r>
              <a:rPr lang="en-US" sz="2400" b="1" dirty="0" smtClean="0"/>
              <a:t> </a:t>
            </a:r>
            <a:r>
              <a:rPr lang="en-US" sz="2400" b="1" dirty="0"/>
              <a:t>$at, $zero, </a:t>
            </a:r>
            <a:r>
              <a:rPr lang="en-US" sz="2400" b="1" dirty="0" smtClean="0"/>
              <a:t>there</a:t>
            </a:r>
            <a:endParaRPr lang="tr-TR" sz="2400" b="1" dirty="0" smtClean="0"/>
          </a:p>
          <a:p>
            <a:endParaRPr lang="tr-TR" sz="2400" b="1" dirty="0"/>
          </a:p>
          <a:p>
            <a:endParaRPr lang="en-US" sz="2400" b="1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260648"/>
            <a:ext cx="836934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/>
              <a:t>SORU 3 : </a:t>
            </a:r>
          </a:p>
          <a:p>
            <a:r>
              <a:rPr lang="en-US" sz="2000" dirty="0" smtClean="0"/>
              <a:t>Suppose </a:t>
            </a:r>
            <a:r>
              <a:rPr lang="en-US" sz="2000" dirty="0"/>
              <a:t>we have a 32-bit MIPS word containing the </a:t>
            </a:r>
            <a:r>
              <a:rPr lang="en-US" sz="2000" dirty="0" smtClean="0"/>
              <a:t>value</a:t>
            </a:r>
            <a:r>
              <a:rPr lang="tr-TR" sz="2000" dirty="0" smtClean="0"/>
              <a:t>  0</a:t>
            </a:r>
            <a:r>
              <a:rPr lang="en-US" sz="2000" dirty="0" smtClean="0"/>
              <a:t>x008A1021.</a:t>
            </a:r>
            <a:r>
              <a:rPr lang="tr-TR" sz="2000" dirty="0" smtClean="0"/>
              <a:t>   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would like to know what MIPS machine instruction this represents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000" dirty="0"/>
          </a:p>
          <a:p>
            <a:pPr marL="342900" indent="-342900">
              <a:buAutoNum type="alphaLcParenBoth"/>
            </a:pPr>
            <a:r>
              <a:rPr lang="en-US" sz="2000" dirty="0" smtClean="0"/>
              <a:t>Write </a:t>
            </a:r>
            <a:r>
              <a:rPr lang="en-US" sz="2000" dirty="0"/>
              <a:t>this instruction word in binary. </a:t>
            </a:r>
            <a:endParaRPr lang="tr-TR" sz="2000" dirty="0" smtClean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0 </a:t>
            </a:r>
            <a:r>
              <a:rPr lang="en-US" sz="2000" dirty="0"/>
              <a:t>0 0 0 0 </a:t>
            </a:r>
            <a:r>
              <a:rPr lang="en-US" sz="2000" dirty="0" smtClean="0"/>
              <a:t>0</a:t>
            </a:r>
            <a:r>
              <a:rPr lang="tr-TR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/>
              <a:t>0 0 1 0 </a:t>
            </a:r>
            <a:r>
              <a:rPr lang="en-US" sz="2000" dirty="0" smtClean="0"/>
              <a:t>0</a:t>
            </a:r>
            <a:r>
              <a:rPr lang="tr-TR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/>
              <a:t>0 1 0 1 </a:t>
            </a:r>
            <a:r>
              <a:rPr lang="en-US" sz="2000" dirty="0" smtClean="0"/>
              <a:t>0</a:t>
            </a:r>
            <a:r>
              <a:rPr lang="tr-TR" sz="20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/>
              <a:t>0 0 0 1 </a:t>
            </a:r>
            <a:r>
              <a:rPr lang="en-US" sz="2000" dirty="0" smtClean="0"/>
              <a:t>0</a:t>
            </a:r>
            <a:r>
              <a:rPr lang="tr-TR" sz="2000" dirty="0" smtClean="0"/>
              <a:t>        </a:t>
            </a:r>
            <a:r>
              <a:rPr lang="en-US" sz="2000" dirty="0" smtClean="0"/>
              <a:t> </a:t>
            </a:r>
            <a:r>
              <a:rPr lang="en-US" sz="2000" dirty="0"/>
              <a:t>0 0 0 0 </a:t>
            </a:r>
            <a:r>
              <a:rPr lang="en-US" sz="2000" dirty="0" smtClean="0"/>
              <a:t>0</a:t>
            </a:r>
            <a:r>
              <a:rPr lang="tr-TR" sz="2000" dirty="0" smtClean="0"/>
              <a:t>          </a:t>
            </a:r>
            <a:r>
              <a:rPr lang="en-US" sz="2000" dirty="0" smtClean="0"/>
              <a:t> </a:t>
            </a:r>
            <a:r>
              <a:rPr lang="en-US" sz="2000" dirty="0"/>
              <a:t>1 0 0 0 0 1 </a:t>
            </a:r>
          </a:p>
          <a:p>
            <a:r>
              <a:rPr lang="en-US" sz="2000" dirty="0"/>
              <a:t> </a:t>
            </a:r>
            <a:r>
              <a:rPr lang="tr-TR" sz="2000" dirty="0" smtClean="0"/>
              <a:t>        </a:t>
            </a:r>
            <a:r>
              <a:rPr lang="en-US" sz="2000" dirty="0" smtClean="0"/>
              <a:t>op</a:t>
            </a:r>
            <a:r>
              <a:rPr lang="tr-TR" sz="2000" dirty="0" smtClean="0"/>
              <a:t>                 </a:t>
            </a:r>
            <a:r>
              <a:rPr lang="en-US" sz="2000" dirty="0" err="1" smtClean="0"/>
              <a:t>rs</a:t>
            </a:r>
            <a:r>
              <a:rPr lang="en-US" sz="2000" dirty="0" smtClean="0"/>
              <a:t> </a:t>
            </a:r>
            <a:r>
              <a:rPr lang="tr-TR" sz="2000" dirty="0" smtClean="0"/>
              <a:t>                </a:t>
            </a:r>
            <a:r>
              <a:rPr lang="en-US" sz="2000" dirty="0" err="1" smtClean="0"/>
              <a:t>rt</a:t>
            </a:r>
            <a:r>
              <a:rPr lang="tr-TR" sz="2000" dirty="0" smtClean="0"/>
              <a:t>                  </a:t>
            </a:r>
            <a:r>
              <a:rPr lang="en-US" sz="2000" dirty="0" smtClean="0"/>
              <a:t> </a:t>
            </a:r>
            <a:r>
              <a:rPr lang="en-US" sz="2000" dirty="0" err="1"/>
              <a:t>rd</a:t>
            </a:r>
            <a:r>
              <a:rPr lang="en-US" sz="2000" dirty="0"/>
              <a:t> </a:t>
            </a:r>
            <a:r>
              <a:rPr lang="tr-TR" sz="2000" dirty="0" smtClean="0"/>
              <a:t>               </a:t>
            </a:r>
            <a:r>
              <a:rPr lang="en-US" sz="2000" dirty="0" err="1" smtClean="0"/>
              <a:t>shamt</a:t>
            </a:r>
            <a:r>
              <a:rPr lang="tr-TR" sz="2000" dirty="0" smtClean="0"/>
              <a:t>               </a:t>
            </a:r>
            <a:r>
              <a:rPr lang="en-US" sz="2000" dirty="0" smtClean="0"/>
              <a:t> </a:t>
            </a:r>
            <a:r>
              <a:rPr lang="en-US" sz="2000" dirty="0" err="1"/>
              <a:t>funct</a:t>
            </a:r>
            <a:r>
              <a:rPr lang="en-US" sz="2000" dirty="0"/>
              <a:t> 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/>
              <a:t>(b) What is the format of this instruction? (circle)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tr-TR" sz="2000" dirty="0" smtClean="0"/>
              <a:t>             </a:t>
            </a:r>
            <a:r>
              <a:rPr lang="en-US" sz="2000" dirty="0" smtClean="0"/>
              <a:t> R</a:t>
            </a:r>
            <a:r>
              <a:rPr lang="tr-TR" sz="2000" dirty="0" smtClean="0"/>
              <a:t>        </a:t>
            </a:r>
            <a:r>
              <a:rPr lang="en-US" sz="2000" dirty="0" smtClean="0"/>
              <a:t> </a:t>
            </a:r>
            <a:r>
              <a:rPr lang="en-US" sz="2000" dirty="0"/>
              <a:t>I </a:t>
            </a:r>
            <a:r>
              <a:rPr lang="tr-TR" sz="2000" dirty="0" smtClean="0"/>
              <a:t>        </a:t>
            </a:r>
            <a:r>
              <a:rPr lang="en-US" sz="2000" dirty="0" smtClean="0"/>
              <a:t>J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c)  </a:t>
            </a:r>
            <a:r>
              <a:rPr lang="en-US" sz="2000" dirty="0" smtClean="0"/>
              <a:t>Translate </a:t>
            </a:r>
            <a:r>
              <a:rPr lang="en-US" sz="2000" dirty="0"/>
              <a:t>this instruction to assembly language. Use symbolic register names like </a:t>
            </a:r>
          </a:p>
          <a:p>
            <a:r>
              <a:rPr lang="en-US" sz="2000" dirty="0"/>
              <a:t>$t8 instead of absolute register numbers like $24.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addu</a:t>
            </a:r>
            <a:r>
              <a:rPr lang="en-US" sz="2000" dirty="0"/>
              <a:t> </a:t>
            </a:r>
            <a:r>
              <a:rPr lang="tr-TR" sz="2000" dirty="0" smtClean="0"/>
              <a:t>  </a:t>
            </a:r>
            <a:r>
              <a:rPr lang="en-US" sz="2000" dirty="0" smtClean="0"/>
              <a:t>$</a:t>
            </a:r>
            <a:r>
              <a:rPr lang="en-US" sz="2000" dirty="0"/>
              <a:t>v0, </a:t>
            </a:r>
            <a:r>
              <a:rPr lang="tr-TR" sz="2000" dirty="0" smtClean="0"/>
              <a:t>  </a:t>
            </a:r>
            <a:r>
              <a:rPr lang="en-US" sz="2000" dirty="0" smtClean="0"/>
              <a:t>$</a:t>
            </a:r>
            <a:r>
              <a:rPr lang="en-US" sz="2000" dirty="0"/>
              <a:t>a0, </a:t>
            </a:r>
            <a:r>
              <a:rPr lang="tr-TR" sz="2000" dirty="0" smtClean="0"/>
              <a:t>  </a:t>
            </a:r>
            <a:r>
              <a:rPr lang="en-US" sz="2000" dirty="0" smtClean="0"/>
              <a:t>$</a:t>
            </a:r>
            <a:r>
              <a:rPr lang="en-US" sz="2000" dirty="0"/>
              <a:t>t2 </a:t>
            </a:r>
            <a:endParaRPr lang="tr-TR" sz="2000" dirty="0" smtClean="0"/>
          </a:p>
          <a:p>
            <a:endParaRPr lang="tr-TR" sz="2000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5576" y="889844"/>
            <a:ext cx="7920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smtClean="0"/>
              <a:t>SORU 4 :      </a:t>
            </a:r>
            <a:r>
              <a:rPr lang="en-US" sz="2000" dirty="0" smtClean="0"/>
              <a:t>Suppose </a:t>
            </a:r>
            <a:r>
              <a:rPr lang="en-US" sz="2000" dirty="0"/>
              <a:t>we execute the following MIPS instructions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li $t0, 2 </a:t>
            </a:r>
          </a:p>
          <a:p>
            <a:r>
              <a:rPr lang="en-US" sz="2000" dirty="0"/>
              <a:t> li $t1, 5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slt</a:t>
            </a:r>
            <a:r>
              <a:rPr lang="en-US" sz="2000" dirty="0"/>
              <a:t> $t2, $t1, $t0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beq</a:t>
            </a:r>
            <a:r>
              <a:rPr lang="en-US" sz="2000" dirty="0"/>
              <a:t> $t2, $zero, skip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addi</a:t>
            </a:r>
            <a:r>
              <a:rPr lang="en-US" sz="2000" dirty="0"/>
              <a:t> $t1, $t2, 3 </a:t>
            </a:r>
          </a:p>
          <a:p>
            <a:r>
              <a:rPr lang="tr-TR" sz="2000" dirty="0" smtClean="0"/>
              <a:t>  </a:t>
            </a:r>
            <a:r>
              <a:rPr lang="en-US" sz="2000" dirty="0" smtClean="0"/>
              <a:t>skip</a:t>
            </a:r>
            <a:r>
              <a:rPr lang="en-US" sz="2000" dirty="0"/>
              <a:t>: </a:t>
            </a:r>
          </a:p>
          <a:p>
            <a:r>
              <a:rPr lang="tr-TR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/>
              <a:t>li $v0, 42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In the </a:t>
            </a:r>
            <a:r>
              <a:rPr lang="tr-TR" sz="2000" dirty="0" smtClean="0"/>
              <a:t>  </a:t>
            </a:r>
            <a:r>
              <a:rPr lang="en-US" sz="2000" dirty="0" smtClean="0"/>
              <a:t>table</a:t>
            </a:r>
            <a:r>
              <a:rPr lang="en-US" sz="2000" dirty="0"/>
              <a:t>, write down each of the registers changed during execution and </a:t>
            </a:r>
            <a:r>
              <a:rPr lang="en-US" sz="2000" dirty="0" smtClean="0"/>
              <a:t>their </a:t>
            </a:r>
            <a:r>
              <a:rPr lang="en-US" sz="2000" dirty="0"/>
              <a:t>values after the code has executed.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Register </a:t>
            </a:r>
            <a:r>
              <a:rPr lang="tr-TR" sz="2000" dirty="0" smtClean="0"/>
              <a:t>       </a:t>
            </a:r>
            <a:r>
              <a:rPr lang="en-US" sz="2000" dirty="0" smtClean="0"/>
              <a:t>$</a:t>
            </a:r>
            <a:r>
              <a:rPr lang="en-US" sz="2000" dirty="0"/>
              <a:t>t0 </a:t>
            </a:r>
            <a:r>
              <a:rPr lang="tr-TR" sz="2000" dirty="0" smtClean="0"/>
              <a:t>     </a:t>
            </a:r>
            <a:r>
              <a:rPr lang="en-US" sz="2000" dirty="0" smtClean="0"/>
              <a:t>$</a:t>
            </a:r>
            <a:r>
              <a:rPr lang="en-US" sz="2000" dirty="0"/>
              <a:t>t1 </a:t>
            </a:r>
            <a:r>
              <a:rPr lang="tr-TR" sz="2000" dirty="0" smtClean="0"/>
              <a:t>    </a:t>
            </a:r>
            <a:r>
              <a:rPr lang="en-US" sz="2000" dirty="0" smtClean="0"/>
              <a:t>$</a:t>
            </a:r>
            <a:r>
              <a:rPr lang="en-US" sz="2000" dirty="0"/>
              <a:t>t2 </a:t>
            </a:r>
            <a:r>
              <a:rPr lang="tr-TR" sz="2000" dirty="0" smtClean="0"/>
              <a:t>     </a:t>
            </a:r>
            <a:r>
              <a:rPr lang="en-US" sz="2000" dirty="0" smtClean="0"/>
              <a:t>$</a:t>
            </a:r>
            <a:r>
              <a:rPr lang="en-US" sz="2000" dirty="0"/>
              <a:t>v0 </a:t>
            </a:r>
          </a:p>
          <a:p>
            <a:r>
              <a:rPr lang="en-US" sz="2000" dirty="0"/>
              <a:t>Value </a:t>
            </a:r>
            <a:r>
              <a:rPr lang="tr-TR" sz="2000" dirty="0" smtClean="0"/>
              <a:t>               </a:t>
            </a:r>
            <a:r>
              <a:rPr lang="en-US" sz="2000" dirty="0" smtClean="0"/>
              <a:t>2 </a:t>
            </a:r>
            <a:r>
              <a:rPr lang="tr-TR" sz="2000" dirty="0" smtClean="0"/>
              <a:t>      </a:t>
            </a:r>
            <a:r>
              <a:rPr lang="en-US" sz="2000" dirty="0" smtClean="0"/>
              <a:t>5 </a:t>
            </a:r>
            <a:r>
              <a:rPr lang="tr-TR" sz="2000" dirty="0" smtClean="0"/>
              <a:t>          </a:t>
            </a:r>
            <a:r>
              <a:rPr lang="en-US" sz="2000" dirty="0" smtClean="0"/>
              <a:t>0 </a:t>
            </a:r>
            <a:r>
              <a:rPr lang="tr-TR" sz="2000" dirty="0" smtClean="0"/>
              <a:t>       </a:t>
            </a:r>
            <a:r>
              <a:rPr lang="en-US" sz="2000" dirty="0" smtClean="0"/>
              <a:t>42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6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1" y="1407443"/>
            <a:ext cx="826135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11560" y="39537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SORU 5 :   DİZİN ELEMANLARINI SABİTLE TOPLAYIP BAŞKA BİR </a:t>
            </a:r>
            <a:r>
              <a:rPr lang="tr-TR" sz="2000" b="1" i="1" dirty="0" smtClean="0"/>
              <a:t>DİZİNE </a:t>
            </a:r>
            <a:r>
              <a:rPr lang="tr-TR" sz="2000" b="1" dirty="0" smtClean="0"/>
              <a:t>ATAMA PROGRAMINI MIPS KOMUTLARIYLA YAZINIZ?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8957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891229" y="2276872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                  </a:t>
            </a:r>
            <a:r>
              <a:rPr lang="fr-FR" sz="2000" dirty="0" smtClean="0"/>
              <a:t>l</a:t>
            </a:r>
            <a:r>
              <a:rPr lang="tr-TR" sz="2000" dirty="0" smtClean="0"/>
              <a:t>i</a:t>
            </a:r>
            <a:r>
              <a:rPr lang="fr-FR" sz="2000" dirty="0" smtClean="0"/>
              <a:t>   </a:t>
            </a:r>
            <a:r>
              <a:rPr lang="fr-FR" sz="2000" dirty="0"/>
              <a:t>$t0, a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lw</a:t>
            </a:r>
            <a:r>
              <a:rPr lang="fr-FR" sz="2000" dirty="0"/>
              <a:t>   $t1, 56($t0)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$t1, $t1, -15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sw</a:t>
            </a:r>
            <a:r>
              <a:rPr lang="fr-FR" sz="2000" dirty="0"/>
              <a:t>   $t1, 60($t0)</a:t>
            </a:r>
          </a:p>
          <a:p>
            <a:endParaRPr lang="fr-FR" sz="2000" dirty="0"/>
          </a:p>
          <a:p>
            <a:r>
              <a:rPr lang="fr-FR" sz="2000" dirty="0"/>
              <a:t>             or the </a:t>
            </a:r>
            <a:r>
              <a:rPr lang="fr-FR" sz="2000" dirty="0" err="1"/>
              <a:t>slightly</a:t>
            </a:r>
            <a:r>
              <a:rPr lang="fr-FR" sz="2000" dirty="0"/>
              <a:t> longer:</a:t>
            </a:r>
          </a:p>
          <a:p>
            <a:endParaRPr lang="fr-FR" sz="2000" dirty="0"/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$t0, $0, 56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lw</a:t>
            </a:r>
            <a:r>
              <a:rPr lang="fr-FR" sz="2000" dirty="0"/>
              <a:t>   $t1, a($t0)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$t1, $t1, -15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addi</a:t>
            </a:r>
            <a:r>
              <a:rPr lang="fr-FR" sz="2000" dirty="0"/>
              <a:t> $t0, $0, 60</a:t>
            </a:r>
          </a:p>
          <a:p>
            <a:r>
              <a:rPr lang="fr-FR" sz="2000" dirty="0"/>
              <a:t>             	</a:t>
            </a:r>
            <a:r>
              <a:rPr lang="fr-FR" sz="2000" dirty="0" err="1"/>
              <a:t>sw</a:t>
            </a:r>
            <a:r>
              <a:rPr lang="fr-FR" sz="2000" dirty="0"/>
              <a:t>   $t1, a($t0)</a:t>
            </a:r>
            <a:endParaRPr lang="tr-T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8" y="548680"/>
            <a:ext cx="875347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2274838"/>
            <a:ext cx="53823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	</a:t>
            </a:r>
          </a:p>
          <a:p>
            <a:r>
              <a:rPr lang="fr-FR" dirty="0"/>
              <a:t>		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                      </a:t>
            </a:r>
            <a:r>
              <a:rPr lang="fr-FR" sz="2400" dirty="0" err="1" smtClean="0"/>
              <a:t>beq</a:t>
            </a:r>
            <a:r>
              <a:rPr lang="fr-FR" sz="2400" dirty="0" smtClean="0"/>
              <a:t> </a:t>
            </a:r>
            <a:r>
              <a:rPr lang="fr-FR" sz="2400" dirty="0"/>
              <a:t>$t1, $t2, long</a:t>
            </a:r>
          </a:p>
          <a:p>
            <a:r>
              <a:rPr lang="fr-FR" sz="2400" dirty="0"/>
              <a:t>		j fin</a:t>
            </a:r>
          </a:p>
          <a:p>
            <a:r>
              <a:rPr lang="fr-FR" sz="2400" dirty="0"/>
              <a:t>	long:	lui  $t0, 0xffff</a:t>
            </a:r>
          </a:p>
          <a:p>
            <a:r>
              <a:rPr lang="fr-FR" sz="2400" dirty="0"/>
              <a:t>             	</a:t>
            </a:r>
            <a:r>
              <a:rPr lang="tr-TR" sz="2400" dirty="0" smtClean="0"/>
              <a:t>              </a:t>
            </a:r>
            <a:r>
              <a:rPr lang="fr-FR" sz="2400" dirty="0" err="1" smtClean="0"/>
              <a:t>addi</a:t>
            </a:r>
            <a:r>
              <a:rPr lang="fr-FR" sz="2400" dirty="0" smtClean="0"/>
              <a:t>  </a:t>
            </a:r>
            <a:r>
              <a:rPr lang="fr-FR" sz="2400" dirty="0"/>
              <a:t>$t0, $t0, 0xfffc</a:t>
            </a:r>
          </a:p>
          <a:p>
            <a:r>
              <a:rPr lang="fr-FR" sz="2400" dirty="0"/>
              <a:t>             </a:t>
            </a:r>
            <a:r>
              <a:rPr lang="tr-TR" sz="2400" dirty="0" smtClean="0"/>
              <a:t>               </a:t>
            </a:r>
            <a:r>
              <a:rPr lang="fr-FR" sz="2400" dirty="0" smtClean="0"/>
              <a:t>jr   </a:t>
            </a:r>
            <a:r>
              <a:rPr lang="fr-FR" sz="2400" dirty="0"/>
              <a:t>$t0</a:t>
            </a:r>
          </a:p>
          <a:p>
            <a:r>
              <a:rPr lang="fr-FR" sz="2400" dirty="0"/>
              <a:t>	fin:</a:t>
            </a:r>
          </a:p>
          <a:p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56084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2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91680" y="465313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000100  </a:t>
            </a:r>
            <a:r>
              <a:rPr lang="tr-TR" dirty="0" smtClean="0"/>
              <a:t>    10100       11101        0000     0000      0000       0001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20891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                  </a:t>
            </a:r>
            <a:r>
              <a:rPr lang="tr-TR" sz="2400" dirty="0" smtClean="0"/>
              <a:t>div  </a:t>
            </a:r>
            <a:r>
              <a:rPr lang="tr-TR" sz="2400" dirty="0"/>
              <a:t>$t1, $t2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mflo</a:t>
            </a:r>
            <a:r>
              <a:rPr lang="tr-TR" sz="2400" dirty="0"/>
              <a:t> $t0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addi</a:t>
            </a:r>
            <a:r>
              <a:rPr lang="tr-TR" sz="2400" dirty="0"/>
              <a:t> $t3, $0, 35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mult</a:t>
            </a:r>
            <a:r>
              <a:rPr lang="tr-TR" sz="2400" dirty="0"/>
              <a:t> $t3, $t0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mflo</a:t>
            </a:r>
            <a:r>
              <a:rPr lang="tr-TR" sz="2400" dirty="0"/>
              <a:t> $t3</a:t>
            </a:r>
          </a:p>
          <a:p>
            <a:r>
              <a:rPr lang="tr-TR" sz="2400" dirty="0"/>
              <a:t>             	</a:t>
            </a:r>
            <a:r>
              <a:rPr lang="tr-TR" sz="2400" dirty="0" err="1"/>
              <a:t>addi</a:t>
            </a:r>
            <a:r>
              <a:rPr lang="tr-TR" sz="2400" dirty="0"/>
              <a:t> $t3, $t3, 14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2088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5172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                                   </a:t>
            </a:r>
            <a:r>
              <a:rPr lang="fr-FR" sz="2400" dirty="0" err="1" smtClean="0"/>
              <a:t>srl</a:t>
            </a:r>
            <a:r>
              <a:rPr lang="fr-FR" sz="2400" dirty="0" smtClean="0"/>
              <a:t>  </a:t>
            </a:r>
            <a:r>
              <a:rPr lang="fr-FR" sz="2400" dirty="0"/>
              <a:t>$t0, $a0, 31</a:t>
            </a:r>
          </a:p>
          <a:p>
            <a:r>
              <a:rPr lang="fr-FR" sz="2400" dirty="0"/>
              <a:t>		lui  $t2, 0xffff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ori</a:t>
            </a:r>
            <a:r>
              <a:rPr lang="fr-FR" sz="2400" dirty="0"/>
              <a:t>  $t2, $t2, 0xfffe </a:t>
            </a:r>
          </a:p>
          <a:p>
            <a:r>
              <a:rPr lang="fr-FR" sz="2400" dirty="0"/>
              <a:t>             	</a:t>
            </a:r>
            <a:r>
              <a:rPr lang="tr-TR" sz="2400" dirty="0" smtClean="0"/>
              <a:t>                  </a:t>
            </a:r>
            <a:r>
              <a:rPr lang="fr-FR" sz="2400" dirty="0" smtClean="0"/>
              <a:t>and  </a:t>
            </a:r>
            <a:r>
              <a:rPr lang="fr-FR" sz="2400" dirty="0"/>
              <a:t>$t1, $a0, $t2</a:t>
            </a:r>
          </a:p>
          <a:p>
            <a:r>
              <a:rPr lang="fr-FR" sz="2400" dirty="0"/>
              <a:t>             	</a:t>
            </a:r>
            <a:r>
              <a:rPr lang="tr-TR" sz="2400" dirty="0" smtClean="0"/>
              <a:t>                  </a:t>
            </a:r>
            <a:r>
              <a:rPr lang="fr-FR" sz="2400" dirty="0" smtClean="0"/>
              <a:t>or   </a:t>
            </a:r>
            <a:r>
              <a:rPr lang="fr-FR" sz="2400" dirty="0"/>
              <a:t>$a0, $t1, $t0</a:t>
            </a:r>
          </a:p>
          <a:p>
            <a:endParaRPr lang="fr-FR" sz="2400" dirty="0"/>
          </a:p>
          <a:p>
            <a:r>
              <a:rPr lang="fr-FR" sz="2400" dirty="0"/>
              <a:t>	</a:t>
            </a:r>
            <a:r>
              <a:rPr lang="fr-FR" sz="2400" dirty="0" err="1"/>
              <a:t>also</a:t>
            </a:r>
            <a:r>
              <a:rPr lang="fr-FR" sz="2400" dirty="0"/>
              <a:t>	</a:t>
            </a:r>
            <a:r>
              <a:rPr lang="fr-FR" sz="2400" dirty="0" err="1"/>
              <a:t>srl</a:t>
            </a:r>
            <a:r>
              <a:rPr lang="fr-FR" sz="2400" dirty="0"/>
              <a:t>  $t0, $a0, 31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srl</a:t>
            </a:r>
            <a:r>
              <a:rPr lang="fr-FR" sz="2400" dirty="0"/>
              <a:t> $a0, $a0, 1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sll</a:t>
            </a:r>
            <a:r>
              <a:rPr lang="fr-FR" sz="2400" dirty="0"/>
              <a:t> $a0, $a0, 1</a:t>
            </a:r>
          </a:p>
          <a:p>
            <a:r>
              <a:rPr lang="fr-FR" sz="2400" dirty="0"/>
              <a:t>		or  $a0, $</a:t>
            </a:r>
            <a:r>
              <a:rPr lang="fr-FR" sz="2400" dirty="0" err="1"/>
              <a:t>ao</a:t>
            </a:r>
            <a:r>
              <a:rPr lang="fr-FR" sz="2400" dirty="0"/>
              <a:t>, $t0</a:t>
            </a:r>
            <a:endParaRPr lang="tr-T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28092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Formats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05273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0000CC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rgbClr val="0000CC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CC"/>
                </a:solidFill>
                <a:latin typeface="+mn-lt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R-type (6-bit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rs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rt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rd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shamt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6-bit function code)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I-type (6-bit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rs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5-bit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rt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16-bit immediate)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J-type (6-bit </a:t>
            </a:r>
            <a:r>
              <a:rPr kumimoji="0" lang="en-US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opcode</a:t>
            </a:r>
            <a:r>
              <a:rPr kumimoji="0" lang="en-US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, 26-bit pseudo-direct address)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03" y="2060848"/>
            <a:ext cx="5513412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3789040"/>
            <a:ext cx="575948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76" y="5146651"/>
            <a:ext cx="583264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91998"/>
              </p:ext>
            </p:extLst>
          </p:nvPr>
        </p:nvGraphicFramePr>
        <p:xfrm>
          <a:off x="457200" y="332649"/>
          <a:ext cx="8229600" cy="6264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92748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Mnemonic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Meaning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Type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Funct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200025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R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addiu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 Unsigned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Add Unsigned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and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AND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andi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AND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0x0C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beq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Branch if Equal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bne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Branch if Not Equal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div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Divide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divu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Unsigned Divide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0x1B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to Address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39274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jal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and Link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59738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to Address in Register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69924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jalr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Jump to Address in Register and Link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0x09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08336"/>
              </p:ext>
            </p:extLst>
          </p:nvPr>
        </p:nvGraphicFramePr>
        <p:xfrm>
          <a:off x="457200" y="332656"/>
          <a:ext cx="8229600" cy="6264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4245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lbu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Byte Unsigned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lhu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Halfword Unsigned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lui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Upper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0x0F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lw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Load Word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mfhi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Move from HI Register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mflo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Move from LO Register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mfc0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Move from Coprocessor 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mult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Multiply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multu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Unsigned Multiply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0x19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NOR (NOT-OR)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xor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XOR (Exclusive-OR)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OR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R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ori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Bitwise OR Immediate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0x0D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NA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  <a:tr h="43248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sb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Store Byte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I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>
                          <a:effectLst/>
                        </a:rPr>
                        <a:t>0x28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tr-TR" sz="1000" dirty="0">
                          <a:effectLst/>
                        </a:rPr>
                        <a:t>NA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438"/>
            <a:ext cx="8424936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5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tr-TR" dirty="0" err="1" smtClean="0"/>
              <a:t>Jr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 </a:t>
            </a:r>
            <a:r>
              <a:rPr lang="en-US" b="1" dirty="0" err="1"/>
              <a:t>jr</a:t>
            </a:r>
            <a:r>
              <a:rPr lang="en-US" dirty="0"/>
              <a:t> instruction loads the PC register with a value stored in a register. 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As such</a:t>
            </a:r>
            <a:r>
              <a:rPr lang="en-US" dirty="0"/>
              <a:t>, the </a:t>
            </a:r>
            <a:r>
              <a:rPr lang="en-US" dirty="0" err="1"/>
              <a:t>jr</a:t>
            </a:r>
            <a:r>
              <a:rPr lang="en-US" dirty="0"/>
              <a:t> </a:t>
            </a:r>
            <a:r>
              <a:rPr lang="en-US" dirty="0" smtClean="0"/>
              <a:t>Instruction </a:t>
            </a:r>
            <a:r>
              <a:rPr lang="en-US" dirty="0"/>
              <a:t>can be called as </a:t>
            </a:r>
            <a:r>
              <a:rPr lang="en-US" dirty="0" smtClean="0"/>
              <a:t>such: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err="1" smtClean="0"/>
              <a:t>jr</a:t>
            </a:r>
            <a:r>
              <a:rPr lang="tr-TR" dirty="0" smtClean="0"/>
              <a:t> $t0  </a:t>
            </a:r>
          </a:p>
          <a:p>
            <a:pPr marL="0" indent="0">
              <a:buNone/>
            </a:pPr>
            <a:r>
              <a:rPr lang="en-US" dirty="0" smtClean="0"/>
              <a:t>assuming </a:t>
            </a:r>
            <a:r>
              <a:rPr lang="en-US" dirty="0"/>
              <a:t>the target jump location is located in $t0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ctr">
              <a:buNone/>
            </a:pPr>
            <a:r>
              <a:rPr lang="tr-TR" sz="3500" b="1" dirty="0" err="1" smtClean="0"/>
              <a:t>Jalr</a:t>
            </a:r>
            <a:endParaRPr lang="tr-TR" sz="3500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same as the </a:t>
            </a:r>
            <a:r>
              <a:rPr lang="en-US" b="1" dirty="0" err="1"/>
              <a:t>jr</a:t>
            </a:r>
            <a:r>
              <a:rPr lang="en-US" dirty="0"/>
              <a:t> instruction, except that the return address is loaded into the $</a:t>
            </a:r>
            <a:r>
              <a:rPr lang="en-US" dirty="0" err="1"/>
              <a:t>ra</a:t>
            </a:r>
            <a:r>
              <a:rPr lang="en-US" dirty="0"/>
              <a:t> register.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0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83568" y="692696"/>
            <a:ext cx="756084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 smtClean="0"/>
              <a:t>JAL</a:t>
            </a:r>
          </a:p>
          <a:p>
            <a:pPr algn="ctr"/>
            <a:endParaRPr lang="tr-TR" sz="3200" b="1" dirty="0" smtClean="0"/>
          </a:p>
          <a:p>
            <a:r>
              <a:rPr lang="en-US" sz="2000" b="1" dirty="0" smtClean="0"/>
              <a:t>Jump </a:t>
            </a:r>
            <a:r>
              <a:rPr lang="en-US" sz="2000" b="1" dirty="0"/>
              <a:t>and Link</a:t>
            </a:r>
            <a:r>
              <a:rPr lang="en-US" sz="2000" dirty="0"/>
              <a:t> instructions are similar to the jump instructions, </a:t>
            </a:r>
            <a:endParaRPr lang="tr-TR" sz="2000" dirty="0" smtClean="0"/>
          </a:p>
          <a:p>
            <a:r>
              <a:rPr lang="en-US" sz="2000" dirty="0" smtClean="0"/>
              <a:t>except </a:t>
            </a:r>
            <a:r>
              <a:rPr lang="en-US" sz="2000" dirty="0"/>
              <a:t>that they store the address of the next instruction (the one immediately after the jump) in the return address ($</a:t>
            </a:r>
            <a:r>
              <a:rPr lang="en-US" sz="2000" dirty="0" err="1"/>
              <a:t>ra</a:t>
            </a:r>
            <a:r>
              <a:rPr lang="en-US" sz="2000" dirty="0"/>
              <a:t>; $31) register. This allows a subroutine to return to the main body routine after completion</a:t>
            </a:r>
            <a:r>
              <a:rPr lang="en-US" sz="2000" dirty="0" smtClean="0"/>
              <a:t>.</a:t>
            </a:r>
            <a:r>
              <a:rPr lang="tr-TR" sz="2000" b="1" dirty="0">
                <a:solidFill>
                  <a:prstClr val="black"/>
                </a:solidFill>
              </a:rPr>
              <a:t> 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899592" y="3429000"/>
            <a:ext cx="7128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/>
              <a:t>Example</a:t>
            </a:r>
            <a:r>
              <a:rPr lang="tr-TR" sz="2000" b="1" dirty="0" smtClean="0"/>
              <a:t>:</a:t>
            </a:r>
          </a:p>
          <a:p>
            <a:r>
              <a:rPr lang="en-US" sz="2000" dirty="0" smtClean="0"/>
              <a:t>Let's </a:t>
            </a:r>
            <a:r>
              <a:rPr lang="en-US" sz="2000" dirty="0"/>
              <a:t>say that we have a subroutine that starts with the label </a:t>
            </a:r>
            <a:r>
              <a:rPr lang="en-US" sz="2000" dirty="0" err="1"/>
              <a:t>MySub</a:t>
            </a:r>
            <a:r>
              <a:rPr lang="en-US" sz="2000" dirty="0"/>
              <a:t>. We can call the subroutine using the following line</a:t>
            </a:r>
            <a:r>
              <a:rPr lang="en-US" sz="2000" dirty="0" smtClean="0"/>
              <a:t>: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b="1" dirty="0" err="1" smtClean="0"/>
              <a:t>jal</a:t>
            </a:r>
            <a:r>
              <a:rPr lang="tr-TR" sz="2000" b="1" dirty="0" smtClean="0"/>
              <a:t>  </a:t>
            </a:r>
            <a:r>
              <a:rPr lang="tr-TR" sz="2000" b="1" dirty="0" err="1" smtClean="0"/>
              <a:t>MySub</a:t>
            </a:r>
            <a:r>
              <a:rPr lang="tr-TR" sz="2000" b="1" dirty="0" smtClean="0"/>
              <a:t> ...</a:t>
            </a:r>
          </a:p>
          <a:p>
            <a:endParaRPr lang="tr-TR" sz="2000" dirty="0" smtClean="0"/>
          </a:p>
          <a:p>
            <a:r>
              <a:rPr lang="en-US" sz="2000" dirty="0" smtClean="0"/>
              <a:t>And </a:t>
            </a:r>
            <a:r>
              <a:rPr lang="en-US" sz="2000" dirty="0"/>
              <a:t>we can define </a:t>
            </a:r>
            <a:r>
              <a:rPr lang="en-US" sz="2000" dirty="0" err="1"/>
              <a:t>MySub</a:t>
            </a:r>
            <a:r>
              <a:rPr lang="en-US" sz="2000" dirty="0"/>
              <a:t> as follows to return to the main body of the parent routine: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253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1" y="908720"/>
            <a:ext cx="8278813" cy="537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40361" y="348625"/>
            <a:ext cx="87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SORU 1:  Aşağıdaki komutların makine kodu karşılıklarını bulunuz? 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7265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6672"/>
            <a:ext cx="827881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678</Words>
  <Application>Microsoft Office PowerPoint</Application>
  <PresentationFormat>Ekran Gösterisi (4:3)</PresentationFormat>
  <Paragraphs>262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Ofis Teması</vt:lpstr>
      <vt:lpstr>UYGULAMA-1</vt:lpstr>
      <vt:lpstr>Instruction Formats</vt:lpstr>
      <vt:lpstr>PowerPoint Sunusu</vt:lpstr>
      <vt:lpstr>PowerPoint Sunusu</vt:lpstr>
      <vt:lpstr>PowerPoint Sunusu</vt:lpstr>
      <vt:lpstr>Jr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ahmet</cp:lastModifiedBy>
  <cp:revision>30</cp:revision>
  <dcterms:created xsi:type="dcterms:W3CDTF">2014-03-29T10:31:20Z</dcterms:created>
  <dcterms:modified xsi:type="dcterms:W3CDTF">2016-03-05T12:56:48Z</dcterms:modified>
</cp:coreProperties>
</file>