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58" r:id="rId5"/>
    <p:sldId id="299" r:id="rId6"/>
    <p:sldId id="300" r:id="rId7"/>
    <p:sldId id="301"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3" r:id="rId22"/>
    <p:sldId id="274" r:id="rId23"/>
    <p:sldId id="275" r:id="rId24"/>
    <p:sldId id="276" r:id="rId25"/>
    <p:sldId id="302" r:id="rId26"/>
    <p:sldId id="303" r:id="rId27"/>
    <p:sldId id="306" r:id="rId28"/>
    <p:sldId id="305" r:id="rId29"/>
    <p:sldId id="304" r:id="rId30"/>
    <p:sldId id="307"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5" r:id="rId49"/>
    <p:sldId id="297" r:id="rId5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211" d="100"/>
          <a:sy n="211" d="100"/>
        </p:scale>
        <p:origin x="4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B1E51BF3-8A9B-4454-8FAF-6FF4825FBF60}" type="datetimeFigureOut">
              <a:rPr lang="tr-TR" smtClean="0"/>
              <a:t>19.04.2018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126032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1E51BF3-8A9B-4454-8FAF-6FF4825FBF60}" type="datetimeFigureOut">
              <a:rPr lang="tr-TR" smtClean="0"/>
              <a:t>19.04.2018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396956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1E51BF3-8A9B-4454-8FAF-6FF4825FBF60}" type="datetimeFigureOut">
              <a:rPr lang="tr-TR" smtClean="0"/>
              <a:t>19.04.2018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5487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1E51BF3-8A9B-4454-8FAF-6FF4825FBF60}" type="datetimeFigureOut">
              <a:rPr lang="tr-TR" smtClean="0"/>
              <a:t>19.04.2018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14081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B1E51BF3-8A9B-4454-8FAF-6FF4825FBF60}" type="datetimeFigureOut">
              <a:rPr lang="tr-TR" smtClean="0"/>
              <a:t>19.04.2018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331688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B1E51BF3-8A9B-4454-8FAF-6FF4825FBF60}" type="datetimeFigureOut">
              <a:rPr lang="tr-TR" smtClean="0"/>
              <a:t>19.04.2018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240463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B1E51BF3-8A9B-4454-8FAF-6FF4825FBF60}" type="datetimeFigureOut">
              <a:rPr lang="tr-TR" smtClean="0"/>
              <a:t>19.04.2018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364469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B1E51BF3-8A9B-4454-8FAF-6FF4825FBF60}" type="datetimeFigureOut">
              <a:rPr lang="tr-TR" smtClean="0"/>
              <a:t>19.04.2018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422989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1E51BF3-8A9B-4454-8FAF-6FF4825FBF60}" type="datetimeFigureOut">
              <a:rPr lang="tr-TR" smtClean="0"/>
              <a:t>19.04.2018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30776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1E51BF3-8A9B-4454-8FAF-6FF4825FBF60}" type="datetimeFigureOut">
              <a:rPr lang="tr-TR" smtClean="0"/>
              <a:t>19.04.2018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1640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1E51BF3-8A9B-4454-8FAF-6FF4825FBF60}" type="datetimeFigureOut">
              <a:rPr lang="tr-TR" smtClean="0"/>
              <a:t>19.04.2018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81F2C9-8B7A-4A04-9264-E6B29812549E}" type="slidenum">
              <a:rPr lang="tr-TR" smtClean="0"/>
              <a:t>‹#›</a:t>
            </a:fld>
            <a:endParaRPr lang="tr-TR"/>
          </a:p>
        </p:txBody>
      </p:sp>
    </p:spTree>
    <p:extLst>
      <p:ext uri="{BB962C8B-B14F-4D97-AF65-F5344CB8AC3E}">
        <p14:creationId xmlns:p14="http://schemas.microsoft.com/office/powerpoint/2010/main" val="17290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51BF3-8A9B-4454-8FAF-6FF4825FBF60}" type="datetimeFigureOut">
              <a:rPr lang="tr-TR" smtClean="0"/>
              <a:t>19.04.2018</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1F2C9-8B7A-4A04-9264-E6B29812549E}" type="slidenum">
              <a:rPr lang="tr-TR" smtClean="0"/>
              <a:t>‹#›</a:t>
            </a:fld>
            <a:endParaRPr lang="tr-TR"/>
          </a:p>
        </p:txBody>
      </p:sp>
    </p:spTree>
    <p:extLst>
      <p:ext uri="{BB962C8B-B14F-4D97-AF65-F5344CB8AC3E}">
        <p14:creationId xmlns:p14="http://schemas.microsoft.com/office/powerpoint/2010/main" val="257516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6.wdp"/></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9.wmf"/><Relationship Id="rId5" Type="http://schemas.openxmlformats.org/officeDocument/2006/relationships/oleObject" Target="../embeddings/oleObject11.bin"/><Relationship Id="rId4" Type="http://schemas.openxmlformats.org/officeDocument/2006/relationships/image" Target="../media/image4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1.png"/><Relationship Id="rId4" Type="http://schemas.openxmlformats.org/officeDocument/2006/relationships/image" Target="../media/image5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14.bin"/><Relationship Id="rId4" Type="http://schemas.openxmlformats.org/officeDocument/2006/relationships/image" Target="../media/image5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RENK</a:t>
            </a:r>
            <a:br>
              <a:rPr lang="tr-TR" dirty="0"/>
            </a:br>
            <a:r>
              <a:rPr lang="tr-TR" dirty="0"/>
              <a:t>GEOMETRİK DÖNÜŞÜMLER</a:t>
            </a:r>
          </a:p>
        </p:txBody>
      </p:sp>
    </p:spTree>
    <p:extLst>
      <p:ext uri="{BB962C8B-B14F-4D97-AF65-F5344CB8AC3E}">
        <p14:creationId xmlns:p14="http://schemas.microsoft.com/office/powerpoint/2010/main" val="73167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RGB renk modeli Şekildeki gibi bir küp ile ifade edilir. Küpün bir köşesi koordinat sisteminin orijinindedir. Koordinat sisteminin orijini (0,0,0) değerine sahip olduğundan siyah renge karşılık gelmektedir. Orijine </a:t>
            </a:r>
            <a:r>
              <a:rPr lang="tr-TR" altLang="tr-TR" dirty="0" err="1"/>
              <a:t>köşegensel</a:t>
            </a:r>
            <a:r>
              <a:rPr lang="tr-TR" altLang="tr-TR" dirty="0"/>
              <a:t> olarak karşılık gelen (1,1,1) noktası ise beyaz renge karşılık gelir. Diğer renkler ise şekilde de görüldüğü gibi ifade edilir.</a:t>
            </a:r>
          </a:p>
          <a:p>
            <a:endParaRPr lang="tr-TR" dirty="0"/>
          </a:p>
        </p:txBody>
      </p:sp>
      <p:pic>
        <p:nvPicPr>
          <p:cNvPr id="25" name="24 Resim"/>
          <p:cNvPicPr>
            <a:picLocks noChangeAspect="1" noChangeArrowheads="1"/>
          </p:cNvPicPr>
          <p:nvPr/>
        </p:nvPicPr>
        <p:blipFill>
          <a:blip r:embed="rId2">
            <a:extLst>
              <a:ext uri="{28A0092B-C50C-407E-A947-70E740481C1C}">
                <a14:useLocalDpi xmlns:a14="http://schemas.microsoft.com/office/drawing/2010/main" val="0"/>
              </a:ext>
            </a:extLst>
          </a:blip>
          <a:srcRect l="4329" r="2165" b="10748"/>
          <a:stretch>
            <a:fillRect/>
          </a:stretch>
        </p:blipFill>
        <p:spPr bwMode="auto">
          <a:xfrm>
            <a:off x="6644259" y="3848119"/>
            <a:ext cx="292893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1"/>
          <p:cNvGrpSpPr>
            <a:grpSpLocks noChangeAspect="1"/>
          </p:cNvGrpSpPr>
          <p:nvPr/>
        </p:nvGrpSpPr>
        <p:grpSpPr bwMode="auto">
          <a:xfrm>
            <a:off x="697738" y="3754628"/>
            <a:ext cx="3725863" cy="2286000"/>
            <a:chOff x="1513" y="5422"/>
            <a:chExt cx="5342" cy="3278"/>
          </a:xfrm>
        </p:grpSpPr>
        <p:sp>
          <p:nvSpPr>
            <p:cNvPr id="27" name="AutoShape 20"/>
            <p:cNvSpPr>
              <a:spLocks noChangeAspect="1" noChangeArrowheads="1" noTextEdit="1"/>
            </p:cNvSpPr>
            <p:nvPr/>
          </p:nvSpPr>
          <p:spPr bwMode="auto">
            <a:xfrm>
              <a:off x="1513" y="5422"/>
              <a:ext cx="5342" cy="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nvGrpSpPr>
            <p:cNvPr id="28" name="Group 13"/>
            <p:cNvGrpSpPr>
              <a:grpSpLocks/>
            </p:cNvGrpSpPr>
            <p:nvPr/>
          </p:nvGrpSpPr>
          <p:grpSpPr bwMode="auto">
            <a:xfrm>
              <a:off x="3015" y="6449"/>
              <a:ext cx="2490" cy="1546"/>
              <a:chOff x="3015" y="6449"/>
              <a:chExt cx="2490" cy="1546"/>
            </a:xfrm>
          </p:grpSpPr>
          <p:sp>
            <p:nvSpPr>
              <p:cNvPr id="40" name="Rectangle 19"/>
              <p:cNvSpPr>
                <a:spLocks noChangeArrowheads="1"/>
              </p:cNvSpPr>
              <p:nvPr/>
            </p:nvSpPr>
            <p:spPr bwMode="auto">
              <a:xfrm>
                <a:off x="3015" y="6960"/>
                <a:ext cx="1950" cy="10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tr-TR" altLang="tr-TR" sz="1500">
                  <a:latin typeface="Lucida Sans Unicode" panose="020B0602030504020204" pitchFamily="34" charset="0"/>
                </a:endParaRPr>
              </a:p>
            </p:txBody>
          </p:sp>
          <p:sp>
            <p:nvSpPr>
              <p:cNvPr id="41" name="Rectangle 18"/>
              <p:cNvSpPr>
                <a:spLocks noChangeArrowheads="1"/>
              </p:cNvSpPr>
              <p:nvPr/>
            </p:nvSpPr>
            <p:spPr bwMode="auto">
              <a:xfrm>
                <a:off x="3540" y="6450"/>
                <a:ext cx="1950" cy="10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tr-TR" altLang="tr-TR" sz="1500">
                  <a:latin typeface="Lucida Sans Unicode" panose="020B0602030504020204" pitchFamily="34" charset="0"/>
                </a:endParaRPr>
              </a:p>
            </p:txBody>
          </p:sp>
          <p:sp>
            <p:nvSpPr>
              <p:cNvPr id="42" name="Line 17"/>
              <p:cNvSpPr>
                <a:spLocks noChangeShapeType="1"/>
              </p:cNvSpPr>
              <p:nvPr/>
            </p:nvSpPr>
            <p:spPr bwMode="auto">
              <a:xfrm flipV="1">
                <a:off x="3015" y="746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3" name="Line 16"/>
              <p:cNvSpPr>
                <a:spLocks noChangeShapeType="1"/>
              </p:cNvSpPr>
              <p:nvPr/>
            </p:nvSpPr>
            <p:spPr bwMode="auto">
              <a:xfrm flipV="1">
                <a:off x="3030" y="644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4" name="Line 15"/>
              <p:cNvSpPr>
                <a:spLocks noChangeShapeType="1"/>
              </p:cNvSpPr>
              <p:nvPr/>
            </p:nvSpPr>
            <p:spPr bwMode="auto">
              <a:xfrm flipV="1">
                <a:off x="4980" y="7454"/>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5" name="Line 14"/>
              <p:cNvSpPr>
                <a:spLocks noChangeShapeType="1"/>
              </p:cNvSpPr>
              <p:nvPr/>
            </p:nvSpPr>
            <p:spPr bwMode="auto">
              <a:xfrm flipV="1">
                <a:off x="4965" y="644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29" name="Line 12"/>
            <p:cNvSpPr>
              <a:spLocks noChangeShapeType="1"/>
            </p:cNvSpPr>
            <p:nvPr/>
          </p:nvSpPr>
          <p:spPr bwMode="auto">
            <a:xfrm flipV="1">
              <a:off x="3540" y="5430"/>
              <a:ext cx="0" cy="2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 name="Line 11"/>
            <p:cNvSpPr>
              <a:spLocks noChangeShapeType="1"/>
            </p:cNvSpPr>
            <p:nvPr/>
          </p:nvSpPr>
          <p:spPr bwMode="auto">
            <a:xfrm flipH="1">
              <a:off x="2415" y="7455"/>
              <a:ext cx="1125" cy="1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1" name="Line 10"/>
            <p:cNvSpPr>
              <a:spLocks noChangeShapeType="1"/>
            </p:cNvSpPr>
            <p:nvPr/>
          </p:nvSpPr>
          <p:spPr bwMode="auto">
            <a:xfrm>
              <a:off x="3540" y="7455"/>
              <a:ext cx="28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2" name="Text Box 9"/>
            <p:cNvSpPr txBox="1">
              <a:spLocks noChangeArrowheads="1"/>
            </p:cNvSpPr>
            <p:nvPr/>
          </p:nvSpPr>
          <p:spPr bwMode="auto">
            <a:xfrm>
              <a:off x="3555" y="5430"/>
              <a:ext cx="180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Yeşil</a:t>
              </a:r>
              <a:endParaRPr lang="tr-TR" altLang="tr-TR" sz="1500"/>
            </a:p>
          </p:txBody>
        </p:sp>
        <p:sp>
          <p:nvSpPr>
            <p:cNvPr id="33" name="Text Box 8"/>
            <p:cNvSpPr txBox="1">
              <a:spLocks noChangeArrowheads="1"/>
            </p:cNvSpPr>
            <p:nvPr/>
          </p:nvSpPr>
          <p:spPr bwMode="auto">
            <a:xfrm>
              <a:off x="5640" y="7050"/>
              <a:ext cx="115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Kırmızı</a:t>
              </a:r>
              <a:endParaRPr lang="tr-TR" altLang="tr-TR" sz="1500"/>
            </a:p>
          </p:txBody>
        </p:sp>
        <p:sp>
          <p:nvSpPr>
            <p:cNvPr id="34" name="Text Box 7"/>
            <p:cNvSpPr txBox="1">
              <a:spLocks noChangeArrowheads="1"/>
            </p:cNvSpPr>
            <p:nvPr/>
          </p:nvSpPr>
          <p:spPr bwMode="auto">
            <a:xfrm>
              <a:off x="2610" y="8205"/>
              <a:ext cx="115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Mavi</a:t>
              </a:r>
              <a:endParaRPr lang="tr-TR" altLang="tr-TR" sz="1500"/>
            </a:p>
          </p:txBody>
        </p:sp>
        <p:sp>
          <p:nvSpPr>
            <p:cNvPr id="35" name="Text Box 6"/>
            <p:cNvSpPr txBox="1">
              <a:spLocks noChangeArrowheads="1"/>
            </p:cNvSpPr>
            <p:nvPr/>
          </p:nvSpPr>
          <p:spPr bwMode="auto">
            <a:xfrm>
              <a:off x="4500" y="7950"/>
              <a:ext cx="210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(1,0,1) Eflatun</a:t>
              </a:r>
              <a:endParaRPr lang="tr-TR" altLang="tr-TR" sz="1500"/>
            </a:p>
          </p:txBody>
        </p:sp>
        <p:sp>
          <p:nvSpPr>
            <p:cNvPr id="36" name="Text Box 5"/>
            <p:cNvSpPr txBox="1">
              <a:spLocks noChangeArrowheads="1"/>
            </p:cNvSpPr>
            <p:nvPr/>
          </p:nvSpPr>
          <p:spPr bwMode="auto">
            <a:xfrm>
              <a:off x="3390" y="7395"/>
              <a:ext cx="210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(0,0,0) Siyah</a:t>
              </a:r>
              <a:endParaRPr lang="tr-TR" altLang="tr-TR" sz="1500"/>
            </a:p>
          </p:txBody>
        </p:sp>
        <p:sp>
          <p:nvSpPr>
            <p:cNvPr id="37" name="Text Box 4"/>
            <p:cNvSpPr txBox="1">
              <a:spLocks noChangeArrowheads="1"/>
            </p:cNvSpPr>
            <p:nvPr/>
          </p:nvSpPr>
          <p:spPr bwMode="auto">
            <a:xfrm>
              <a:off x="5400" y="6150"/>
              <a:ext cx="145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(1,1,0) Sarı</a:t>
              </a:r>
              <a:endParaRPr lang="tr-TR" altLang="tr-TR" sz="1500"/>
            </a:p>
          </p:txBody>
        </p:sp>
        <p:sp>
          <p:nvSpPr>
            <p:cNvPr id="38" name="Text Box 3"/>
            <p:cNvSpPr txBox="1">
              <a:spLocks noChangeArrowheads="1"/>
            </p:cNvSpPr>
            <p:nvPr/>
          </p:nvSpPr>
          <p:spPr bwMode="auto">
            <a:xfrm>
              <a:off x="4275" y="6555"/>
              <a:ext cx="159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(1,1,1) Beyaz</a:t>
              </a:r>
              <a:endParaRPr lang="tr-TR" altLang="tr-TR" sz="1500"/>
            </a:p>
          </p:txBody>
        </p:sp>
        <p:sp>
          <p:nvSpPr>
            <p:cNvPr id="39" name="Text Box 2"/>
            <p:cNvSpPr txBox="1">
              <a:spLocks noChangeArrowheads="1"/>
            </p:cNvSpPr>
            <p:nvPr/>
          </p:nvSpPr>
          <p:spPr bwMode="auto">
            <a:xfrm>
              <a:off x="1513" y="6570"/>
              <a:ext cx="189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500">
                  <a:cs typeface="Times New Roman" panose="02020603050405020304" pitchFamily="18" charset="0"/>
                </a:rPr>
                <a:t>(0,1,1) Turkuaz</a:t>
              </a:r>
              <a:endParaRPr lang="tr-TR" altLang="tr-TR" sz="1500"/>
            </a:p>
          </p:txBody>
        </p:sp>
      </p:grpSp>
    </p:spTree>
    <p:extLst>
      <p:ext uri="{BB962C8B-B14F-4D97-AF65-F5344CB8AC3E}">
        <p14:creationId xmlns:p14="http://schemas.microsoft.com/office/powerpoint/2010/main" val="47363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Renkli görüntüler bilgisayar ekranlarında 24 bit </a:t>
            </a:r>
            <a:r>
              <a:rPr lang="tr-TR" altLang="tr-TR" dirty="0" err="1"/>
              <a:t>lik</a:t>
            </a:r>
            <a:r>
              <a:rPr lang="tr-TR" altLang="tr-TR" dirty="0"/>
              <a:t> veri olarak görüntülenir. </a:t>
            </a:r>
          </a:p>
          <a:p>
            <a:endParaRPr lang="tr-TR" altLang="tr-TR" dirty="0"/>
          </a:p>
          <a:p>
            <a:r>
              <a:rPr lang="tr-TR" altLang="tr-TR" dirty="0"/>
              <a:t>Görüntüleme R(Kırmızı), G(Yeşil), B(Mavi) kodlanmış aynı objeye ait üç adet gri düzeyli görüntünün üst üste ekrana iletilmesi ile oluşur. </a:t>
            </a:r>
          </a:p>
          <a:p>
            <a:endParaRPr lang="tr-TR" dirty="0"/>
          </a:p>
        </p:txBody>
      </p:sp>
    </p:spTree>
    <p:extLst>
      <p:ext uri="{BB962C8B-B14F-4D97-AF65-F5344CB8AC3E}">
        <p14:creationId xmlns:p14="http://schemas.microsoft.com/office/powerpoint/2010/main" val="224527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Elektro-manyetik spektrumda 0,4-0,5 µm dalga boyu mavi renge; 0,5-0,6 µm dalga boyu yeşil renge; 0,6-0,7 µm dalga boyu kırmızı renge karşılık gelir. </a:t>
            </a:r>
          </a:p>
          <a:p>
            <a:endParaRPr lang="tr-TR" altLang="tr-TR" dirty="0"/>
          </a:p>
          <a:p>
            <a:r>
              <a:rPr lang="tr-TR" altLang="tr-TR" dirty="0"/>
              <a:t>Bu dalga boylarında elde edilmiş üç gri düzeyli görüntü bilgisayar ekranında sırası ile kırmızı-yeşil-mavi kombinasyonunda üst üste düşürülecek olursa renkli görüntü elde edilmiş olur.</a:t>
            </a:r>
          </a:p>
          <a:p>
            <a:endParaRPr lang="tr-TR" dirty="0"/>
          </a:p>
        </p:txBody>
      </p:sp>
    </p:spTree>
    <p:extLst>
      <p:ext uri="{BB962C8B-B14F-4D97-AF65-F5344CB8AC3E}">
        <p14:creationId xmlns:p14="http://schemas.microsoft.com/office/powerpoint/2010/main" val="198899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a:xfrm>
            <a:off x="838200" y="1825625"/>
            <a:ext cx="5562600" cy="4351338"/>
          </a:xfrm>
        </p:spPr>
        <p:txBody>
          <a:bodyPr>
            <a:normAutofit lnSpcReduction="10000"/>
          </a:bodyPr>
          <a:lstStyle/>
          <a:p>
            <a:r>
              <a:rPr lang="tr-TR" altLang="tr-TR" dirty="0"/>
              <a:t>Renkli görüntü kavramı; 1. bant bir anlamda kırmızı filtrelenmiş, başka bir deyişle orijinal görüntüdeki gri değerler kırmızının tonları şeklinde ifade edilmiş, benzer şekilde 2. ve 3. bantlar da yeşilin ve mavinin tonları şeklinde ifade edilip üst üste çakıştırılmış ve oluşan renk karışımından da doğal renkler elde edilmiştir şeklinde açıklanabilir. Yani bant kombinasyonu şekilden de görüleceği üzere 3-2-1 </a:t>
            </a:r>
            <a:r>
              <a:rPr lang="tr-TR" altLang="tr-TR" dirty="0" err="1"/>
              <a:t>dir</a:t>
            </a:r>
            <a:r>
              <a:rPr lang="tr-TR" altLang="tr-TR" dirty="0"/>
              <a:t>.</a:t>
            </a:r>
          </a:p>
          <a:p>
            <a:endParaRPr lang="tr-TR" dirty="0"/>
          </a:p>
        </p:txBody>
      </p:sp>
      <p:pic>
        <p:nvPicPr>
          <p:cNvPr id="4" name="Resim 6" descr="http://www.yildiz.edu.tr/~bayram/sgi/saygi_files/sayis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026095"/>
            <a:ext cx="54784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2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Burada görüntü RGB </a:t>
            </a:r>
            <a:r>
              <a:rPr lang="tr-TR" altLang="tr-TR" dirty="0" err="1"/>
              <a:t>dir</a:t>
            </a:r>
            <a:r>
              <a:rPr lang="tr-TR" altLang="tr-TR" dirty="0"/>
              <a:t> ve bant kombinasyonu 3-2-1 </a:t>
            </a:r>
            <a:r>
              <a:rPr lang="tr-TR" altLang="tr-TR" dirty="0" err="1"/>
              <a:t>dir</a:t>
            </a:r>
            <a:r>
              <a:rPr lang="tr-TR" altLang="tr-TR" dirty="0"/>
              <a:t>.</a:t>
            </a:r>
          </a:p>
          <a:p>
            <a:endParaRPr lang="tr-TR" dirty="0"/>
          </a:p>
        </p:txBody>
      </p:sp>
      <p:pic>
        <p:nvPicPr>
          <p:cNvPr id="4" name="Resim 4" descr="http://www.yildiz.edu.tr/~bayram/sgi/saygi_files/sayisa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890" y="2486978"/>
            <a:ext cx="58880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9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Aşağıdaki şekillerde ise aynı görüntü RGB fakat bant kombinasyonları 1-2-3 ve 2-1-3 şeklinde sıralanmıştır.</a:t>
            </a:r>
          </a:p>
          <a:p>
            <a:endParaRPr lang="tr-TR" dirty="0"/>
          </a:p>
        </p:txBody>
      </p:sp>
      <p:pic>
        <p:nvPicPr>
          <p:cNvPr id="4" name="Resim 3" descr="http://www.yildiz.edu.tr/~bayram/sgi/saygi_files/sayisa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071" y="2679192"/>
            <a:ext cx="9185717" cy="31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915097" y="5719636"/>
            <a:ext cx="3455987" cy="366712"/>
          </a:xfrm>
          <a:prstGeom prst="rect">
            <a:avLst/>
          </a:prstGeom>
        </p:spPr>
        <p:txBody>
          <a:bodyPr>
            <a:spAutoFit/>
          </a:bodyPr>
          <a:lstStyle/>
          <a:p>
            <a:pPr algn="just">
              <a:lnSpc>
                <a:spcPct val="107000"/>
              </a:lnSpc>
              <a:spcAft>
                <a:spcPts val="800"/>
              </a:spcAft>
              <a:defRPr/>
            </a:pPr>
            <a:r>
              <a:rPr lang="tr-TR" dirty="0">
                <a:latin typeface="+mn-lt"/>
                <a:cs typeface="+mn-cs"/>
              </a:rPr>
              <a:t>1. bant R, 2. bant G, 3. bant B</a:t>
            </a:r>
          </a:p>
        </p:txBody>
      </p:sp>
      <p:sp>
        <p:nvSpPr>
          <p:cNvPr id="6" name="Dikdörtgen 5"/>
          <p:cNvSpPr/>
          <p:nvPr/>
        </p:nvSpPr>
        <p:spPr>
          <a:xfrm>
            <a:off x="6947916" y="5719636"/>
            <a:ext cx="3467100" cy="366712"/>
          </a:xfrm>
          <a:prstGeom prst="rect">
            <a:avLst/>
          </a:prstGeom>
        </p:spPr>
        <p:txBody>
          <a:bodyPr>
            <a:spAutoFit/>
          </a:bodyPr>
          <a:lstStyle/>
          <a:p>
            <a:pPr algn="just">
              <a:lnSpc>
                <a:spcPct val="107000"/>
              </a:lnSpc>
              <a:spcAft>
                <a:spcPts val="800"/>
              </a:spcAft>
              <a:defRPr/>
            </a:pPr>
            <a:r>
              <a:rPr lang="tr-TR" dirty="0">
                <a:latin typeface="+mn-lt"/>
                <a:cs typeface="+mn-cs"/>
              </a:rPr>
              <a:t>2. bant R, 1. bant G, 3. bant B </a:t>
            </a:r>
          </a:p>
        </p:txBody>
      </p:sp>
    </p:spTree>
    <p:extLst>
      <p:ext uri="{BB962C8B-B14F-4D97-AF65-F5344CB8AC3E}">
        <p14:creationId xmlns:p14="http://schemas.microsoft.com/office/powerpoint/2010/main" val="11831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a:xfrm>
            <a:off x="838200" y="1825625"/>
            <a:ext cx="10820400" cy="4351338"/>
          </a:xfrm>
        </p:spPr>
        <p:txBody>
          <a:bodyPr/>
          <a:lstStyle/>
          <a:p>
            <a:pPr>
              <a:defRPr/>
            </a:pPr>
            <a:r>
              <a:rPr lang="tr-TR" sz="2400" dirty="0"/>
              <a:t>Doğal renkli bir görüntüye ait R-G-B bantlarının</a:t>
            </a:r>
          </a:p>
          <a:p>
            <a:pPr marL="0" indent="0">
              <a:buNone/>
              <a:defRPr/>
            </a:pPr>
            <a:r>
              <a:rPr lang="tr-TR" sz="2400" dirty="0"/>
              <a:t> ayrı ayrı gösterilmesi</a:t>
            </a:r>
          </a:p>
          <a:p>
            <a:endParaRPr lang="tr-TR" dirty="0"/>
          </a:p>
        </p:txBody>
      </p:sp>
      <p:pic>
        <p:nvPicPr>
          <p:cNvPr id="4" name="Resim 3" descr="http://www.yildiz.edu.tr/~bayram/sgi/saygi_files/sayisa4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198" y="2754249"/>
            <a:ext cx="425132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4" descr="http://www.yildiz.edu.tr/~bayram/sgi/saygi_files/sayisa4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109" y="616204"/>
            <a:ext cx="4030663" cy="568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ikdörtgen 5"/>
          <p:cNvSpPr/>
          <p:nvPr/>
        </p:nvSpPr>
        <p:spPr>
          <a:xfrm>
            <a:off x="401731" y="5543487"/>
            <a:ext cx="7143909" cy="1080296"/>
          </a:xfrm>
          <a:prstGeom prst="rect">
            <a:avLst/>
          </a:prstGeom>
        </p:spPr>
        <p:txBody>
          <a:bodyPr wrap="square">
            <a:spAutoFit/>
          </a:bodyPr>
          <a:lstStyle/>
          <a:p>
            <a:pPr algn="just">
              <a:lnSpc>
                <a:spcPct val="107000"/>
              </a:lnSpc>
              <a:spcAft>
                <a:spcPts val="800"/>
              </a:spcAft>
              <a:defRPr/>
            </a:pPr>
            <a:r>
              <a:rPr lang="tr-TR" sz="2000" dirty="0">
                <a:latin typeface="+mn-lt"/>
                <a:cs typeface="+mn-cs"/>
              </a:rPr>
              <a:t>Görüldüğü gibi her banda ait gri düzeyli görüntüde gri değerler farklıdır. Bunun nedeni her banda ait dalga boyu aralığının farklı olmasıdır.</a:t>
            </a:r>
          </a:p>
        </p:txBody>
      </p:sp>
    </p:spTree>
    <p:extLst>
      <p:ext uri="{BB962C8B-B14F-4D97-AF65-F5344CB8AC3E}">
        <p14:creationId xmlns:p14="http://schemas.microsoft.com/office/powerpoint/2010/main" val="364751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RGB renk modeli yaygın olarak kullanılmasına rağmen, görüntüyü elde etmekte faydalanılan cihazlara bağımlı olması bir dezavantajdır. </a:t>
            </a:r>
          </a:p>
          <a:p>
            <a:r>
              <a:rPr lang="tr-TR" altLang="tr-TR" dirty="0"/>
              <a:t>Bununla birlikte baskı ortamında değil de Internet veya sayısal ortamda yapılan çalışmalarda RGB renk modelinin kullanılması bir avantajdır. </a:t>
            </a:r>
          </a:p>
          <a:p>
            <a:r>
              <a:rPr lang="tr-TR" altLang="tr-TR" dirty="0"/>
              <a:t>RGB renk modeli kullanıldığında sayısal dosyalar fazla yer gereksinimi duymazlar ve parlak renkler daha belirgin olduğu için görüntü de daha kaliteli olur. </a:t>
            </a:r>
          </a:p>
          <a:p>
            <a:r>
              <a:rPr lang="tr-TR" altLang="tr-TR" dirty="0"/>
              <a:t>Baskı ortamında yapılan çalışmalar için ise CMYK renk modeli geliştirilmiş ve matbaacılıkta da bir standart halini almıştır</a:t>
            </a:r>
          </a:p>
          <a:p>
            <a:endParaRPr lang="tr-TR" dirty="0"/>
          </a:p>
        </p:txBody>
      </p:sp>
    </p:spTree>
    <p:extLst>
      <p:ext uri="{BB962C8B-B14F-4D97-AF65-F5344CB8AC3E}">
        <p14:creationId xmlns:p14="http://schemas.microsoft.com/office/powerpoint/2010/main" val="252463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CMYK Renk Modeli</a:t>
            </a:r>
            <a:endParaRPr lang="tr-TR" dirty="0"/>
          </a:p>
        </p:txBody>
      </p:sp>
      <p:sp>
        <p:nvSpPr>
          <p:cNvPr id="3" name="İçerik Yer Tutucusu 2"/>
          <p:cNvSpPr>
            <a:spLocks noGrp="1"/>
          </p:cNvSpPr>
          <p:nvPr>
            <p:ph idx="1"/>
          </p:nvPr>
        </p:nvSpPr>
        <p:spPr/>
        <p:txBody>
          <a:bodyPr/>
          <a:lstStyle/>
          <a:p>
            <a:r>
              <a:rPr lang="tr-TR" altLang="tr-TR" dirty="0"/>
              <a:t>Bu renk modelinde Turkuaz (</a:t>
            </a:r>
            <a:r>
              <a:rPr lang="tr-TR" altLang="tr-TR" dirty="0" err="1"/>
              <a:t>Cyan</a:t>
            </a:r>
            <a:r>
              <a:rPr lang="tr-TR" altLang="tr-TR" dirty="0"/>
              <a:t>), Eflatun (</a:t>
            </a:r>
            <a:r>
              <a:rPr lang="tr-TR" altLang="tr-TR" dirty="0" err="1"/>
              <a:t>Magenta</a:t>
            </a:r>
            <a:r>
              <a:rPr lang="tr-TR" altLang="tr-TR" dirty="0"/>
              <a:t>) ve Sarı (</a:t>
            </a:r>
            <a:r>
              <a:rPr lang="tr-TR" altLang="tr-TR" dirty="0" err="1"/>
              <a:t>Yellow</a:t>
            </a:r>
            <a:r>
              <a:rPr lang="tr-TR" altLang="tr-TR" dirty="0"/>
              <a:t>) ana renk olarak kullanılır.  </a:t>
            </a:r>
          </a:p>
          <a:p>
            <a:r>
              <a:rPr lang="tr-TR" altLang="tr-TR" dirty="0"/>
              <a:t>Bu renk modelinde RGB renk modelinin tersine diğer renkleri elde etmek için bir nevi çıkarma işlemi uygulanır. </a:t>
            </a:r>
          </a:p>
          <a:p>
            <a:r>
              <a:rPr lang="tr-TR" altLang="tr-TR" dirty="0"/>
              <a:t>Diğer renkleri elde etmek için çıkarma işlemi kullanılması nedeni ile bu renk modeli eksiltici (</a:t>
            </a:r>
            <a:r>
              <a:rPr lang="tr-TR" altLang="tr-TR" dirty="0" err="1"/>
              <a:t>subtractive</a:t>
            </a:r>
            <a:r>
              <a:rPr lang="tr-TR" altLang="tr-TR" dirty="0"/>
              <a:t>) renk modeli olarak da ifade edilir.</a:t>
            </a:r>
          </a:p>
          <a:p>
            <a:endParaRPr lang="tr-TR" dirty="0"/>
          </a:p>
        </p:txBody>
      </p:sp>
      <p:grpSp>
        <p:nvGrpSpPr>
          <p:cNvPr id="4" name="Group 1"/>
          <p:cNvGrpSpPr>
            <a:grpSpLocks noChangeAspect="1"/>
          </p:cNvGrpSpPr>
          <p:nvPr/>
        </p:nvGrpSpPr>
        <p:grpSpPr bwMode="auto">
          <a:xfrm>
            <a:off x="141097" y="4305681"/>
            <a:ext cx="3427413" cy="2143125"/>
            <a:chOff x="1843" y="4185"/>
            <a:chExt cx="4490" cy="2807"/>
          </a:xfrm>
        </p:grpSpPr>
        <p:sp>
          <p:nvSpPr>
            <p:cNvPr id="5" name="AutoShape 20"/>
            <p:cNvSpPr>
              <a:spLocks noChangeAspect="1" noChangeArrowheads="1" noTextEdit="1"/>
            </p:cNvSpPr>
            <p:nvPr/>
          </p:nvSpPr>
          <p:spPr bwMode="auto">
            <a:xfrm>
              <a:off x="1843" y="4185"/>
              <a:ext cx="4490"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nvGrpSpPr>
            <p:cNvPr id="6" name="Group 13"/>
            <p:cNvGrpSpPr>
              <a:grpSpLocks/>
            </p:cNvGrpSpPr>
            <p:nvPr/>
          </p:nvGrpSpPr>
          <p:grpSpPr bwMode="auto">
            <a:xfrm>
              <a:off x="3094" y="5158"/>
              <a:ext cx="2119" cy="1316"/>
              <a:chOff x="3015" y="6449"/>
              <a:chExt cx="2490" cy="1546"/>
            </a:xfrm>
          </p:grpSpPr>
          <p:sp>
            <p:nvSpPr>
              <p:cNvPr id="18" name="Rectangle 19"/>
              <p:cNvSpPr>
                <a:spLocks noChangeArrowheads="1"/>
              </p:cNvSpPr>
              <p:nvPr/>
            </p:nvSpPr>
            <p:spPr bwMode="auto">
              <a:xfrm>
                <a:off x="3015" y="6960"/>
                <a:ext cx="1950" cy="10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tr-TR" altLang="tr-TR" sz="1400">
                  <a:latin typeface="Lucida Sans Unicode" panose="020B0602030504020204" pitchFamily="34" charset="0"/>
                </a:endParaRPr>
              </a:p>
            </p:txBody>
          </p:sp>
          <p:sp>
            <p:nvSpPr>
              <p:cNvPr id="19" name="Rectangle 18"/>
              <p:cNvSpPr>
                <a:spLocks noChangeArrowheads="1"/>
              </p:cNvSpPr>
              <p:nvPr/>
            </p:nvSpPr>
            <p:spPr bwMode="auto">
              <a:xfrm>
                <a:off x="3540" y="6450"/>
                <a:ext cx="1950" cy="10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tr-TR" altLang="tr-TR" sz="1400">
                  <a:latin typeface="Lucida Sans Unicode" panose="020B0602030504020204" pitchFamily="34" charset="0"/>
                </a:endParaRPr>
              </a:p>
            </p:txBody>
          </p:sp>
          <p:sp>
            <p:nvSpPr>
              <p:cNvPr id="20" name="Line 17"/>
              <p:cNvSpPr>
                <a:spLocks noChangeShapeType="1"/>
              </p:cNvSpPr>
              <p:nvPr/>
            </p:nvSpPr>
            <p:spPr bwMode="auto">
              <a:xfrm flipV="1">
                <a:off x="3015" y="746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 name="Line 16"/>
              <p:cNvSpPr>
                <a:spLocks noChangeShapeType="1"/>
              </p:cNvSpPr>
              <p:nvPr/>
            </p:nvSpPr>
            <p:spPr bwMode="auto">
              <a:xfrm flipV="1">
                <a:off x="3030" y="644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 name="Line 15"/>
              <p:cNvSpPr>
                <a:spLocks noChangeShapeType="1"/>
              </p:cNvSpPr>
              <p:nvPr/>
            </p:nvSpPr>
            <p:spPr bwMode="auto">
              <a:xfrm flipV="1">
                <a:off x="4980" y="7454"/>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 name="Line 14"/>
              <p:cNvSpPr>
                <a:spLocks noChangeShapeType="1"/>
              </p:cNvSpPr>
              <p:nvPr/>
            </p:nvSpPr>
            <p:spPr bwMode="auto">
              <a:xfrm flipV="1">
                <a:off x="4965" y="6449"/>
                <a:ext cx="525"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7" name="Line 12"/>
            <p:cNvSpPr>
              <a:spLocks noChangeShapeType="1"/>
            </p:cNvSpPr>
            <p:nvPr/>
          </p:nvSpPr>
          <p:spPr bwMode="auto">
            <a:xfrm flipV="1">
              <a:off x="3540" y="4287"/>
              <a:ext cx="0" cy="17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 name="Line 11"/>
            <p:cNvSpPr>
              <a:spLocks noChangeShapeType="1"/>
            </p:cNvSpPr>
            <p:nvPr/>
          </p:nvSpPr>
          <p:spPr bwMode="auto">
            <a:xfrm flipH="1">
              <a:off x="2583" y="6010"/>
              <a:ext cx="957" cy="9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9" name="Line 10"/>
            <p:cNvSpPr>
              <a:spLocks noChangeShapeType="1"/>
            </p:cNvSpPr>
            <p:nvPr/>
          </p:nvSpPr>
          <p:spPr bwMode="auto">
            <a:xfrm>
              <a:off x="3540" y="6010"/>
              <a:ext cx="24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 name="Text Box 9"/>
            <p:cNvSpPr txBox="1">
              <a:spLocks noChangeArrowheads="1"/>
            </p:cNvSpPr>
            <p:nvPr/>
          </p:nvSpPr>
          <p:spPr bwMode="auto">
            <a:xfrm>
              <a:off x="1843" y="5295"/>
              <a:ext cx="160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(0,1,1) Kırmızı</a:t>
              </a:r>
              <a:endParaRPr lang="tr-TR" altLang="tr-TR" sz="1400"/>
            </a:p>
          </p:txBody>
        </p:sp>
        <p:sp>
          <p:nvSpPr>
            <p:cNvPr id="11" name="Text Box 8"/>
            <p:cNvSpPr txBox="1">
              <a:spLocks noChangeArrowheads="1"/>
            </p:cNvSpPr>
            <p:nvPr/>
          </p:nvSpPr>
          <p:spPr bwMode="auto">
            <a:xfrm>
              <a:off x="4778" y="4836"/>
              <a:ext cx="130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(1,1,0) Mavi</a:t>
              </a:r>
              <a:endParaRPr lang="tr-TR" altLang="tr-TR" sz="1400"/>
            </a:p>
          </p:txBody>
        </p:sp>
        <p:sp>
          <p:nvSpPr>
            <p:cNvPr id="12" name="Text Box 7"/>
            <p:cNvSpPr txBox="1">
              <a:spLocks noChangeArrowheads="1"/>
            </p:cNvSpPr>
            <p:nvPr/>
          </p:nvSpPr>
          <p:spPr bwMode="auto">
            <a:xfrm>
              <a:off x="3502" y="4185"/>
              <a:ext cx="117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Eflatun</a:t>
              </a:r>
              <a:endParaRPr lang="tr-TR" altLang="tr-TR" sz="1400"/>
            </a:p>
          </p:txBody>
        </p:sp>
        <p:sp>
          <p:nvSpPr>
            <p:cNvPr id="13" name="Text Box 6"/>
            <p:cNvSpPr txBox="1">
              <a:spLocks noChangeArrowheads="1"/>
            </p:cNvSpPr>
            <p:nvPr/>
          </p:nvSpPr>
          <p:spPr bwMode="auto">
            <a:xfrm>
              <a:off x="3413" y="5959"/>
              <a:ext cx="178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(0,0,0) Beyaz</a:t>
              </a:r>
              <a:endParaRPr lang="tr-TR" altLang="tr-TR" sz="1400"/>
            </a:p>
          </p:txBody>
        </p:sp>
        <p:sp>
          <p:nvSpPr>
            <p:cNvPr id="14" name="Text Box 5"/>
            <p:cNvSpPr txBox="1">
              <a:spLocks noChangeArrowheads="1"/>
            </p:cNvSpPr>
            <p:nvPr/>
          </p:nvSpPr>
          <p:spPr bwMode="auto">
            <a:xfrm>
              <a:off x="2775" y="6571"/>
              <a:ext cx="123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Sarı</a:t>
              </a:r>
              <a:endParaRPr lang="tr-TR" altLang="tr-TR" sz="1400"/>
            </a:p>
          </p:txBody>
        </p:sp>
        <p:sp>
          <p:nvSpPr>
            <p:cNvPr id="15" name="Text Box 4"/>
            <p:cNvSpPr txBox="1">
              <a:spLocks noChangeArrowheads="1"/>
            </p:cNvSpPr>
            <p:nvPr/>
          </p:nvSpPr>
          <p:spPr bwMode="auto">
            <a:xfrm>
              <a:off x="4720" y="5454"/>
              <a:ext cx="135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(1,1,1) Siyah</a:t>
              </a:r>
              <a:endParaRPr lang="tr-TR" altLang="tr-TR" sz="1400"/>
            </a:p>
          </p:txBody>
        </p:sp>
        <p:sp>
          <p:nvSpPr>
            <p:cNvPr id="16" name="Text Box 3"/>
            <p:cNvSpPr txBox="1">
              <a:spLocks noChangeArrowheads="1"/>
            </p:cNvSpPr>
            <p:nvPr/>
          </p:nvSpPr>
          <p:spPr bwMode="auto">
            <a:xfrm>
              <a:off x="5269" y="5965"/>
              <a:ext cx="103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Turkuaz</a:t>
              </a:r>
              <a:endParaRPr lang="tr-TR" altLang="tr-TR" sz="1400"/>
            </a:p>
          </p:txBody>
        </p:sp>
        <p:sp>
          <p:nvSpPr>
            <p:cNvPr id="17" name="Text Box 2"/>
            <p:cNvSpPr txBox="1">
              <a:spLocks noChangeArrowheads="1"/>
            </p:cNvSpPr>
            <p:nvPr/>
          </p:nvSpPr>
          <p:spPr bwMode="auto">
            <a:xfrm>
              <a:off x="4688" y="6386"/>
              <a:ext cx="131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tr-TR" altLang="tr-TR" sz="1400">
                  <a:cs typeface="Times New Roman" panose="02020603050405020304" pitchFamily="18" charset="0"/>
                </a:rPr>
                <a:t>(1,0,1) Yeşil</a:t>
              </a:r>
              <a:endParaRPr lang="tr-TR" altLang="tr-TR" sz="1400"/>
            </a:p>
          </p:txBody>
        </p:sp>
      </p:grpSp>
      <p:pic>
        <p:nvPicPr>
          <p:cNvPr id="24" name="24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091" y="4367549"/>
            <a:ext cx="27860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94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CMYK Renk Modeli</a:t>
            </a:r>
            <a:endParaRPr lang="tr-TR" dirty="0"/>
          </a:p>
        </p:txBody>
      </p:sp>
      <p:sp>
        <p:nvSpPr>
          <p:cNvPr id="3" name="İçerik Yer Tutucusu 2"/>
          <p:cNvSpPr>
            <a:spLocks noGrp="1"/>
          </p:cNvSpPr>
          <p:nvPr>
            <p:ph idx="1"/>
          </p:nvPr>
        </p:nvSpPr>
        <p:spPr>
          <a:xfrm>
            <a:off x="838200" y="1825625"/>
            <a:ext cx="6467856" cy="4351338"/>
          </a:xfrm>
        </p:spPr>
        <p:txBody>
          <a:bodyPr>
            <a:normAutofit/>
          </a:bodyPr>
          <a:lstStyle/>
          <a:p>
            <a:pPr>
              <a:lnSpc>
                <a:spcPct val="80000"/>
              </a:lnSpc>
            </a:pPr>
            <a:r>
              <a:rPr lang="tr-TR" altLang="tr-TR" dirty="0"/>
              <a:t>Diğer renklerin elde edilmesinde, hangi renk için hangi ana renklerin emilmesi veya yansıtılması gerektiği Tabloda gösterilmiştir.</a:t>
            </a:r>
          </a:p>
          <a:p>
            <a:pPr>
              <a:lnSpc>
                <a:spcPct val="80000"/>
              </a:lnSpc>
              <a:buFontTx/>
              <a:buNone/>
            </a:pPr>
            <a:endParaRPr lang="tr-TR" altLang="tr-TR" sz="2400" dirty="0"/>
          </a:p>
          <a:p>
            <a:pPr>
              <a:lnSpc>
                <a:spcPct val="80000"/>
              </a:lnSpc>
              <a:spcBef>
                <a:spcPct val="0"/>
              </a:spcBef>
              <a:buNone/>
            </a:pPr>
            <a:r>
              <a:rPr lang="tr-TR" altLang="tr-TR" sz="2400" dirty="0"/>
              <a:t>   </a:t>
            </a:r>
            <a:r>
              <a:rPr lang="tr-TR" altLang="tr-TR" dirty="0"/>
              <a:t>Bu işlem için renklere yansıtıcı olmayan bazı pigmentler eklenerek o rengin görülmemesi sağlanır. Bu renk modeli genellikle yazıcılarda, matbaalarda ve yüksek seviyeli baskı işleri ile uğraşılan alanlarda kullanılır.</a:t>
            </a:r>
          </a:p>
          <a:p>
            <a:endParaRPr lang="tr-TR" dirty="0"/>
          </a:p>
        </p:txBody>
      </p:sp>
      <p:graphicFrame>
        <p:nvGraphicFramePr>
          <p:cNvPr id="4" name="3 Tablo"/>
          <p:cNvGraphicFramePr>
            <a:graphicFrameLocks/>
          </p:cNvGraphicFramePr>
          <p:nvPr>
            <p:extLst>
              <p:ext uri="{D42A27DB-BD31-4B8C-83A1-F6EECF244321}">
                <p14:modId xmlns:p14="http://schemas.microsoft.com/office/powerpoint/2010/main" val="2193996710"/>
              </p:ext>
            </p:extLst>
          </p:nvPr>
        </p:nvGraphicFramePr>
        <p:xfrm>
          <a:off x="7427976" y="1362456"/>
          <a:ext cx="4038600" cy="4525964"/>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9064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Ana Renk</a:t>
                      </a:r>
                      <a:endPar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Emilme</a:t>
                      </a:r>
                      <a:endParaRPr kumimoji="0" lang="tr-T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Yansıtma</a:t>
                      </a:r>
                      <a:endPar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90487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Turkuaz</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Kırmızı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Mavi ve Yeşil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328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Eflatun</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Yeşil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Mavi ve Kırmızı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Sarı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Mavi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Kırmızı ve Yeşil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64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Siyah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Hepsi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15000"/>
                        </a:lnSpc>
                        <a:spcBef>
                          <a:spcPct val="0"/>
                        </a:spcBef>
                        <a:spcAft>
                          <a:spcPct val="0"/>
                        </a:spcAft>
                        <a:buClrTx/>
                        <a:buSzTx/>
                        <a:buFontTx/>
                        <a:buNone/>
                        <a:tabLst/>
                      </a:pPr>
                      <a:r>
                        <a:rPr kumimoji="0" lang="tr-T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Hiçbiri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452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C976C-5480-8B40-AD1B-23EB3DDA51F6}"/>
              </a:ext>
            </a:extLst>
          </p:cNvPr>
          <p:cNvSpPr>
            <a:spLocks noGrp="1"/>
          </p:cNvSpPr>
          <p:nvPr>
            <p:ph idx="1"/>
          </p:nvPr>
        </p:nvSpPr>
        <p:spPr>
          <a:xfrm>
            <a:off x="838200" y="139279"/>
            <a:ext cx="10515600" cy="6037684"/>
          </a:xfrm>
        </p:spPr>
        <p:txBody>
          <a:bodyPr/>
          <a:lstStyle/>
          <a:p>
            <a:r>
              <a:rPr lang="tr-TR" dirty="0"/>
              <a:t>Beyaz ışık: görünür spektrumun tüm dalga boylarındaki yaklaşık eşit enerjiden oluşur.</a:t>
            </a:r>
          </a:p>
          <a:p>
            <a:endParaRPr lang="tr-TR" dirty="0"/>
          </a:p>
        </p:txBody>
      </p:sp>
      <p:pic>
        <p:nvPicPr>
          <p:cNvPr id="4" name="Picture 3">
            <a:extLst>
              <a:ext uri="{FF2B5EF4-FFF2-40B4-BE49-F238E27FC236}">
                <a16:creationId xmlns:a16="http://schemas.microsoft.com/office/drawing/2014/main" id="{7E76AB20-83A6-CE4A-BEF5-B3BBBF25E5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04"/>
          <a:stretch/>
        </p:blipFill>
        <p:spPr bwMode="auto">
          <a:xfrm>
            <a:off x="6646011" y="530245"/>
            <a:ext cx="5346981" cy="4104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D68E1656-8C78-3E41-8495-6BFCFE83C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909" y="1124805"/>
            <a:ext cx="119810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Metin kutusu 6">
            <a:extLst>
              <a:ext uri="{FF2B5EF4-FFF2-40B4-BE49-F238E27FC236}">
                <a16:creationId xmlns:a16="http://schemas.microsoft.com/office/drawing/2014/main" id="{3B77F6A1-294E-BD4A-B476-FED97A17EFEC}"/>
              </a:ext>
            </a:extLst>
          </p:cNvPr>
          <p:cNvSpPr txBox="1"/>
          <p:nvPr/>
        </p:nvSpPr>
        <p:spPr>
          <a:xfrm>
            <a:off x="5292740" y="2788789"/>
            <a:ext cx="1452898" cy="369332"/>
          </a:xfrm>
          <a:prstGeom prst="rect">
            <a:avLst/>
          </a:prstGeom>
          <a:noFill/>
        </p:spPr>
        <p:txBody>
          <a:bodyPr wrap="none" rtlCol="0">
            <a:spAutoFit/>
          </a:bodyPr>
          <a:lstStyle/>
          <a:p>
            <a:r>
              <a:rPr lang="tr-TR" dirty="0"/>
              <a:t>Newton 1665</a:t>
            </a:r>
          </a:p>
        </p:txBody>
      </p:sp>
      <p:pic>
        <p:nvPicPr>
          <p:cNvPr id="7" name="Picture 2">
            <a:extLst>
              <a:ext uri="{FF2B5EF4-FFF2-40B4-BE49-F238E27FC236}">
                <a16:creationId xmlns:a16="http://schemas.microsoft.com/office/drawing/2014/main" id="{D95F727F-8A25-B744-B4A0-4047B870B13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40540" y="4120762"/>
            <a:ext cx="6718234" cy="2331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4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CMYK Renk Modeli</a:t>
            </a:r>
            <a:endParaRPr lang="tr-TR" dirty="0"/>
          </a:p>
        </p:txBody>
      </p:sp>
      <p:sp>
        <p:nvSpPr>
          <p:cNvPr id="3" name="İçerik Yer Tutucusu 2"/>
          <p:cNvSpPr>
            <a:spLocks noGrp="1"/>
          </p:cNvSpPr>
          <p:nvPr>
            <p:ph idx="1"/>
          </p:nvPr>
        </p:nvSpPr>
        <p:spPr/>
        <p:txBody>
          <a:bodyPr>
            <a:normAutofit/>
          </a:bodyPr>
          <a:lstStyle/>
          <a:p>
            <a:r>
              <a:rPr lang="tr-TR" altLang="tr-TR" dirty="0"/>
              <a:t>Beyaz ortamda kırmızı, yeşil ve mavi renkleri çıkartılır (</a:t>
            </a:r>
            <a:r>
              <a:rPr lang="tr-TR" altLang="tr-TR" dirty="0" err="1"/>
              <a:t>substractive</a:t>
            </a:r>
            <a:r>
              <a:rPr lang="tr-TR" altLang="tr-TR" dirty="0"/>
              <a:t> </a:t>
            </a:r>
            <a:r>
              <a:rPr lang="tr-TR" altLang="tr-TR" dirty="0" err="1"/>
              <a:t>colors</a:t>
            </a:r>
            <a:r>
              <a:rPr lang="tr-TR" altLang="tr-TR" dirty="0"/>
              <a:t>). Bunun için ise mürekkep olarak adlandırılan filtreler kullanılır. </a:t>
            </a:r>
            <a:r>
              <a:rPr lang="tr-TR" altLang="tr-TR" dirty="0" err="1"/>
              <a:t>Cyan</a:t>
            </a:r>
            <a:r>
              <a:rPr lang="tr-TR" altLang="tr-TR" dirty="0"/>
              <a:t> mürekkebi kırmızı rengi soğururken mavi ve yeşil renkleri yansıtır. Benzer şekilde </a:t>
            </a:r>
            <a:r>
              <a:rPr lang="tr-TR" altLang="tr-TR" dirty="0" err="1"/>
              <a:t>magenta</a:t>
            </a:r>
            <a:r>
              <a:rPr lang="tr-TR" altLang="tr-TR" dirty="0"/>
              <a:t> yeşili, sarı ise maviyi soğurur.</a:t>
            </a:r>
          </a:p>
          <a:p>
            <a:r>
              <a:rPr lang="tr-TR" altLang="tr-TR" dirty="0"/>
              <a:t>Teorik olarak, bu üç mürekkep eşit olarak en yüksek yoğunlukta karıştıklarında bütün renkleri soğuracağı için ışık kalmaz ve ortaya siyah çıkar. Fakat kâğıdın beyaz yüzeyinden gelen yansıma bu rengin tam siyah değil, koyu kahverengi gibi görünmesine neden olur. Bu yüzden siyah mürekkep baskı işleminde yardımcı bir filtre olarak kullanılır.</a:t>
            </a:r>
          </a:p>
          <a:p>
            <a:endParaRPr lang="tr-TR" dirty="0"/>
          </a:p>
        </p:txBody>
      </p:sp>
    </p:spTree>
    <p:extLst>
      <p:ext uri="{BB962C8B-B14F-4D97-AF65-F5344CB8AC3E}">
        <p14:creationId xmlns:p14="http://schemas.microsoft.com/office/powerpoint/2010/main" val="247455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Renk Modelleri Arasında Dönüşümler</a:t>
            </a:r>
            <a:endParaRPr lang="tr-TR" dirty="0"/>
          </a:p>
        </p:txBody>
      </p:sp>
      <p:sp>
        <p:nvSpPr>
          <p:cNvPr id="3" name="İçerik Yer Tutucusu 2"/>
          <p:cNvSpPr>
            <a:spLocks noGrp="1"/>
          </p:cNvSpPr>
          <p:nvPr>
            <p:ph idx="1"/>
          </p:nvPr>
        </p:nvSpPr>
        <p:spPr/>
        <p:txBody>
          <a:bodyPr/>
          <a:lstStyle/>
          <a:p>
            <a:r>
              <a:rPr lang="tr-TR" altLang="tr-TR" dirty="0"/>
              <a:t>Uygulamalardaki kullanım alanlarının farklı olması nedeni ile teorik olarak da renk modelleri arasında dönüşüm yapma ihtiyacı doğmuştur. </a:t>
            </a:r>
          </a:p>
          <a:p>
            <a:r>
              <a:rPr lang="tr-TR" altLang="tr-TR" dirty="0"/>
              <a:t>Aşağıda en çok kullanılan renk modelleri arasındaki matematiksel ifadeleri gösteren denklemler verilmiştir.</a:t>
            </a:r>
          </a:p>
          <a:p>
            <a:endParaRPr lang="tr-TR" dirty="0"/>
          </a:p>
        </p:txBody>
      </p:sp>
    </p:spTree>
    <p:extLst>
      <p:ext uri="{BB962C8B-B14F-4D97-AF65-F5344CB8AC3E}">
        <p14:creationId xmlns:p14="http://schemas.microsoft.com/office/powerpoint/2010/main" val="3922663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Renk Modelleri Arasında Dönüşümler</a:t>
            </a:r>
            <a:endParaRPr lang="tr-TR" dirty="0"/>
          </a:p>
        </p:txBody>
      </p:sp>
      <p:sp>
        <p:nvSpPr>
          <p:cNvPr id="3" name="İçerik Yer Tutucusu 2"/>
          <p:cNvSpPr>
            <a:spLocks noGrp="1"/>
          </p:cNvSpPr>
          <p:nvPr>
            <p:ph idx="1"/>
          </p:nvPr>
        </p:nvSpPr>
        <p:spPr/>
        <p:txBody>
          <a:bodyPr/>
          <a:lstStyle/>
          <a:p>
            <a:r>
              <a:rPr lang="tr-TR" altLang="tr-TR" dirty="0"/>
              <a:t>RGB ve CMYK renk modelleri arasındaki dönüşümün denklemi;</a:t>
            </a:r>
          </a:p>
          <a:p>
            <a:endParaRPr lang="tr-TR" altLang="tr-TR" dirty="0"/>
          </a:p>
          <a:p>
            <a:endParaRPr lang="tr-TR" dirty="0"/>
          </a:p>
        </p:txBody>
      </p:sp>
      <p:graphicFrame>
        <p:nvGraphicFramePr>
          <p:cNvPr id="4" name="Object 4"/>
          <p:cNvGraphicFramePr>
            <a:graphicFrameLocks noChangeAspect="1"/>
          </p:cNvGraphicFramePr>
          <p:nvPr>
            <p:extLst>
              <p:ext uri="{D42A27DB-BD31-4B8C-83A1-F6EECF244321}">
                <p14:modId xmlns:p14="http://schemas.microsoft.com/office/powerpoint/2010/main" val="2504900717"/>
              </p:ext>
            </p:extLst>
          </p:nvPr>
        </p:nvGraphicFramePr>
        <p:xfrm>
          <a:off x="4725035" y="3079623"/>
          <a:ext cx="2520950" cy="1700213"/>
        </p:xfrm>
        <a:graphic>
          <a:graphicData uri="http://schemas.openxmlformats.org/presentationml/2006/ole">
            <mc:AlternateContent xmlns:mc="http://schemas.openxmlformats.org/markup-compatibility/2006">
              <mc:Choice xmlns:v="urn:schemas-microsoft-com:vml" Requires="v">
                <p:oleObj spid="_x0000_s1061" name="Denklem" r:id="rId3" imgW="1054100" imgH="711200" progId="Equation.3">
                  <p:embed/>
                </p:oleObj>
              </mc:Choice>
              <mc:Fallback>
                <p:oleObj name="Denklem" r:id="rId3" imgW="1054100" imgH="711200" progId="Equation.3">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035" y="3079623"/>
                        <a:ext cx="252095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2977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Renk Modelleri Arasında Dönüşümler</a:t>
            </a:r>
            <a:endParaRPr lang="tr-TR" dirty="0"/>
          </a:p>
        </p:txBody>
      </p:sp>
      <p:sp>
        <p:nvSpPr>
          <p:cNvPr id="3" name="İçerik Yer Tutucusu 2"/>
          <p:cNvSpPr>
            <a:spLocks noGrp="1"/>
          </p:cNvSpPr>
          <p:nvPr>
            <p:ph idx="1"/>
          </p:nvPr>
        </p:nvSpPr>
        <p:spPr/>
        <p:txBody>
          <a:bodyPr/>
          <a:lstStyle/>
          <a:p>
            <a:r>
              <a:rPr lang="tr-TR" altLang="tr-TR" dirty="0"/>
              <a:t>RGB ve YIQ renk modelleri arasındaki dönüşümün denklemi;</a:t>
            </a:r>
          </a:p>
          <a:p>
            <a:endParaRPr lang="tr-TR" altLang="tr-TR" dirty="0"/>
          </a:p>
          <a:p>
            <a:endParaRPr lang="tr-TR" dirty="0"/>
          </a:p>
        </p:txBody>
      </p:sp>
      <p:graphicFrame>
        <p:nvGraphicFramePr>
          <p:cNvPr id="4" name="Object 4"/>
          <p:cNvGraphicFramePr>
            <a:graphicFrameLocks noChangeAspect="1"/>
          </p:cNvGraphicFramePr>
          <p:nvPr>
            <p:extLst>
              <p:ext uri="{D42A27DB-BD31-4B8C-83A1-F6EECF244321}">
                <p14:modId xmlns:p14="http://schemas.microsoft.com/office/powerpoint/2010/main" val="810394234"/>
              </p:ext>
            </p:extLst>
          </p:nvPr>
        </p:nvGraphicFramePr>
        <p:xfrm>
          <a:off x="3132392" y="3051112"/>
          <a:ext cx="1846262" cy="1555750"/>
        </p:xfrm>
        <a:graphic>
          <a:graphicData uri="http://schemas.openxmlformats.org/presentationml/2006/ole">
            <mc:AlternateContent xmlns:mc="http://schemas.openxmlformats.org/markup-compatibility/2006">
              <mc:Choice xmlns:v="urn:schemas-microsoft-com:vml" Requires="v">
                <p:oleObj spid="_x0000_s2187" name="Denklem" r:id="rId3" imgW="850531" imgH="710891" progId="Equation.3">
                  <p:embed/>
                </p:oleObj>
              </mc:Choice>
              <mc:Fallback>
                <p:oleObj name="Denklem" r:id="rId3" imgW="850531" imgH="710891" progId="Equation.3">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392" y="3051112"/>
                        <a:ext cx="18462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454728972"/>
              </p:ext>
            </p:extLst>
          </p:nvPr>
        </p:nvGraphicFramePr>
        <p:xfrm>
          <a:off x="5061204" y="3141599"/>
          <a:ext cx="1077913" cy="1389063"/>
        </p:xfrm>
        <a:graphic>
          <a:graphicData uri="http://schemas.openxmlformats.org/presentationml/2006/ole">
            <mc:AlternateContent xmlns:mc="http://schemas.openxmlformats.org/markup-compatibility/2006">
              <mc:Choice xmlns:v="urn:schemas-microsoft-com:vml" Requires="v">
                <p:oleObj spid="_x0000_s2188" name="Denklem" r:id="rId5" imgW="495085" imgH="634725" progId="Equation.3">
                  <p:embed/>
                </p:oleObj>
              </mc:Choice>
              <mc:Fallback>
                <p:oleObj name="Denklem" r:id="rId5" imgW="495085" imgH="634725" progId="Equation.3">
                  <p:embed/>
                  <p:pic>
                    <p:nvPicPr>
                      <p:cNvPr id="225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204" y="3141599"/>
                        <a:ext cx="107791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395188208"/>
              </p:ext>
            </p:extLst>
          </p:nvPr>
        </p:nvGraphicFramePr>
        <p:xfrm>
          <a:off x="6275642" y="3051112"/>
          <a:ext cx="1223962" cy="1555750"/>
        </p:xfrm>
        <a:graphic>
          <a:graphicData uri="http://schemas.openxmlformats.org/presentationml/2006/ole">
            <mc:AlternateContent xmlns:mc="http://schemas.openxmlformats.org/markup-compatibility/2006">
              <mc:Choice xmlns:v="urn:schemas-microsoft-com:vml" Requires="v">
                <p:oleObj spid="_x0000_s2189" name="Denklem" r:id="rId7" imgW="558558" imgH="710891" progId="Equation.3">
                  <p:embed/>
                </p:oleObj>
              </mc:Choice>
              <mc:Fallback>
                <p:oleObj name="Denklem" r:id="rId7" imgW="558558" imgH="710891" progId="Equation.3">
                  <p:embed/>
                  <p:pic>
                    <p:nvPicPr>
                      <p:cNvPr id="225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5642" y="3051112"/>
                        <a:ext cx="12239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758091580"/>
              </p:ext>
            </p:extLst>
          </p:nvPr>
        </p:nvGraphicFramePr>
        <p:xfrm>
          <a:off x="7490079" y="3051112"/>
          <a:ext cx="642938" cy="1555750"/>
        </p:xfrm>
        <a:graphic>
          <a:graphicData uri="http://schemas.openxmlformats.org/presentationml/2006/ole">
            <mc:AlternateContent xmlns:mc="http://schemas.openxmlformats.org/markup-compatibility/2006">
              <mc:Choice xmlns:v="urn:schemas-microsoft-com:vml" Requires="v">
                <p:oleObj spid="_x0000_s2190" name="Denklem" r:id="rId9" imgW="291973" imgH="710891" progId="Equation.3">
                  <p:embed/>
                </p:oleObj>
              </mc:Choice>
              <mc:Fallback>
                <p:oleObj name="Denklem" r:id="rId9" imgW="291973" imgH="710891" progId="Equation.3">
                  <p:embed/>
                  <p:pic>
                    <p:nvPicPr>
                      <p:cNvPr id="2253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0079" y="3051112"/>
                        <a:ext cx="6429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8018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Renk Modelleri Arasında Dönüşümler</a:t>
            </a:r>
            <a:endParaRPr lang="tr-TR" dirty="0"/>
          </a:p>
        </p:txBody>
      </p:sp>
      <p:sp>
        <p:nvSpPr>
          <p:cNvPr id="3" name="İçerik Yer Tutucusu 2"/>
          <p:cNvSpPr>
            <a:spLocks noGrp="1"/>
          </p:cNvSpPr>
          <p:nvPr>
            <p:ph idx="1"/>
          </p:nvPr>
        </p:nvSpPr>
        <p:spPr/>
        <p:txBody>
          <a:bodyPr/>
          <a:lstStyle/>
          <a:p>
            <a:r>
              <a:rPr lang="tr-TR" altLang="tr-TR" dirty="0"/>
              <a:t>RGB ve HSI renk modelleri arasındaki dönüşümün denklemi;</a:t>
            </a:r>
          </a:p>
          <a:p>
            <a:endParaRPr lang="tr-TR" dirty="0"/>
          </a:p>
        </p:txBody>
      </p:sp>
      <p:graphicFrame>
        <p:nvGraphicFramePr>
          <p:cNvPr id="4" name="Object 4"/>
          <p:cNvGraphicFramePr>
            <a:graphicFrameLocks noChangeAspect="1"/>
          </p:cNvGraphicFramePr>
          <p:nvPr>
            <p:extLst>
              <p:ext uri="{D42A27DB-BD31-4B8C-83A1-F6EECF244321}">
                <p14:modId xmlns:p14="http://schemas.microsoft.com/office/powerpoint/2010/main" val="3508984360"/>
              </p:ext>
            </p:extLst>
          </p:nvPr>
        </p:nvGraphicFramePr>
        <p:xfrm>
          <a:off x="3973005" y="2607564"/>
          <a:ext cx="4608512" cy="3071813"/>
        </p:xfrm>
        <a:graphic>
          <a:graphicData uri="http://schemas.openxmlformats.org/presentationml/2006/ole">
            <mc:AlternateContent xmlns:mc="http://schemas.openxmlformats.org/markup-compatibility/2006">
              <mc:Choice xmlns:v="urn:schemas-microsoft-com:vml" Requires="v">
                <p:oleObj spid="_x0000_s3109" name="Denklem" r:id="rId3" imgW="2476500" imgH="1651000" progId="Equation.3">
                  <p:embed/>
                </p:oleObj>
              </mc:Choice>
              <mc:Fallback>
                <p:oleObj name="Denklem" r:id="rId3" imgW="2476500" imgH="1651000" progId="Equation.3">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005" y="2607564"/>
                        <a:ext cx="460851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9961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A33D-E689-6446-BF0A-10167C11CC93}"/>
              </a:ext>
            </a:extLst>
          </p:cNvPr>
          <p:cNvSpPr>
            <a:spLocks noGrp="1"/>
          </p:cNvSpPr>
          <p:nvPr>
            <p:ph type="title"/>
          </p:nvPr>
        </p:nvSpPr>
        <p:spPr/>
        <p:txBody>
          <a:bodyPr/>
          <a:lstStyle/>
          <a:p>
            <a:r>
              <a:rPr lang="tr-TR" dirty="0"/>
              <a:t>Sözde Renkli Görüntü İşleme</a:t>
            </a:r>
          </a:p>
        </p:txBody>
      </p:sp>
      <p:sp>
        <p:nvSpPr>
          <p:cNvPr id="3" name="Content Placeholder 2">
            <a:extLst>
              <a:ext uri="{FF2B5EF4-FFF2-40B4-BE49-F238E27FC236}">
                <a16:creationId xmlns:a16="http://schemas.microsoft.com/office/drawing/2014/main" id="{E55AAE09-2392-984A-A077-AFF27A901679}"/>
              </a:ext>
            </a:extLst>
          </p:cNvPr>
          <p:cNvSpPr>
            <a:spLocks noGrp="1"/>
          </p:cNvSpPr>
          <p:nvPr>
            <p:ph idx="1"/>
          </p:nvPr>
        </p:nvSpPr>
        <p:spPr/>
        <p:txBody>
          <a:bodyPr>
            <a:normAutofit/>
          </a:bodyPr>
          <a:lstStyle/>
          <a:p>
            <a:r>
              <a:rPr lang="tr-TR" altLang="en-US" sz="3200" dirty="0"/>
              <a:t>Sözde renkli (yapay renk) görüntü işleme, belirli bir kritere dayalı olarak renklerin gri değerlerine atanmasıyla oluşur.</a:t>
            </a:r>
          </a:p>
          <a:p>
            <a:r>
              <a:rPr lang="tr-TR" sz="3200" dirty="0"/>
              <a:t>Bir görüntü ya da görüntü dizisindeki gri ölçekli olayların bizim tarafımızdan daha iyi canlandırılması ya da yorumlanmasıdır. </a:t>
            </a:r>
          </a:p>
          <a:p>
            <a:r>
              <a:rPr lang="tr-TR" sz="3200" dirty="0"/>
              <a:t>İnsan sadece iki düzine kadar gri tonuna kıyasla binlerce renk tonunu ayırt edebilmektedir. </a:t>
            </a:r>
          </a:p>
        </p:txBody>
      </p:sp>
    </p:spTree>
    <p:extLst>
      <p:ext uri="{BB962C8B-B14F-4D97-AF65-F5344CB8AC3E}">
        <p14:creationId xmlns:p14="http://schemas.microsoft.com/office/powerpoint/2010/main" val="1306739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09BB-0FDB-D742-B7B6-A9ECE920284F}"/>
              </a:ext>
            </a:extLst>
          </p:cNvPr>
          <p:cNvSpPr>
            <a:spLocks noGrp="1"/>
          </p:cNvSpPr>
          <p:nvPr>
            <p:ph type="title"/>
          </p:nvPr>
        </p:nvSpPr>
        <p:spPr/>
        <p:txBody>
          <a:bodyPr/>
          <a:lstStyle/>
          <a:p>
            <a:r>
              <a:rPr lang="tr-TR" altLang="en-US" dirty="0"/>
              <a:t>Yoğunluk Dilimleme</a:t>
            </a:r>
            <a:endParaRPr lang="tr-TR" dirty="0"/>
          </a:p>
        </p:txBody>
      </p:sp>
      <p:sp>
        <p:nvSpPr>
          <p:cNvPr id="3" name="Content Placeholder 2">
            <a:extLst>
              <a:ext uri="{FF2B5EF4-FFF2-40B4-BE49-F238E27FC236}">
                <a16:creationId xmlns:a16="http://schemas.microsoft.com/office/drawing/2014/main" id="{76EA62C5-DA6D-4542-87B8-7D1CE91DFE10}"/>
              </a:ext>
            </a:extLst>
          </p:cNvPr>
          <p:cNvSpPr>
            <a:spLocks noGrp="1"/>
          </p:cNvSpPr>
          <p:nvPr>
            <p:ph idx="1"/>
          </p:nvPr>
        </p:nvSpPr>
        <p:spPr/>
        <p:txBody>
          <a:bodyPr/>
          <a:lstStyle/>
          <a:p>
            <a:r>
              <a:rPr lang="tr-TR" dirty="0"/>
              <a:t> 0-(L-1) arası gri seviyeye sahip bir görüntüde, </a:t>
            </a:r>
            <a:r>
              <a:rPr lang="tr-TR" i="1" dirty="0"/>
              <a:t>l</a:t>
            </a:r>
            <a:r>
              <a:rPr lang="tr-TR" i="1" baseline="-25000" dirty="0"/>
              <a:t>1</a:t>
            </a:r>
            <a:r>
              <a:rPr lang="tr-TR" dirty="0"/>
              <a:t>, </a:t>
            </a:r>
            <a:r>
              <a:rPr lang="tr-TR" i="1" dirty="0"/>
              <a:t>l</a:t>
            </a:r>
            <a:r>
              <a:rPr lang="tr-TR" i="1" baseline="-25000" dirty="0"/>
              <a:t>2</a:t>
            </a:r>
            <a:r>
              <a:rPr lang="tr-TR" dirty="0"/>
              <a:t>,…, </a:t>
            </a:r>
            <a:r>
              <a:rPr lang="tr-TR" i="1" dirty="0" err="1"/>
              <a:t>l</a:t>
            </a:r>
            <a:r>
              <a:rPr lang="tr-TR" i="1" baseline="-25000" dirty="0" err="1"/>
              <a:t>p</a:t>
            </a:r>
            <a:r>
              <a:rPr lang="tr-TR" dirty="0"/>
              <a:t> seviyelerinde P adet düzlem tanımlandığını düşünelim. Dolayısıyla gri seviyeler P+1 adet </a:t>
            </a:r>
            <a:r>
              <a:rPr lang="tr-TR" i="1" dirty="0"/>
              <a:t>V</a:t>
            </a:r>
            <a:r>
              <a:rPr lang="tr-TR" i="1" baseline="-25000" dirty="0"/>
              <a:t>1</a:t>
            </a:r>
            <a:r>
              <a:rPr lang="tr-TR" i="1" dirty="0"/>
              <a:t>, V</a:t>
            </a:r>
            <a:r>
              <a:rPr lang="tr-TR" i="1" baseline="-25000" dirty="0"/>
              <a:t>2</a:t>
            </a:r>
            <a:r>
              <a:rPr lang="tr-TR" i="1" dirty="0"/>
              <a:t>,…, V</a:t>
            </a:r>
            <a:r>
              <a:rPr lang="tr-TR" i="1" baseline="-25000" dirty="0"/>
              <a:t>P+1 </a:t>
            </a:r>
            <a:r>
              <a:rPr lang="tr-TR" dirty="0"/>
              <a:t>şeklinde aralığa ayrılır yani dilimlenir. Renge atama işlemi de aşağıdaki denklemle yapılır. </a:t>
            </a:r>
          </a:p>
          <a:p>
            <a:endParaRPr lang="tr-TR" dirty="0"/>
          </a:p>
          <a:p>
            <a:endParaRPr lang="tr-TR" dirty="0"/>
          </a:p>
          <a:p>
            <a:r>
              <a:rPr lang="tr-TR" dirty="0"/>
              <a:t>Burada </a:t>
            </a:r>
            <a:r>
              <a:rPr lang="tr-TR" dirty="0" err="1"/>
              <a:t>c</a:t>
            </a:r>
            <a:r>
              <a:rPr lang="tr-TR" baseline="-25000" dirty="0" err="1"/>
              <a:t>k</a:t>
            </a:r>
            <a:r>
              <a:rPr lang="tr-TR" dirty="0"/>
              <a:t>, k. gri seviye aralığı </a:t>
            </a:r>
            <a:r>
              <a:rPr lang="tr-TR" dirty="0" err="1"/>
              <a:t>V</a:t>
            </a:r>
            <a:r>
              <a:rPr lang="tr-TR" baseline="-25000" dirty="0" err="1"/>
              <a:t>k</a:t>
            </a:r>
            <a:r>
              <a:rPr lang="tr-TR" dirty="0"/>
              <a:t> ya atanan rengi ifade eder. </a:t>
            </a:r>
          </a:p>
          <a:p>
            <a:endParaRPr lang="tr-TR" dirty="0"/>
          </a:p>
        </p:txBody>
      </p:sp>
      <p:graphicFrame>
        <p:nvGraphicFramePr>
          <p:cNvPr id="4" name="Nesne 5">
            <a:extLst>
              <a:ext uri="{FF2B5EF4-FFF2-40B4-BE49-F238E27FC236}">
                <a16:creationId xmlns:a16="http://schemas.microsoft.com/office/drawing/2014/main" id="{1DB5F68B-76A1-C54C-B612-5FA8AA176738}"/>
              </a:ext>
            </a:extLst>
          </p:cNvPr>
          <p:cNvGraphicFramePr>
            <a:graphicFrameLocks noChangeAspect="1"/>
          </p:cNvGraphicFramePr>
          <p:nvPr>
            <p:extLst>
              <p:ext uri="{D42A27DB-BD31-4B8C-83A1-F6EECF244321}">
                <p14:modId xmlns:p14="http://schemas.microsoft.com/office/powerpoint/2010/main" val="3146207139"/>
              </p:ext>
            </p:extLst>
          </p:nvPr>
        </p:nvGraphicFramePr>
        <p:xfrm>
          <a:off x="2996581" y="3401110"/>
          <a:ext cx="5345112" cy="692150"/>
        </p:xfrm>
        <a:graphic>
          <a:graphicData uri="http://schemas.openxmlformats.org/presentationml/2006/ole">
            <mc:AlternateContent xmlns:mc="http://schemas.openxmlformats.org/markup-compatibility/2006">
              <mc:Choice xmlns:v="urn:schemas-microsoft-com:vml" Requires="v">
                <p:oleObj spid="_x0000_s9231" name="Equation" r:id="rId3" imgW="1765300" imgH="228600" progId="Equation.DSMT4">
                  <p:embed/>
                </p:oleObj>
              </mc:Choice>
              <mc:Fallback>
                <p:oleObj name="Equation" r:id="rId3" imgW="1765300" imgH="228600" progId="Equation.DSMT4">
                  <p:embed/>
                  <p:pic>
                    <p:nvPicPr>
                      <p:cNvPr id="6" name="Nesn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6581" y="3401110"/>
                        <a:ext cx="5345112"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837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F1F6-E208-7846-AF03-631C515D0C70}"/>
              </a:ext>
            </a:extLst>
          </p:cNvPr>
          <p:cNvSpPr>
            <a:spLocks noGrp="1"/>
          </p:cNvSpPr>
          <p:nvPr>
            <p:ph type="title"/>
          </p:nvPr>
        </p:nvSpPr>
        <p:spPr/>
        <p:txBody>
          <a:bodyPr/>
          <a:lstStyle/>
          <a:p>
            <a:r>
              <a:rPr lang="tr-TR" altLang="en-US" dirty="0"/>
              <a:t>Yoğunluk Dilimleme</a:t>
            </a:r>
            <a:endParaRPr lang="tr-TR" dirty="0"/>
          </a:p>
        </p:txBody>
      </p:sp>
      <p:pic>
        <p:nvPicPr>
          <p:cNvPr id="4" name="Content Placeholder 3">
            <a:extLst>
              <a:ext uri="{FF2B5EF4-FFF2-40B4-BE49-F238E27FC236}">
                <a16:creationId xmlns:a16="http://schemas.microsoft.com/office/drawing/2014/main" id="{C838B861-625C-FE40-831A-9C9BD17DA987}"/>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38200" y="1856466"/>
            <a:ext cx="505460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25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19D5-01D9-D941-B3FF-55D0A02450A7}"/>
              </a:ext>
            </a:extLst>
          </p:cNvPr>
          <p:cNvSpPr>
            <a:spLocks noGrp="1"/>
          </p:cNvSpPr>
          <p:nvPr>
            <p:ph type="title"/>
          </p:nvPr>
        </p:nvSpPr>
        <p:spPr/>
        <p:txBody>
          <a:bodyPr/>
          <a:lstStyle/>
          <a:p>
            <a:r>
              <a:rPr lang="tr-TR" altLang="en-US" dirty="0"/>
              <a:t>Yoğunluk Dilimleme</a:t>
            </a:r>
            <a:endParaRPr lang="tr-TR" dirty="0"/>
          </a:p>
        </p:txBody>
      </p:sp>
      <p:sp>
        <p:nvSpPr>
          <p:cNvPr id="3" name="Content Placeholder 2">
            <a:extLst>
              <a:ext uri="{FF2B5EF4-FFF2-40B4-BE49-F238E27FC236}">
                <a16:creationId xmlns:a16="http://schemas.microsoft.com/office/drawing/2014/main" id="{C3D1A360-7C3C-5A44-9C8B-4A9A145CF1E7}"/>
              </a:ext>
            </a:extLst>
          </p:cNvPr>
          <p:cNvSpPr>
            <a:spLocks noGrp="1"/>
          </p:cNvSpPr>
          <p:nvPr>
            <p:ph idx="1"/>
          </p:nvPr>
        </p:nvSpPr>
        <p:spPr/>
        <p:txBody>
          <a:bodyPr/>
          <a:lstStyle/>
          <a:p>
            <a:r>
              <a:rPr lang="tr-TR" dirty="0"/>
              <a:t>Burada iki renkli bir atamam işlemi mevcuttur.</a:t>
            </a:r>
          </a:p>
          <a:p>
            <a:r>
              <a:rPr lang="tr-TR" dirty="0"/>
              <a:t>Eğer daha çok seviye kullanılırsa şekil basamak halini alır.</a:t>
            </a:r>
          </a:p>
        </p:txBody>
      </p:sp>
      <p:pic>
        <p:nvPicPr>
          <p:cNvPr id="5" name="Picture 3">
            <a:extLst>
              <a:ext uri="{FF2B5EF4-FFF2-40B4-BE49-F238E27FC236}">
                <a16:creationId xmlns:a16="http://schemas.microsoft.com/office/drawing/2014/main" id="{468E1406-E799-F048-A011-7130AFE7616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593201" y="2947445"/>
            <a:ext cx="5036387" cy="322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319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B2D9-2EE6-7E4C-A941-968DCC539DC6}"/>
              </a:ext>
            </a:extLst>
          </p:cNvPr>
          <p:cNvSpPr>
            <a:spLocks noGrp="1"/>
          </p:cNvSpPr>
          <p:nvPr>
            <p:ph type="title"/>
          </p:nvPr>
        </p:nvSpPr>
        <p:spPr/>
        <p:txBody>
          <a:bodyPr/>
          <a:lstStyle/>
          <a:p>
            <a:r>
              <a:rPr lang="tr-TR" altLang="en-US" dirty="0"/>
              <a:t>Yoğunluk Dilimleme</a:t>
            </a:r>
            <a:endParaRPr lang="tr-TR" dirty="0"/>
          </a:p>
        </p:txBody>
      </p:sp>
      <p:pic>
        <p:nvPicPr>
          <p:cNvPr id="4" name="Picture 3">
            <a:extLst>
              <a:ext uri="{FF2B5EF4-FFF2-40B4-BE49-F238E27FC236}">
                <a16:creationId xmlns:a16="http://schemas.microsoft.com/office/drawing/2014/main" id="{83169426-289C-D84B-9BB4-A1C3C5134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822"/>
          <a:stretch/>
        </p:blipFill>
        <p:spPr bwMode="auto">
          <a:xfrm>
            <a:off x="-57916" y="2036459"/>
            <a:ext cx="7416800" cy="369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01A48BD8-93BB-C149-AB3C-8F4791E0003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29"/>
          <a:stretch/>
        </p:blipFill>
        <p:spPr bwMode="auto">
          <a:xfrm>
            <a:off x="7246813" y="572111"/>
            <a:ext cx="4289291" cy="597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34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Renk Nedir ?</a:t>
            </a:r>
            <a:endParaRPr lang="tr-TR" dirty="0"/>
          </a:p>
        </p:txBody>
      </p:sp>
      <p:sp>
        <p:nvSpPr>
          <p:cNvPr id="3" name="İçerik Yer Tutucusu 2"/>
          <p:cNvSpPr>
            <a:spLocks noGrp="1"/>
          </p:cNvSpPr>
          <p:nvPr>
            <p:ph idx="1"/>
          </p:nvPr>
        </p:nvSpPr>
        <p:spPr/>
        <p:txBody>
          <a:bodyPr/>
          <a:lstStyle/>
          <a:p>
            <a:r>
              <a:rPr lang="tr-TR" altLang="tr-TR" dirty="0"/>
              <a:t>Renk, insan gözünün algılayabildiği görülen elektro manyetik dalga boyundaki enerjidir.</a:t>
            </a:r>
          </a:p>
          <a:p>
            <a:endParaRPr lang="tr-TR" dirty="0"/>
          </a:p>
        </p:txBody>
      </p:sp>
      <p:pic>
        <p:nvPicPr>
          <p:cNvPr id="4" name="Resim 4" descr="http://www.yildiz.edu.tr/~bayram/sgi/saygi_files/sayisa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065" y="2779776"/>
            <a:ext cx="8274333" cy="372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15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D243-862C-934A-B0D0-01138B8A6C34}"/>
              </a:ext>
            </a:extLst>
          </p:cNvPr>
          <p:cNvSpPr>
            <a:spLocks noGrp="1"/>
          </p:cNvSpPr>
          <p:nvPr>
            <p:ph type="title"/>
          </p:nvPr>
        </p:nvSpPr>
        <p:spPr/>
        <p:txBody>
          <a:bodyPr/>
          <a:lstStyle/>
          <a:p>
            <a:r>
              <a:rPr lang="tr-TR" altLang="en-US" dirty="0"/>
              <a:t>Yoğunluk Dilimleme</a:t>
            </a:r>
            <a:endParaRPr lang="tr-TR" dirty="0"/>
          </a:p>
        </p:txBody>
      </p:sp>
      <p:pic>
        <p:nvPicPr>
          <p:cNvPr id="4" name="Picture 3">
            <a:extLst>
              <a:ext uri="{FF2B5EF4-FFF2-40B4-BE49-F238E27FC236}">
                <a16:creationId xmlns:a16="http://schemas.microsoft.com/office/drawing/2014/main" id="{36623331-60AB-B04C-9478-E75A52E4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998" y="1352276"/>
            <a:ext cx="59944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4BD4C3BB-B184-5345-80A7-6DA10CEA2DAC}"/>
              </a:ext>
            </a:extLst>
          </p:cNvPr>
          <p:cNvPicPr>
            <a:picLocks noChangeAspect="1" noChangeArrowheads="1"/>
          </p:cNvPicPr>
          <p:nvPr/>
        </p:nvPicPr>
        <p:blipFill>
          <a:blip r:embed="rId3">
            <a:grayscl/>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153392" y="5416276"/>
            <a:ext cx="72294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546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dirty="0"/>
              <a:t>İki boyutlu (2D) düzlemde, bir nesne şekli bozulmadan ötelendiğinde nesnenin yeni koordinatları ile eski koordinatları arasındaki ilişkiyi belirlemek istiyoruz.</a:t>
            </a:r>
          </a:p>
          <a:p>
            <a:pPr algn="just">
              <a:spcBef>
                <a:spcPct val="0"/>
              </a:spcBef>
            </a:pPr>
            <a:r>
              <a:rPr lang="tr-TR" altLang="tr-TR" dirty="0"/>
              <a:t>(</a:t>
            </a:r>
            <a:r>
              <a:rPr lang="tr-TR" altLang="tr-TR" dirty="0" err="1"/>
              <a:t>x,y</a:t>
            </a:r>
            <a:r>
              <a:rPr lang="tr-TR" altLang="tr-TR" dirty="0"/>
              <a:t>)  koordinatlarına sahip bir P noktası, x-yönünde </a:t>
            </a:r>
            <a:r>
              <a:rPr lang="tr-TR" altLang="tr-TR" dirty="0" err="1"/>
              <a:t>t</a:t>
            </a:r>
            <a:r>
              <a:rPr lang="tr-TR" altLang="tr-TR" baseline="-25000" dirty="0" err="1"/>
              <a:t>x</a:t>
            </a:r>
            <a:r>
              <a:rPr lang="tr-TR" altLang="tr-TR" dirty="0"/>
              <a:t>; y-yönünde </a:t>
            </a:r>
            <a:r>
              <a:rPr lang="tr-TR" altLang="tr-TR" dirty="0" err="1"/>
              <a:t>t</a:t>
            </a:r>
            <a:r>
              <a:rPr lang="tr-TR" altLang="tr-TR" baseline="-25000" dirty="0" err="1"/>
              <a:t>y</a:t>
            </a:r>
            <a:r>
              <a:rPr lang="tr-TR" altLang="tr-TR" dirty="0"/>
              <a:t> kadar ötelenerek P’ noktası oluşturulsun.</a:t>
            </a:r>
            <a:endParaRPr lang="en-US"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936" y="4595305"/>
            <a:ext cx="378936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628642"/>
            <a:ext cx="239236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136" y="3966655"/>
            <a:ext cx="27543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412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normAutofit lnSpcReduction="10000"/>
          </a:bodyPr>
          <a:lstStyle/>
          <a:p>
            <a:r>
              <a:rPr lang="tr-TR" altLang="tr-TR" dirty="0"/>
              <a:t>P ve P’ noktaları için homojen koordinatlar kullanılırsa, bu noktalar arasındaki ilişki vektör-matris  </a:t>
            </a:r>
            <a:r>
              <a:rPr lang="tr-TR" altLang="tr-TR" dirty="0" err="1"/>
              <a:t>notasyonunda</a:t>
            </a:r>
            <a:r>
              <a:rPr lang="tr-TR" altLang="tr-TR" dirty="0"/>
              <a:t> ifade edilebilir.</a:t>
            </a:r>
          </a:p>
          <a:p>
            <a:endParaRPr lang="tr-TR" altLang="tr-TR" dirty="0"/>
          </a:p>
          <a:p>
            <a:endParaRPr lang="tr-TR" altLang="tr-TR" dirty="0"/>
          </a:p>
          <a:p>
            <a:endParaRPr lang="tr-TR" altLang="tr-TR" dirty="0"/>
          </a:p>
          <a:p>
            <a:endParaRPr lang="tr-TR" altLang="tr-TR" dirty="0"/>
          </a:p>
          <a:p>
            <a:endParaRPr lang="tr-TR" altLang="tr-TR" dirty="0"/>
          </a:p>
          <a:p>
            <a:endParaRPr lang="tr-TR" altLang="tr-TR" dirty="0"/>
          </a:p>
          <a:p>
            <a:r>
              <a:rPr lang="tr-TR" altLang="tr-TR" dirty="0"/>
              <a:t>T’ye ÖTELEME MATRİSİ  denir. </a:t>
            </a:r>
          </a:p>
          <a:p>
            <a:endParaRPr lang="tr-TR"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0" y="2775585"/>
            <a:ext cx="23288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490" y="3747135"/>
            <a:ext cx="50101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1031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dirty="0"/>
              <a:t>2D düzlemde, bir nesne şekli bozulmadan ölçeklendiğinde nesnenin yeni koordinatları ile eski koordinatları arasındaki ilişkiyi belirlemek istiyoruz.</a:t>
            </a:r>
          </a:p>
          <a:p>
            <a:pPr algn="just">
              <a:spcBef>
                <a:spcPct val="0"/>
              </a:spcBef>
            </a:pPr>
            <a:r>
              <a:rPr lang="tr-TR" altLang="tr-TR" dirty="0"/>
              <a:t>(</a:t>
            </a:r>
            <a:r>
              <a:rPr lang="tr-TR" altLang="tr-TR" dirty="0" err="1"/>
              <a:t>x,y</a:t>
            </a:r>
            <a:r>
              <a:rPr lang="tr-TR" altLang="tr-TR" dirty="0"/>
              <a:t>)  koordinatlarına sahip bir P noktası, x-yönünde </a:t>
            </a:r>
            <a:r>
              <a:rPr lang="tr-TR" altLang="tr-TR" dirty="0" err="1"/>
              <a:t>s</a:t>
            </a:r>
            <a:r>
              <a:rPr lang="tr-TR" altLang="tr-TR" baseline="-25000" dirty="0" err="1"/>
              <a:t>x</a:t>
            </a:r>
            <a:r>
              <a:rPr lang="tr-TR" altLang="tr-TR" dirty="0"/>
              <a:t>; y-yönünde </a:t>
            </a:r>
            <a:r>
              <a:rPr lang="tr-TR" altLang="tr-TR" dirty="0" err="1"/>
              <a:t>s</a:t>
            </a:r>
            <a:r>
              <a:rPr lang="tr-TR" altLang="tr-TR" baseline="-25000" dirty="0" err="1"/>
              <a:t>y</a:t>
            </a:r>
            <a:r>
              <a:rPr lang="tr-TR" altLang="tr-TR" dirty="0"/>
              <a:t> kadar ölçeklenerek P’ noktası oluşturulsun.</a:t>
            </a:r>
            <a:endParaRPr lang="en-US"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704" y="4330446"/>
            <a:ext cx="32940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104" y="4935283"/>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160" y="3876675"/>
            <a:ext cx="34178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54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normAutofit fontScale="92500" lnSpcReduction="10000"/>
          </a:bodyPr>
          <a:lstStyle/>
          <a:p>
            <a:r>
              <a:rPr lang="tr-TR" altLang="tr-TR" dirty="0"/>
              <a:t>P ve P’ noktaları için homojen koordinatlar kullanılırsa, bu noktalar arasındaki ilişki vektör-matris  </a:t>
            </a:r>
            <a:r>
              <a:rPr lang="tr-TR" altLang="tr-TR" dirty="0" err="1"/>
              <a:t>notasyonunda</a:t>
            </a:r>
            <a:r>
              <a:rPr lang="tr-TR" altLang="tr-TR" dirty="0"/>
              <a:t> ifade edilebilir.</a:t>
            </a:r>
          </a:p>
          <a:p>
            <a:endParaRPr lang="tr-TR" altLang="tr-TR" dirty="0"/>
          </a:p>
          <a:p>
            <a:endParaRPr lang="tr-TR" altLang="tr-TR" dirty="0"/>
          </a:p>
          <a:p>
            <a:endParaRPr lang="tr-TR" altLang="tr-TR" dirty="0"/>
          </a:p>
          <a:p>
            <a:endParaRPr lang="tr-TR" altLang="tr-TR" dirty="0"/>
          </a:p>
          <a:p>
            <a:endParaRPr lang="tr-TR" altLang="tr-TR" dirty="0"/>
          </a:p>
          <a:p>
            <a:endParaRPr lang="tr-TR" altLang="tr-TR" dirty="0"/>
          </a:p>
          <a:p>
            <a:endParaRPr lang="tr-TR" altLang="tr-TR" dirty="0"/>
          </a:p>
          <a:p>
            <a:r>
              <a:rPr lang="tr-TR" altLang="tr-TR" dirty="0"/>
              <a:t>S’ye ÖLÇEKLEME MATRİSİ  denir.</a:t>
            </a:r>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303" y="2768346"/>
            <a:ext cx="30194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128" y="3835146"/>
            <a:ext cx="55927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16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dirty="0"/>
              <a:t>2D düzlemde, bir nesne şekli bozulmadan ilk önce ölçeklenip daha sonra ötelendiğinde nesnenin yeni koordinatları ile eski koordinatları arasındaki ilişkiyi belirlemek istiyoruz.</a:t>
            </a:r>
          </a:p>
          <a:p>
            <a:pPr algn="just">
              <a:spcBef>
                <a:spcPct val="0"/>
              </a:spcBef>
            </a:pPr>
            <a:r>
              <a:rPr lang="tr-TR" altLang="tr-TR" dirty="0"/>
              <a:t>(</a:t>
            </a:r>
            <a:r>
              <a:rPr lang="tr-TR" altLang="tr-TR" dirty="0" err="1"/>
              <a:t>x,y</a:t>
            </a:r>
            <a:r>
              <a:rPr lang="tr-TR" altLang="tr-TR" dirty="0"/>
              <a:t>)  koordinatlarına sahip bir P noktası, x-yönünde </a:t>
            </a:r>
            <a:r>
              <a:rPr lang="tr-TR" altLang="tr-TR" dirty="0" err="1"/>
              <a:t>s</a:t>
            </a:r>
            <a:r>
              <a:rPr lang="tr-TR" altLang="tr-TR" baseline="-25000" dirty="0" err="1"/>
              <a:t>x</a:t>
            </a:r>
            <a:r>
              <a:rPr lang="tr-TR" altLang="tr-TR" dirty="0"/>
              <a:t>; y-yönünde </a:t>
            </a:r>
            <a:r>
              <a:rPr lang="tr-TR" altLang="tr-TR" dirty="0" err="1"/>
              <a:t>s</a:t>
            </a:r>
            <a:r>
              <a:rPr lang="tr-TR" altLang="tr-TR" baseline="-25000" dirty="0" err="1"/>
              <a:t>y</a:t>
            </a:r>
            <a:r>
              <a:rPr lang="tr-TR" altLang="tr-TR" dirty="0"/>
              <a:t> kadar ölçeklenip P’ oluşturuluyor. Daha sonra,  P’ noktası  x-yönünde </a:t>
            </a:r>
            <a:r>
              <a:rPr lang="tr-TR" altLang="tr-TR" dirty="0" err="1"/>
              <a:t>t</a:t>
            </a:r>
            <a:r>
              <a:rPr lang="tr-TR" altLang="tr-TR" baseline="-25000" dirty="0" err="1"/>
              <a:t>x</a:t>
            </a:r>
            <a:r>
              <a:rPr lang="tr-TR" altLang="tr-TR" dirty="0"/>
              <a:t>; y-yönünde </a:t>
            </a:r>
            <a:r>
              <a:rPr lang="tr-TR" altLang="tr-TR" dirty="0" err="1"/>
              <a:t>t</a:t>
            </a:r>
            <a:r>
              <a:rPr lang="tr-TR" altLang="tr-TR" baseline="-25000" dirty="0" err="1"/>
              <a:t>y</a:t>
            </a:r>
            <a:r>
              <a:rPr lang="tr-TR" altLang="tr-TR" dirty="0"/>
              <a:t> kadar ötelenerek P’’ noktası elde ediliyor.</a:t>
            </a:r>
            <a:endParaRPr lang="en-US"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608" y="4328160"/>
            <a:ext cx="65627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427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r>
              <a:rPr lang="tr-TR" altLang="tr-TR" dirty="0"/>
              <a:t>Daha önce tanımladığımız, öteleme ve ölçekleme matrisleri açık halde yazılarak noktalar arasındaki  ilişki kolayca bulunur.</a:t>
            </a:r>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296" y="3005328"/>
            <a:ext cx="62849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958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a:t>Öteleme ve ölçekleme işlemlerinin sırası değiştirildiğinde, noktalar arasındaki ilişki değişir mi? </a:t>
            </a:r>
          </a:p>
          <a:p>
            <a:pPr algn="just">
              <a:spcBef>
                <a:spcPct val="0"/>
              </a:spcBef>
            </a:pPr>
            <a:endParaRPr lang="tr-TR" altLang="tr-TR"/>
          </a:p>
          <a:p>
            <a:pPr algn="just">
              <a:spcBef>
                <a:spcPct val="0"/>
              </a:spcBef>
            </a:pPr>
            <a:r>
              <a:rPr lang="tr-TR" altLang="tr-TR"/>
              <a:t>P noktasına önce ölçekleme,  sonra öteleme uygulanarak elde edilen noktayı P’’  ile belirtelim.</a:t>
            </a:r>
          </a:p>
          <a:p>
            <a:pPr algn="just">
              <a:spcBef>
                <a:spcPct val="0"/>
              </a:spcBef>
            </a:pPr>
            <a:endParaRPr lang="tr-TR" altLang="tr-TR"/>
          </a:p>
          <a:p>
            <a:pPr algn="just">
              <a:spcBef>
                <a:spcPct val="0"/>
              </a:spcBef>
            </a:pPr>
            <a:r>
              <a:rPr lang="tr-TR" altLang="tr-TR"/>
              <a:t>İşlemlerin sırası (önce öteleme, sonra ölçekleme) değiştirilerek elde edilen noktayı P’’’  ile gösterelim. </a:t>
            </a:r>
          </a:p>
          <a:p>
            <a:pPr algn="just">
              <a:spcBef>
                <a:spcPct val="0"/>
              </a:spcBef>
            </a:pPr>
            <a:endParaRPr lang="tr-TR" altLang="tr-TR"/>
          </a:p>
          <a:p>
            <a:pPr algn="just">
              <a:spcBef>
                <a:spcPct val="0"/>
              </a:spcBef>
            </a:pPr>
            <a:r>
              <a:rPr lang="tr-TR" altLang="tr-TR"/>
              <a:t>P’’ ile P’’’ aynı koordinatlara sahipse işlemlerin sırası değiştirilebilir, aksi halde değiştirilemez.</a:t>
            </a:r>
            <a:endParaRPr lang="tr-TR" altLang="tr-TR" dirty="0"/>
          </a:p>
        </p:txBody>
      </p:sp>
    </p:spTree>
    <p:extLst>
      <p:ext uri="{BB962C8B-B14F-4D97-AF65-F5344CB8AC3E}">
        <p14:creationId xmlns:p14="http://schemas.microsoft.com/office/powerpoint/2010/main" val="145656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r>
              <a:rPr lang="tr-TR" altLang="tr-TR" dirty="0"/>
              <a:t>Görüldüğü gibi, sonuç değişmektedir. Dolayısıyla ölçekleme ve öteleme işlemleri arka arkaya uygulandığında işlemlerin uygulanma sırası önemlidir.</a:t>
            </a:r>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52" y="3681984"/>
            <a:ext cx="81534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552" y="5053584"/>
            <a:ext cx="79248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704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dirty="0"/>
              <a:t>2D düzlemde, bir nesne şekli bozulmadan döndüğünde nesnenin yeni koordinatları ile eski koordinatları arasındaki ilişkiyi belirlemek istiyoruz.</a:t>
            </a:r>
          </a:p>
          <a:p>
            <a:pPr algn="just">
              <a:spcBef>
                <a:spcPct val="0"/>
              </a:spcBef>
            </a:pPr>
            <a:r>
              <a:rPr lang="tr-TR" altLang="tr-TR" dirty="0"/>
              <a:t>(</a:t>
            </a:r>
            <a:r>
              <a:rPr lang="tr-TR" altLang="tr-TR" dirty="0" err="1"/>
              <a:t>x,y</a:t>
            </a:r>
            <a:r>
              <a:rPr lang="tr-TR" altLang="tr-TR" dirty="0"/>
              <a:t>)  koordinatlarına sahip bir P noktası, x-eksenine göre saat yönünün tersi istikametinde </a:t>
            </a:r>
            <a:r>
              <a:rPr lang="el-GR" altLang="tr-TR" dirty="0"/>
              <a:t>θ</a:t>
            </a:r>
            <a:r>
              <a:rPr lang="tr-TR" altLang="tr-TR" dirty="0"/>
              <a:t> açısı kadar döndürülerek P’ noktası oluşturulsun.</a:t>
            </a:r>
            <a:endParaRPr lang="en-US"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056" y="4182110"/>
            <a:ext cx="368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781" y="4383723"/>
            <a:ext cx="20478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82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marL="0" indent="0">
              <a:lnSpc>
                <a:spcPct val="80000"/>
              </a:lnSpc>
              <a:buNone/>
            </a:pPr>
            <a:r>
              <a:rPr lang="tr-TR" altLang="tr-TR" dirty="0"/>
              <a:t>Renkli ışık elektromanyetik </a:t>
            </a:r>
            <a:r>
              <a:rPr lang="tr-TR" altLang="tr-TR" dirty="0" err="1"/>
              <a:t>tayfda</a:t>
            </a:r>
            <a:r>
              <a:rPr lang="tr-TR" altLang="tr-TR" dirty="0"/>
              <a:t> yaklaşık 350µm ile 750µm arasındaki bir alanı temsil etmektedir.</a:t>
            </a:r>
          </a:p>
          <a:p>
            <a:pPr marL="0" indent="0" fontAlgn="base">
              <a:spcAft>
                <a:spcPct val="0"/>
              </a:spcAft>
              <a:buClr>
                <a:schemeClr val="accent1"/>
              </a:buClr>
              <a:buSzPct val="80000"/>
              <a:buNone/>
              <a:defRPr/>
            </a:pPr>
            <a:r>
              <a:rPr lang="tr-TR" altLang="en-US" dirty="0"/>
              <a:t>Renkli ışığın özelliğini ifade etmek için üç temel parametre kullanılır:</a:t>
            </a:r>
          </a:p>
          <a:p>
            <a:pPr marL="514350" indent="-514350" fontAlgn="base">
              <a:spcAft>
                <a:spcPct val="0"/>
              </a:spcAft>
              <a:buClr>
                <a:schemeClr val="accent1"/>
              </a:buClr>
              <a:buSzPct val="80000"/>
              <a:buFont typeface="+mj-lt"/>
              <a:buAutoNum type="arabicPeriod"/>
              <a:defRPr/>
            </a:pPr>
            <a:r>
              <a:rPr lang="tr-TR" altLang="en-US" dirty="0"/>
              <a:t>Işıma (</a:t>
            </a:r>
            <a:r>
              <a:rPr lang="tr-TR" altLang="en-US" dirty="0" err="1"/>
              <a:t>radiance</a:t>
            </a:r>
            <a:r>
              <a:rPr lang="tr-TR" altLang="en-US" dirty="0"/>
              <a:t>): Işık kaynağından yayılan toplam enerji miktarıdır ve </a:t>
            </a:r>
            <a:r>
              <a:rPr lang="tr-TR" altLang="en-US" dirty="0" err="1"/>
              <a:t>Watt</a:t>
            </a:r>
            <a:r>
              <a:rPr lang="tr-TR" altLang="en-US" dirty="0"/>
              <a:t> (W) cinsinden ölçülür.</a:t>
            </a:r>
          </a:p>
          <a:p>
            <a:pPr marL="514350" indent="-514350" fontAlgn="base">
              <a:spcAft>
                <a:spcPct val="0"/>
              </a:spcAft>
              <a:buClr>
                <a:schemeClr val="accent1"/>
              </a:buClr>
              <a:buSzPct val="80000"/>
              <a:buFont typeface="+mj-lt"/>
              <a:buAutoNum type="arabicPeriod"/>
              <a:defRPr/>
            </a:pPr>
            <a:r>
              <a:rPr lang="tr-TR" altLang="en-US" dirty="0"/>
              <a:t>Işıklılık (</a:t>
            </a:r>
            <a:r>
              <a:rPr lang="tr-TR" altLang="en-US" dirty="0" err="1"/>
              <a:t>luminance</a:t>
            </a:r>
            <a:r>
              <a:rPr lang="tr-TR" altLang="en-US" dirty="0"/>
              <a:t>): Gözlemcinin ışık kaynağından algıladığı toplam enerji miktarıdır ve </a:t>
            </a:r>
            <a:r>
              <a:rPr lang="tr-TR" altLang="en-US" dirty="0" err="1"/>
              <a:t>Lumen</a:t>
            </a:r>
            <a:r>
              <a:rPr lang="tr-TR" altLang="en-US" dirty="0"/>
              <a:t> (</a:t>
            </a:r>
            <a:r>
              <a:rPr lang="tr-TR" altLang="en-US" dirty="0" err="1"/>
              <a:t>lm</a:t>
            </a:r>
            <a:r>
              <a:rPr lang="tr-TR" altLang="en-US" dirty="0"/>
              <a:t>) cinsinden ölçülür.</a:t>
            </a:r>
          </a:p>
          <a:p>
            <a:pPr marL="514350" indent="-514350" fontAlgn="base">
              <a:spcAft>
                <a:spcPct val="0"/>
              </a:spcAft>
              <a:buClr>
                <a:schemeClr val="accent1"/>
              </a:buClr>
              <a:buSzPct val="80000"/>
              <a:buFont typeface="+mj-lt"/>
              <a:buAutoNum type="arabicPeriod"/>
              <a:defRPr/>
            </a:pPr>
            <a:r>
              <a:rPr lang="tr-TR" altLang="en-US" dirty="0"/>
              <a:t>Parlaklık (</a:t>
            </a:r>
            <a:r>
              <a:rPr lang="tr-TR" altLang="en-US" dirty="0" err="1"/>
              <a:t>brightness</a:t>
            </a:r>
            <a:r>
              <a:rPr lang="tr-TR" altLang="en-US" dirty="0"/>
              <a:t>): Ölçümü pratik olarak mümkün olmayan </a:t>
            </a:r>
            <a:r>
              <a:rPr lang="tr-TR" altLang="en-US" dirty="0" err="1"/>
              <a:t>subjektif</a:t>
            </a:r>
            <a:r>
              <a:rPr lang="tr-TR" altLang="en-US" dirty="0"/>
              <a:t> bir tanımlayıcı parametredir. </a:t>
            </a:r>
            <a:r>
              <a:rPr lang="tr-TR" altLang="tr-TR" dirty="0"/>
              <a:t>Parlaklık renksiz ışık şiddetini kapsar.</a:t>
            </a:r>
            <a:endParaRPr lang="en-US" altLang="en-US" dirty="0"/>
          </a:p>
          <a:p>
            <a:pPr marL="0" indent="0">
              <a:buNone/>
            </a:pPr>
            <a:endParaRPr lang="tr-TR" dirty="0"/>
          </a:p>
        </p:txBody>
      </p:sp>
    </p:spTree>
    <p:extLst>
      <p:ext uri="{BB962C8B-B14F-4D97-AF65-F5344CB8AC3E}">
        <p14:creationId xmlns:p14="http://schemas.microsoft.com/office/powerpoint/2010/main" val="570763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endParaRPr lang="tr-TR" dirty="0"/>
          </a:p>
          <a:p>
            <a:endParaRPr lang="tr-TR" dirty="0"/>
          </a:p>
          <a:p>
            <a:endParaRPr lang="tr-TR" dirty="0"/>
          </a:p>
          <a:p>
            <a:endParaRPr lang="tr-TR" dirty="0"/>
          </a:p>
          <a:p>
            <a:r>
              <a:rPr lang="tr-TR" altLang="tr-TR" dirty="0"/>
              <a:t>R’ye DÖNME MATRİSİ denir.  Dönme matrisi bazı özelliklere sahiptir. Bunlardan ikisi aşağıda verilmiştir.</a:t>
            </a:r>
            <a:endParaRPr lang="en-US" altLang="tr-TR" dirty="0"/>
          </a:p>
          <a:p>
            <a:endParaRPr lang="tr-TR"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606" y="1825625"/>
            <a:ext cx="452278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496" y="5041392"/>
            <a:ext cx="2165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704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lstStyle/>
          <a:p>
            <a:pPr algn="just">
              <a:spcBef>
                <a:spcPct val="0"/>
              </a:spcBef>
            </a:pPr>
            <a:r>
              <a:rPr lang="tr-TR" altLang="tr-TR" dirty="0"/>
              <a:t>Bir noktaya birden fazla dönüşüm uygulandığında, eski ile yeni koordinatlar arasındaki ilişki yukarıda verilen dönüşümler uygun sırada uygulanarak bulunur.</a:t>
            </a:r>
          </a:p>
          <a:p>
            <a:pPr algn="just">
              <a:spcBef>
                <a:spcPct val="0"/>
              </a:spcBef>
            </a:pPr>
            <a:r>
              <a:rPr lang="tr-TR" altLang="tr-TR" dirty="0"/>
              <a:t>P noktasına sırasıyla öteleme, dönme ve ölçekleme uygulanarak P’ elde edilsin.</a:t>
            </a:r>
          </a:p>
          <a:p>
            <a:endParaRPr lang="tr-TR"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185" y="3429000"/>
            <a:ext cx="58197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946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3B Dönüşümler</a:t>
            </a:r>
            <a:endParaRPr lang="tr-TR" dirty="0"/>
          </a:p>
        </p:txBody>
      </p:sp>
      <p:sp>
        <p:nvSpPr>
          <p:cNvPr id="3" name="İçerik Yer Tutucusu 2"/>
          <p:cNvSpPr>
            <a:spLocks noGrp="1"/>
          </p:cNvSpPr>
          <p:nvPr>
            <p:ph idx="1"/>
          </p:nvPr>
        </p:nvSpPr>
        <p:spPr/>
        <p:txBody>
          <a:bodyPr/>
          <a:lstStyle/>
          <a:p>
            <a:r>
              <a:rPr lang="tr-TR" altLang="tr-TR" dirty="0" err="1"/>
              <a:t>Translation</a:t>
            </a:r>
            <a:r>
              <a:rPr lang="tr-TR" altLang="tr-TR" dirty="0"/>
              <a:t> – Öteleme</a:t>
            </a:r>
          </a:p>
          <a:p>
            <a:endParaRPr lang="tr-TR" dirty="0"/>
          </a:p>
        </p:txBody>
      </p:sp>
      <p:graphicFrame>
        <p:nvGraphicFramePr>
          <p:cNvPr id="4" name="Object 13"/>
          <p:cNvGraphicFramePr>
            <a:graphicFrameLocks noChangeAspect="1"/>
          </p:cNvGraphicFramePr>
          <p:nvPr>
            <p:extLst>
              <p:ext uri="{D42A27DB-BD31-4B8C-83A1-F6EECF244321}">
                <p14:modId xmlns:p14="http://schemas.microsoft.com/office/powerpoint/2010/main" val="2553579167"/>
              </p:ext>
            </p:extLst>
          </p:nvPr>
        </p:nvGraphicFramePr>
        <p:xfrm>
          <a:off x="4044156" y="2799715"/>
          <a:ext cx="4103687" cy="2141538"/>
        </p:xfrm>
        <a:graphic>
          <a:graphicData uri="http://schemas.openxmlformats.org/presentationml/2006/ole">
            <mc:AlternateContent xmlns:mc="http://schemas.openxmlformats.org/markup-compatibility/2006">
              <mc:Choice xmlns:v="urn:schemas-microsoft-com:vml" Requires="v">
                <p:oleObj spid="_x0000_s4132" name="Denklem" r:id="rId3" imgW="1752600" imgH="914400" progId="Equation.3">
                  <p:embed/>
                </p:oleObj>
              </mc:Choice>
              <mc:Fallback>
                <p:oleObj name="Denklem" r:id="rId3" imgW="1752600" imgH="914400" progId="Equation.3">
                  <p:embed/>
                  <p:pic>
                    <p:nvPicPr>
                      <p:cNvPr id="1536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156" y="2799715"/>
                        <a:ext cx="4103687"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8000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3B Dönüşümler</a:t>
            </a:r>
            <a:endParaRPr lang="tr-TR" dirty="0"/>
          </a:p>
        </p:txBody>
      </p:sp>
      <p:sp>
        <p:nvSpPr>
          <p:cNvPr id="3" name="İçerik Yer Tutucusu 2"/>
          <p:cNvSpPr>
            <a:spLocks noGrp="1"/>
          </p:cNvSpPr>
          <p:nvPr>
            <p:ph idx="1"/>
          </p:nvPr>
        </p:nvSpPr>
        <p:spPr/>
        <p:txBody>
          <a:bodyPr/>
          <a:lstStyle/>
          <a:p>
            <a:r>
              <a:rPr lang="tr-TR" altLang="tr-TR" dirty="0" err="1"/>
              <a:t>Scaling</a:t>
            </a:r>
            <a:r>
              <a:rPr lang="tr-TR" altLang="tr-TR" dirty="0"/>
              <a:t> – Ölçeklendirme</a:t>
            </a:r>
          </a:p>
          <a:p>
            <a:endParaRPr lang="tr-TR" dirty="0"/>
          </a:p>
        </p:txBody>
      </p:sp>
      <p:graphicFrame>
        <p:nvGraphicFramePr>
          <p:cNvPr id="4" name="Object 19"/>
          <p:cNvGraphicFramePr>
            <a:graphicFrameLocks noChangeAspect="1"/>
          </p:cNvGraphicFramePr>
          <p:nvPr>
            <p:extLst>
              <p:ext uri="{D42A27DB-BD31-4B8C-83A1-F6EECF244321}">
                <p14:modId xmlns:p14="http://schemas.microsoft.com/office/powerpoint/2010/main" val="3262832639"/>
              </p:ext>
            </p:extLst>
          </p:nvPr>
        </p:nvGraphicFramePr>
        <p:xfrm>
          <a:off x="4008057" y="2907506"/>
          <a:ext cx="3889375" cy="2187575"/>
        </p:xfrm>
        <a:graphic>
          <a:graphicData uri="http://schemas.openxmlformats.org/presentationml/2006/ole">
            <mc:AlternateContent xmlns:mc="http://schemas.openxmlformats.org/markup-compatibility/2006">
              <mc:Choice xmlns:v="urn:schemas-microsoft-com:vml" Requires="v">
                <p:oleObj spid="_x0000_s5156" name="Denklem" r:id="rId3" imgW="1625600" imgH="914400" progId="Equation.3">
                  <p:embed/>
                </p:oleObj>
              </mc:Choice>
              <mc:Fallback>
                <p:oleObj name="Denklem" r:id="rId3" imgW="1625600" imgH="914400" progId="Equation.3">
                  <p:embed/>
                  <p:pic>
                    <p:nvPicPr>
                      <p:cNvPr id="16388" name="Object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057" y="2907506"/>
                        <a:ext cx="388937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0725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3B Dönüşümler</a:t>
            </a:r>
            <a:endParaRPr lang="tr-TR" dirty="0"/>
          </a:p>
        </p:txBody>
      </p:sp>
      <p:sp>
        <p:nvSpPr>
          <p:cNvPr id="3" name="İçerik Yer Tutucusu 2"/>
          <p:cNvSpPr>
            <a:spLocks noGrp="1"/>
          </p:cNvSpPr>
          <p:nvPr>
            <p:ph idx="1"/>
          </p:nvPr>
        </p:nvSpPr>
        <p:spPr/>
        <p:txBody>
          <a:bodyPr/>
          <a:lstStyle/>
          <a:p>
            <a:r>
              <a:rPr lang="tr-TR" altLang="tr-TR" dirty="0" err="1"/>
              <a:t>Rotation</a:t>
            </a:r>
            <a:r>
              <a:rPr lang="tr-TR" altLang="tr-TR" dirty="0"/>
              <a:t> - Döndürme</a:t>
            </a:r>
          </a:p>
          <a:p>
            <a:endParaRPr lang="tr-TR" dirty="0"/>
          </a:p>
        </p:txBody>
      </p:sp>
      <p:graphicFrame>
        <p:nvGraphicFramePr>
          <p:cNvPr id="4" name="Object 30"/>
          <p:cNvGraphicFramePr>
            <a:graphicFrameLocks noChangeAspect="1"/>
          </p:cNvGraphicFramePr>
          <p:nvPr>
            <p:extLst>
              <p:ext uri="{D42A27DB-BD31-4B8C-83A1-F6EECF244321}">
                <p14:modId xmlns:p14="http://schemas.microsoft.com/office/powerpoint/2010/main" val="4235199186"/>
              </p:ext>
            </p:extLst>
          </p:nvPr>
        </p:nvGraphicFramePr>
        <p:xfrm>
          <a:off x="3256090" y="4524947"/>
          <a:ext cx="4032250" cy="1885950"/>
        </p:xfrm>
        <a:graphic>
          <a:graphicData uri="http://schemas.openxmlformats.org/presentationml/2006/ole">
            <mc:AlternateContent xmlns:mc="http://schemas.openxmlformats.org/markup-compatibility/2006">
              <mc:Choice xmlns:v="urn:schemas-microsoft-com:vml" Requires="v">
                <p:oleObj spid="_x0000_s6213" name="Denklem" r:id="rId3" imgW="1955800" imgH="914400" progId="Equation.3">
                  <p:embed/>
                </p:oleObj>
              </mc:Choice>
              <mc:Fallback>
                <p:oleObj name="Denklem" r:id="rId3" imgW="1955800" imgH="914400" progId="Equation.3">
                  <p:embed/>
                  <p:pic>
                    <p:nvPicPr>
                      <p:cNvPr id="17412"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090" y="4524947"/>
                        <a:ext cx="40322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1"/>
          <p:cNvGraphicFramePr>
            <a:graphicFrameLocks noChangeAspect="1"/>
          </p:cNvGraphicFramePr>
          <p:nvPr>
            <p:extLst>
              <p:ext uri="{D42A27DB-BD31-4B8C-83A1-F6EECF244321}">
                <p14:modId xmlns:p14="http://schemas.microsoft.com/office/powerpoint/2010/main" val="3567224486"/>
              </p:ext>
            </p:extLst>
          </p:nvPr>
        </p:nvGraphicFramePr>
        <p:xfrm>
          <a:off x="4119690" y="2292922"/>
          <a:ext cx="3240087" cy="1798637"/>
        </p:xfrm>
        <a:graphic>
          <a:graphicData uri="http://schemas.openxmlformats.org/presentationml/2006/ole">
            <mc:AlternateContent xmlns:mc="http://schemas.openxmlformats.org/markup-compatibility/2006">
              <mc:Choice xmlns:v="urn:schemas-microsoft-com:vml" Requires="v">
                <p:oleObj spid="_x0000_s6214" name="Denklem" r:id="rId5" imgW="1257300" imgH="698500" progId="Equation.3">
                  <p:embed/>
                </p:oleObj>
              </mc:Choice>
              <mc:Fallback>
                <p:oleObj name="Denklem" r:id="rId5" imgW="1257300" imgH="698500" progId="Equation.3">
                  <p:embed/>
                  <p:pic>
                    <p:nvPicPr>
                      <p:cNvPr id="17413" name="Object 3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9690" y="2292922"/>
                        <a:ext cx="3240087"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3629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3B Dönüşümler</a:t>
            </a:r>
            <a:endParaRPr lang="tr-TR" dirty="0"/>
          </a:p>
        </p:txBody>
      </p:sp>
      <p:sp>
        <p:nvSpPr>
          <p:cNvPr id="3" name="İçerik Yer Tutucusu 2"/>
          <p:cNvSpPr>
            <a:spLocks noGrp="1"/>
          </p:cNvSpPr>
          <p:nvPr>
            <p:ph idx="1"/>
          </p:nvPr>
        </p:nvSpPr>
        <p:spPr/>
        <p:txBody>
          <a:bodyPr/>
          <a:lstStyle/>
          <a:p>
            <a:r>
              <a:rPr lang="tr-TR" altLang="tr-TR" dirty="0" err="1"/>
              <a:t>Rotation</a:t>
            </a:r>
            <a:r>
              <a:rPr lang="tr-TR" altLang="tr-TR" dirty="0"/>
              <a:t> - Döndürme</a:t>
            </a:r>
          </a:p>
          <a:p>
            <a:endParaRPr lang="tr-TR" dirty="0"/>
          </a:p>
        </p:txBody>
      </p:sp>
      <p:graphicFrame>
        <p:nvGraphicFramePr>
          <p:cNvPr id="4" name="Object 26"/>
          <p:cNvGraphicFramePr>
            <a:graphicFrameLocks noChangeAspect="1"/>
          </p:cNvGraphicFramePr>
          <p:nvPr>
            <p:extLst>
              <p:ext uri="{D42A27DB-BD31-4B8C-83A1-F6EECF244321}">
                <p14:modId xmlns:p14="http://schemas.microsoft.com/office/powerpoint/2010/main" val="1910272721"/>
              </p:ext>
            </p:extLst>
          </p:nvPr>
        </p:nvGraphicFramePr>
        <p:xfrm>
          <a:off x="4081399" y="2241550"/>
          <a:ext cx="3273425" cy="1938338"/>
        </p:xfrm>
        <a:graphic>
          <a:graphicData uri="http://schemas.openxmlformats.org/presentationml/2006/ole">
            <mc:AlternateContent xmlns:mc="http://schemas.openxmlformats.org/markup-compatibility/2006">
              <mc:Choice xmlns:v="urn:schemas-microsoft-com:vml" Requires="v">
                <p:oleObj spid="_x0000_s7204" name="Denklem" r:id="rId3" imgW="1244600" imgH="736600" progId="Equation.3">
                  <p:embed/>
                </p:oleObj>
              </mc:Choice>
              <mc:Fallback>
                <p:oleObj name="Denklem" r:id="rId3" imgW="1244600" imgH="736600" progId="Equation.3">
                  <p:embed/>
                  <p:pic>
                    <p:nvPicPr>
                      <p:cNvPr id="18436" name="Object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399" y="2241550"/>
                        <a:ext cx="32734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Resim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73337" y="4411663"/>
            <a:ext cx="4054475"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8975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3B Dönüşümler</a:t>
            </a:r>
            <a:endParaRPr lang="tr-TR" dirty="0"/>
          </a:p>
        </p:txBody>
      </p:sp>
      <p:sp>
        <p:nvSpPr>
          <p:cNvPr id="3" name="İçerik Yer Tutucusu 2"/>
          <p:cNvSpPr>
            <a:spLocks noGrp="1"/>
          </p:cNvSpPr>
          <p:nvPr>
            <p:ph idx="1"/>
          </p:nvPr>
        </p:nvSpPr>
        <p:spPr/>
        <p:txBody>
          <a:bodyPr/>
          <a:lstStyle/>
          <a:p>
            <a:r>
              <a:rPr lang="tr-TR" altLang="tr-TR" dirty="0" err="1"/>
              <a:t>Rotation</a:t>
            </a:r>
            <a:r>
              <a:rPr lang="tr-TR" altLang="tr-TR" dirty="0"/>
              <a:t> - Döndürme</a:t>
            </a:r>
          </a:p>
          <a:p>
            <a:endParaRPr lang="tr-TR" dirty="0"/>
          </a:p>
        </p:txBody>
      </p:sp>
      <p:graphicFrame>
        <p:nvGraphicFramePr>
          <p:cNvPr id="4" name="Object 27"/>
          <p:cNvGraphicFramePr>
            <a:graphicFrameLocks noChangeAspect="1"/>
          </p:cNvGraphicFramePr>
          <p:nvPr>
            <p:extLst>
              <p:ext uri="{D42A27DB-BD31-4B8C-83A1-F6EECF244321}">
                <p14:modId xmlns:p14="http://schemas.microsoft.com/office/powerpoint/2010/main" val="3998497736"/>
              </p:ext>
            </p:extLst>
          </p:nvPr>
        </p:nvGraphicFramePr>
        <p:xfrm>
          <a:off x="3146362" y="4451795"/>
          <a:ext cx="4248150" cy="1971675"/>
        </p:xfrm>
        <a:graphic>
          <a:graphicData uri="http://schemas.openxmlformats.org/presentationml/2006/ole">
            <mc:AlternateContent xmlns:mc="http://schemas.openxmlformats.org/markup-compatibility/2006">
              <mc:Choice xmlns:v="urn:schemas-microsoft-com:vml" Requires="v">
                <p:oleObj spid="_x0000_s8261" name="Denklem" r:id="rId3" imgW="1968500" imgH="914400" progId="Equation.3">
                  <p:embed/>
                </p:oleObj>
              </mc:Choice>
              <mc:Fallback>
                <p:oleObj name="Denklem" r:id="rId3" imgW="1968500" imgH="914400" progId="Equation.3">
                  <p:embed/>
                  <p:pic>
                    <p:nvPicPr>
                      <p:cNvPr id="19460" name="Object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362" y="4451795"/>
                        <a:ext cx="42481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8"/>
          <p:cNvGraphicFramePr>
            <a:graphicFrameLocks noChangeAspect="1"/>
          </p:cNvGraphicFramePr>
          <p:nvPr>
            <p:extLst>
              <p:ext uri="{D42A27DB-BD31-4B8C-83A1-F6EECF244321}">
                <p14:modId xmlns:p14="http://schemas.microsoft.com/office/powerpoint/2010/main" val="3166854091"/>
              </p:ext>
            </p:extLst>
          </p:nvPr>
        </p:nvGraphicFramePr>
        <p:xfrm>
          <a:off x="4009962" y="2257870"/>
          <a:ext cx="3384550" cy="1792287"/>
        </p:xfrm>
        <a:graphic>
          <a:graphicData uri="http://schemas.openxmlformats.org/presentationml/2006/ole">
            <mc:AlternateContent xmlns:mc="http://schemas.openxmlformats.org/markup-compatibility/2006">
              <mc:Choice xmlns:v="urn:schemas-microsoft-com:vml" Requires="v">
                <p:oleObj spid="_x0000_s8262" name="Denklem" r:id="rId5" imgW="1320800" imgH="698500" progId="Equation.3">
                  <p:embed/>
                </p:oleObj>
              </mc:Choice>
              <mc:Fallback>
                <p:oleObj name="Denklem" r:id="rId5" imgW="1320800" imgH="698500" progId="Equation.3">
                  <p:embed/>
                  <p:pic>
                    <p:nvPicPr>
                      <p:cNvPr id="19461" name="Object 2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9962" y="2257870"/>
                        <a:ext cx="338455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1217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Geometrik Dönüşümler</a:t>
            </a:r>
          </a:p>
        </p:txBody>
      </p:sp>
      <p:sp>
        <p:nvSpPr>
          <p:cNvPr id="3" name="İçerik Yer Tutucusu 2"/>
          <p:cNvSpPr>
            <a:spLocks noGrp="1"/>
          </p:cNvSpPr>
          <p:nvPr>
            <p:ph idx="1"/>
          </p:nvPr>
        </p:nvSpPr>
        <p:spPr/>
        <p:txBody>
          <a:bodyPr>
            <a:normAutofit/>
          </a:bodyPr>
          <a:lstStyle/>
          <a:p>
            <a:pPr algn="just">
              <a:spcBef>
                <a:spcPct val="0"/>
              </a:spcBef>
            </a:pPr>
            <a:r>
              <a:rPr lang="tr-TR" altLang="tr-TR" dirty="0"/>
              <a:t>IZOMETRI, BENZERLİK, İLGİN(AFFINE) ve PROJEKTİF dönüşüm denilen özel durumlar vardır.</a:t>
            </a:r>
          </a:p>
          <a:p>
            <a:pPr algn="just">
              <a:spcBef>
                <a:spcPct val="0"/>
              </a:spcBef>
            </a:pPr>
            <a:r>
              <a:rPr lang="tr-TR" altLang="tr-TR" dirty="0" err="1"/>
              <a:t>Izometri</a:t>
            </a:r>
            <a:r>
              <a:rPr lang="tr-TR" altLang="tr-TR" dirty="0"/>
              <a:t> durumunda görüntüdeki mesafeler ve alanlar korunur. </a:t>
            </a:r>
          </a:p>
          <a:p>
            <a:pPr algn="just">
              <a:spcBef>
                <a:spcPct val="0"/>
              </a:spcBef>
            </a:pPr>
            <a:r>
              <a:rPr lang="tr-TR" altLang="tr-TR" dirty="0"/>
              <a:t>Benzerlik dönüşümü durumunda, görüntüdeki uzunlukların oranı ve açılar korunur. </a:t>
            </a:r>
          </a:p>
          <a:p>
            <a:pPr algn="just">
              <a:spcBef>
                <a:spcPct val="0"/>
              </a:spcBef>
            </a:pPr>
            <a:r>
              <a:rPr lang="tr-TR" altLang="tr-TR" dirty="0"/>
              <a:t>İlgin dönüşüm durumunda, görüntüdeki paralel doğrular, alanların oranı, </a:t>
            </a:r>
            <a:r>
              <a:rPr lang="tr-TR" altLang="tr-TR" dirty="0" err="1"/>
              <a:t>eşdoğrusal</a:t>
            </a:r>
            <a:r>
              <a:rPr lang="tr-TR" altLang="tr-TR" dirty="0"/>
              <a:t> doğrular üzerindeki oranlar  ve diğer bazı özellikler korunur. </a:t>
            </a:r>
          </a:p>
          <a:p>
            <a:pPr algn="just">
              <a:spcBef>
                <a:spcPct val="0"/>
              </a:spcBef>
            </a:pPr>
            <a:r>
              <a:rPr lang="tr-TR" altLang="tr-TR" dirty="0" err="1"/>
              <a:t>Projektif</a:t>
            </a:r>
            <a:r>
              <a:rPr lang="tr-TR" altLang="tr-TR" dirty="0"/>
              <a:t> dönüşüm durumunda, </a:t>
            </a:r>
            <a:r>
              <a:rPr lang="tr-TR" altLang="tr-TR" dirty="0" err="1"/>
              <a:t>eşdoğrusal</a:t>
            </a:r>
            <a:r>
              <a:rPr lang="tr-TR" altLang="tr-TR" dirty="0"/>
              <a:t> dört noktanın çapraz oranı, </a:t>
            </a:r>
            <a:r>
              <a:rPr lang="tr-TR" altLang="tr-TR" dirty="0" err="1"/>
              <a:t>eşdoğrusallık</a:t>
            </a:r>
            <a:r>
              <a:rPr lang="tr-TR" altLang="tr-TR" dirty="0"/>
              <a:t> ve diğer bazı özellikler korunur. </a:t>
            </a:r>
          </a:p>
          <a:p>
            <a:endParaRPr lang="tr-TR" dirty="0"/>
          </a:p>
        </p:txBody>
      </p:sp>
    </p:spTree>
    <p:extLst>
      <p:ext uri="{BB962C8B-B14F-4D97-AF65-F5344CB8AC3E}">
        <p14:creationId xmlns:p14="http://schemas.microsoft.com/office/powerpoint/2010/main" val="2416485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Matlab</a:t>
            </a:r>
            <a:r>
              <a:rPr lang="tr-TR" dirty="0"/>
              <a:t> Örnekleri</a:t>
            </a:r>
          </a:p>
        </p:txBody>
      </p:sp>
      <p:sp>
        <p:nvSpPr>
          <p:cNvPr id="3" name="İçerik Yer Tutucusu 2"/>
          <p:cNvSpPr>
            <a:spLocks noGrp="1"/>
          </p:cNvSpPr>
          <p:nvPr>
            <p:ph idx="1"/>
          </p:nvPr>
        </p:nvSpPr>
        <p:spPr/>
        <p:txBody>
          <a:bodyPr>
            <a:normAutofit lnSpcReduction="10000"/>
          </a:bodyPr>
          <a:lstStyle/>
          <a:p>
            <a:pPr>
              <a:spcBef>
                <a:spcPct val="0"/>
              </a:spcBef>
              <a:buNone/>
            </a:pPr>
            <a:r>
              <a:rPr lang="tr-TR" altLang="tr-TR" dirty="0"/>
              <a:t>im=</a:t>
            </a:r>
            <a:r>
              <a:rPr lang="tr-TR" altLang="tr-TR" dirty="0" err="1"/>
              <a:t>imread</a:t>
            </a:r>
            <a:r>
              <a:rPr lang="tr-TR" altLang="tr-TR" dirty="0"/>
              <a:t>('C:\lena512.JPG');</a:t>
            </a:r>
          </a:p>
          <a:p>
            <a:pPr>
              <a:spcBef>
                <a:spcPct val="0"/>
              </a:spcBef>
              <a:buNone/>
            </a:pPr>
            <a:r>
              <a:rPr lang="tr-TR" altLang="tr-TR" sz="3600" dirty="0"/>
              <a:t>Ölçekleme</a:t>
            </a:r>
          </a:p>
          <a:p>
            <a:pPr>
              <a:spcBef>
                <a:spcPct val="0"/>
              </a:spcBef>
              <a:buNone/>
            </a:pPr>
            <a:r>
              <a:rPr lang="en-US" altLang="tr-TR" dirty="0" err="1"/>
              <a:t>tform</a:t>
            </a:r>
            <a:r>
              <a:rPr lang="en-US" altLang="tr-TR" dirty="0"/>
              <a:t> = </a:t>
            </a:r>
            <a:r>
              <a:rPr lang="en-US" altLang="tr-TR" dirty="0" err="1"/>
              <a:t>maketform</a:t>
            </a:r>
            <a:r>
              <a:rPr lang="en-US" altLang="tr-TR" dirty="0"/>
              <a:t>('affine', [</a:t>
            </a:r>
            <a:r>
              <a:rPr lang="tr-TR" altLang="tr-TR" dirty="0"/>
              <a:t>0.5</a:t>
            </a:r>
            <a:r>
              <a:rPr lang="en-US" altLang="tr-TR" dirty="0"/>
              <a:t> 0 0; 0 </a:t>
            </a:r>
            <a:r>
              <a:rPr lang="tr-TR" altLang="tr-TR" dirty="0"/>
              <a:t>0.5</a:t>
            </a:r>
            <a:r>
              <a:rPr lang="en-US" altLang="tr-TR" dirty="0"/>
              <a:t> 0; 0 0 1]);</a:t>
            </a:r>
          </a:p>
          <a:p>
            <a:pPr>
              <a:spcBef>
                <a:spcPct val="0"/>
              </a:spcBef>
              <a:buNone/>
            </a:pPr>
            <a:r>
              <a:rPr lang="en-US" altLang="tr-TR" dirty="0" err="1"/>
              <a:t>imt</a:t>
            </a:r>
            <a:r>
              <a:rPr lang="en-US" altLang="tr-TR" dirty="0"/>
              <a:t> = </a:t>
            </a:r>
            <a:r>
              <a:rPr lang="en-US" altLang="tr-TR" dirty="0" err="1"/>
              <a:t>imtransform</a:t>
            </a:r>
            <a:r>
              <a:rPr lang="en-US" altLang="tr-TR" dirty="0"/>
              <a:t>(</a:t>
            </a:r>
            <a:r>
              <a:rPr lang="en-US" altLang="tr-TR" dirty="0" err="1"/>
              <a:t>im</a:t>
            </a:r>
            <a:r>
              <a:rPr lang="en-US" altLang="tr-TR" dirty="0"/>
              <a:t>, </a:t>
            </a:r>
            <a:r>
              <a:rPr lang="en-US" altLang="tr-TR" dirty="0" err="1"/>
              <a:t>tform</a:t>
            </a:r>
            <a:r>
              <a:rPr lang="en-US" altLang="tr-TR" dirty="0"/>
              <a:t>);</a:t>
            </a:r>
          </a:p>
          <a:p>
            <a:pPr>
              <a:spcBef>
                <a:spcPct val="0"/>
              </a:spcBef>
              <a:buNone/>
            </a:pPr>
            <a:endParaRPr lang="tr-TR" altLang="tr-TR" dirty="0"/>
          </a:p>
          <a:p>
            <a:pPr>
              <a:spcBef>
                <a:spcPct val="0"/>
              </a:spcBef>
              <a:buNone/>
            </a:pPr>
            <a:r>
              <a:rPr lang="tr-TR" altLang="tr-TR" sz="3600" dirty="0"/>
              <a:t>Döndürme</a:t>
            </a:r>
            <a:endParaRPr lang="en-US" altLang="tr-TR" sz="3600" dirty="0"/>
          </a:p>
          <a:p>
            <a:pPr>
              <a:spcBef>
                <a:spcPct val="0"/>
              </a:spcBef>
              <a:buNone/>
            </a:pPr>
            <a:r>
              <a:rPr lang="en-US" altLang="tr-TR" dirty="0" err="1"/>
              <a:t>tform</a:t>
            </a:r>
            <a:r>
              <a:rPr lang="en-US" altLang="tr-TR" dirty="0"/>
              <a:t> = </a:t>
            </a:r>
            <a:r>
              <a:rPr lang="en-US" altLang="tr-TR" dirty="0" err="1"/>
              <a:t>maketform</a:t>
            </a:r>
            <a:r>
              <a:rPr lang="en-US" altLang="tr-TR" dirty="0"/>
              <a:t>('affine', [cos(</a:t>
            </a:r>
            <a:r>
              <a:rPr lang="tr-TR" altLang="tr-TR" dirty="0"/>
              <a:t>0.52</a:t>
            </a:r>
            <a:r>
              <a:rPr lang="en-US" altLang="tr-TR" dirty="0"/>
              <a:t>) –sin(</a:t>
            </a:r>
            <a:r>
              <a:rPr lang="tr-TR" altLang="tr-TR" dirty="0"/>
              <a:t>0.52</a:t>
            </a:r>
            <a:r>
              <a:rPr lang="en-US" altLang="tr-TR" dirty="0"/>
              <a:t>) 0; sin(</a:t>
            </a:r>
            <a:r>
              <a:rPr lang="tr-TR" altLang="tr-TR" dirty="0"/>
              <a:t>0.52</a:t>
            </a:r>
            <a:r>
              <a:rPr lang="en-US" altLang="tr-TR" dirty="0"/>
              <a:t>) </a:t>
            </a:r>
            <a:r>
              <a:rPr lang="tr-TR" altLang="tr-TR" dirty="0"/>
              <a:t>					</a:t>
            </a:r>
            <a:r>
              <a:rPr lang="en-US" altLang="tr-TR" dirty="0"/>
              <a:t>cos(</a:t>
            </a:r>
            <a:r>
              <a:rPr lang="tr-TR" altLang="tr-TR" dirty="0"/>
              <a:t>0.52</a:t>
            </a:r>
            <a:r>
              <a:rPr lang="en-US" altLang="tr-TR" dirty="0"/>
              <a:t>) 0; 0 0 1]);</a:t>
            </a:r>
          </a:p>
          <a:p>
            <a:pPr>
              <a:spcBef>
                <a:spcPct val="0"/>
              </a:spcBef>
              <a:buNone/>
            </a:pPr>
            <a:r>
              <a:rPr lang="en-US" altLang="tr-TR" dirty="0" err="1"/>
              <a:t>imt</a:t>
            </a:r>
            <a:r>
              <a:rPr lang="en-US" altLang="tr-TR" dirty="0"/>
              <a:t> = </a:t>
            </a:r>
            <a:r>
              <a:rPr lang="en-US" altLang="tr-TR" dirty="0" err="1"/>
              <a:t>imtransform</a:t>
            </a:r>
            <a:r>
              <a:rPr lang="en-US" altLang="tr-TR" dirty="0"/>
              <a:t>(</a:t>
            </a:r>
            <a:r>
              <a:rPr lang="en-US" altLang="tr-TR" dirty="0" err="1"/>
              <a:t>im</a:t>
            </a:r>
            <a:r>
              <a:rPr lang="en-US" altLang="tr-TR" dirty="0"/>
              <a:t>, </a:t>
            </a:r>
            <a:r>
              <a:rPr lang="en-US" altLang="tr-TR" dirty="0" err="1"/>
              <a:t>tform</a:t>
            </a:r>
            <a:r>
              <a:rPr lang="en-US" altLang="tr-TR" dirty="0"/>
              <a:t>);</a:t>
            </a:r>
            <a:endParaRPr lang="tr-TR" altLang="tr-TR" dirty="0"/>
          </a:p>
          <a:p>
            <a:pPr>
              <a:spcBef>
                <a:spcPct val="0"/>
              </a:spcBef>
              <a:buNone/>
            </a:pPr>
            <a:endParaRPr lang="tr-TR" altLang="tr-TR" dirty="0"/>
          </a:p>
          <a:p>
            <a:pPr>
              <a:spcBef>
                <a:spcPct val="0"/>
              </a:spcBef>
              <a:buNone/>
            </a:pPr>
            <a:r>
              <a:rPr lang="tr-TR" altLang="tr-TR" dirty="0" err="1"/>
              <a:t>imshow</a:t>
            </a:r>
            <a:r>
              <a:rPr lang="tr-TR" altLang="tr-TR" dirty="0"/>
              <a:t>(</a:t>
            </a:r>
            <a:r>
              <a:rPr lang="tr-TR" altLang="tr-TR" dirty="0" err="1"/>
              <a:t>imt</a:t>
            </a:r>
            <a:r>
              <a:rPr lang="tr-TR" altLang="tr-TR" dirty="0"/>
              <a:t>);</a:t>
            </a:r>
          </a:p>
          <a:p>
            <a:endParaRPr lang="tr-T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88" y="4346258"/>
            <a:ext cx="307181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139" y="851345"/>
            <a:ext cx="2862262"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9183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	</a:t>
            </a:r>
          </a:p>
        </p:txBody>
      </p:sp>
      <p:sp>
        <p:nvSpPr>
          <p:cNvPr id="3" name="İçerik Yer Tutucusu 2"/>
          <p:cNvSpPr>
            <a:spLocks noGrp="1"/>
          </p:cNvSpPr>
          <p:nvPr>
            <p:ph idx="1"/>
          </p:nvPr>
        </p:nvSpPr>
        <p:spPr/>
        <p:txBody>
          <a:bodyPr/>
          <a:lstStyle/>
          <a:p>
            <a:r>
              <a:rPr lang="tr-TR" dirty="0"/>
              <a:t>3B geometrik dönüşümleri gerçekleştiren bir program yazınız. Birden fazla dönüşüm aynı anda uygulanabilmelidir. </a:t>
            </a:r>
          </a:p>
          <a:p>
            <a:r>
              <a:rPr lang="tr-TR" dirty="0"/>
              <a:t>Teslim Tarihi: 10 Mayıs 2018</a:t>
            </a:r>
          </a:p>
        </p:txBody>
      </p:sp>
    </p:spTree>
    <p:extLst>
      <p:ext uri="{BB962C8B-B14F-4D97-AF65-F5344CB8AC3E}">
        <p14:creationId xmlns:p14="http://schemas.microsoft.com/office/powerpoint/2010/main" val="62948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B4D-E29D-324F-8A87-44D9138D7D65}"/>
              </a:ext>
            </a:extLst>
          </p:cNvPr>
          <p:cNvSpPr>
            <a:spLocks noGrp="1"/>
          </p:cNvSpPr>
          <p:nvPr>
            <p:ph type="title"/>
          </p:nvPr>
        </p:nvSpPr>
        <p:spPr/>
        <p:txBody>
          <a:bodyPr/>
          <a:lstStyle/>
          <a:p>
            <a:endParaRPr lang="tr-TR"/>
          </a:p>
        </p:txBody>
      </p:sp>
      <p:sp>
        <p:nvSpPr>
          <p:cNvPr id="5" name="Rectangle 4">
            <a:extLst>
              <a:ext uri="{FF2B5EF4-FFF2-40B4-BE49-F238E27FC236}">
                <a16:creationId xmlns:a16="http://schemas.microsoft.com/office/drawing/2014/main" id="{AAF1FC41-342E-FC4A-80B7-FA01451D090A}"/>
              </a:ext>
            </a:extLst>
          </p:cNvPr>
          <p:cNvSpPr/>
          <p:nvPr/>
        </p:nvSpPr>
        <p:spPr>
          <a:xfrm>
            <a:off x="838199" y="1915995"/>
            <a:ext cx="10637217" cy="2677656"/>
          </a:xfrm>
          <a:prstGeom prst="rect">
            <a:avLst/>
          </a:prstGeom>
        </p:spPr>
        <p:txBody>
          <a:bodyPr wrap="square">
            <a:spAutoFit/>
          </a:bodyPr>
          <a:lstStyle/>
          <a:p>
            <a:pPr marL="457200" indent="-457200" fontAlgn="base">
              <a:spcAft>
                <a:spcPct val="0"/>
              </a:spcAft>
              <a:buClr>
                <a:schemeClr val="accent1"/>
              </a:buClr>
              <a:buSzPct val="80000"/>
              <a:buFont typeface="Arial" panose="020B0604020202020204" pitchFamily="34" charset="0"/>
              <a:buChar char="•"/>
              <a:defRPr/>
            </a:pPr>
            <a:r>
              <a:rPr lang="tr-TR" altLang="en-US" sz="2800" dirty="0"/>
              <a:t>Koni hücreleri gözdeki renkli görmeden sorumludur.</a:t>
            </a:r>
          </a:p>
          <a:p>
            <a:pPr marL="457200" indent="-457200" fontAlgn="base">
              <a:spcAft>
                <a:spcPct val="0"/>
              </a:spcAft>
              <a:buClr>
                <a:schemeClr val="accent1"/>
              </a:buClr>
              <a:buSzPct val="80000"/>
              <a:buFont typeface="Arial" panose="020B0604020202020204" pitchFamily="34" charset="0"/>
              <a:buChar char="•"/>
              <a:defRPr/>
            </a:pPr>
            <a:r>
              <a:rPr lang="tr-TR" altLang="en-US" sz="2800" dirty="0"/>
              <a:t>İnsan gözündeki 6-7 milyon koni hücresinin yaklaşık olarak kırmızı, yeşil ve mavi renge karşılık gelen üç ana algılama kategorisine ayrılabilir.</a:t>
            </a:r>
          </a:p>
          <a:p>
            <a:pPr marL="457200" indent="-457200" fontAlgn="base">
              <a:spcAft>
                <a:spcPct val="0"/>
              </a:spcAft>
              <a:buClr>
                <a:schemeClr val="accent1"/>
              </a:buClr>
              <a:buSzPct val="80000"/>
              <a:buFont typeface="Arial" panose="020B0604020202020204" pitchFamily="34" charset="0"/>
              <a:buChar char="•"/>
              <a:defRPr/>
            </a:pPr>
            <a:r>
              <a:rPr lang="tr-TR" altLang="en-US" sz="2800" dirty="0"/>
              <a:t>Bu hücrelerin %</a:t>
            </a:r>
            <a:r>
              <a:rPr lang="en-US" altLang="en-US" sz="2800" dirty="0"/>
              <a:t>65</a:t>
            </a:r>
            <a:r>
              <a:rPr lang="tr-TR" altLang="en-US" sz="2800" dirty="0"/>
              <a:t>’i kırmızı, %</a:t>
            </a:r>
            <a:r>
              <a:rPr lang="en-US" altLang="en-US" sz="2800" dirty="0"/>
              <a:t>33</a:t>
            </a:r>
            <a:r>
              <a:rPr lang="tr-TR" altLang="en-US" sz="2800" dirty="0"/>
              <a:t>’ü yeşil ve %</a:t>
            </a:r>
            <a:r>
              <a:rPr lang="en-US" altLang="en-US" sz="2800" dirty="0"/>
              <a:t>2</a:t>
            </a:r>
            <a:r>
              <a:rPr lang="tr-TR" altLang="en-US" sz="2800" dirty="0"/>
              <a:t>’si</a:t>
            </a:r>
            <a:r>
              <a:rPr lang="en-US" altLang="en-US" sz="2800" dirty="0"/>
              <a:t> </a:t>
            </a:r>
            <a:r>
              <a:rPr lang="tr-TR" altLang="en-US" sz="2800" dirty="0"/>
              <a:t>mavi ışığa (ancak mavi koni hücreleri en hassas olanlardır) duyarlıdır.</a:t>
            </a:r>
            <a:endParaRPr lang="en-US" altLang="en-US" sz="2800" dirty="0"/>
          </a:p>
        </p:txBody>
      </p:sp>
    </p:spTree>
    <p:extLst>
      <p:ext uri="{BB962C8B-B14F-4D97-AF65-F5344CB8AC3E}">
        <p14:creationId xmlns:p14="http://schemas.microsoft.com/office/powerpoint/2010/main" val="392638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3901E67-7CE2-744C-9E62-D1F4A8B907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759335" y="1345655"/>
            <a:ext cx="16002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33E97927-8925-A542-8F12-59D80BAECB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616794" y="979124"/>
            <a:ext cx="591502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62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1AC08-FEFA-6243-A2E0-9E85AE0A9FB4}"/>
              </a:ext>
            </a:extLst>
          </p:cNvPr>
          <p:cNvSpPr>
            <a:spLocks noGrp="1"/>
          </p:cNvSpPr>
          <p:nvPr>
            <p:ph idx="1"/>
          </p:nvPr>
        </p:nvSpPr>
        <p:spPr/>
        <p:txBody>
          <a:bodyPr/>
          <a:lstStyle/>
          <a:p>
            <a:pPr marL="0" indent="0" fontAlgn="base">
              <a:spcAft>
                <a:spcPct val="0"/>
              </a:spcAft>
              <a:buClr>
                <a:schemeClr val="accent1"/>
              </a:buClr>
              <a:buSzPct val="80000"/>
              <a:buNone/>
              <a:defRPr/>
            </a:pPr>
            <a:r>
              <a:rPr lang="tr-TR" altLang="en-US" dirty="0"/>
              <a:t>Bir rengi diğerinden ayırt etmek için kullanılan özellikler genellikle parlaklık, renk tonu ve doygunluktur.</a:t>
            </a:r>
          </a:p>
          <a:p>
            <a:pPr marL="0" indent="0" fontAlgn="base">
              <a:spcAft>
                <a:spcPct val="0"/>
              </a:spcAft>
              <a:buClr>
                <a:schemeClr val="accent1"/>
              </a:buClr>
              <a:buSzPct val="80000"/>
              <a:buNone/>
              <a:defRPr/>
            </a:pPr>
            <a:r>
              <a:rPr lang="tr-TR" altLang="en-US" dirty="0"/>
              <a:t>    </a:t>
            </a:r>
          </a:p>
          <a:p>
            <a:pPr marL="400050" lvl="1" indent="0" fontAlgn="base">
              <a:spcAft>
                <a:spcPct val="0"/>
              </a:spcAft>
              <a:buClr>
                <a:schemeClr val="accent1"/>
              </a:buClr>
              <a:buSzPct val="80000"/>
              <a:buNone/>
              <a:defRPr/>
            </a:pPr>
            <a:r>
              <a:rPr lang="tr-TR" altLang="en-US" b="1" dirty="0"/>
              <a:t>Parlaklık: </a:t>
            </a:r>
            <a:r>
              <a:rPr lang="tr-TR" altLang="en-US" dirty="0"/>
              <a:t>Gri seviyenin renksiz halini ihtiva eder.</a:t>
            </a:r>
          </a:p>
          <a:p>
            <a:pPr lvl="1" fontAlgn="base">
              <a:spcAft>
                <a:spcPct val="0"/>
              </a:spcAft>
              <a:buClr>
                <a:schemeClr val="accent1"/>
              </a:buClr>
              <a:buSzPct val="80000"/>
              <a:buFont typeface="Arial" charset="0"/>
              <a:buChar char="►"/>
              <a:defRPr/>
            </a:pPr>
            <a:endParaRPr lang="tr-TR" altLang="en-US" dirty="0"/>
          </a:p>
          <a:p>
            <a:pPr marL="400050" lvl="1" indent="0" fontAlgn="base">
              <a:spcAft>
                <a:spcPct val="0"/>
              </a:spcAft>
              <a:buClr>
                <a:schemeClr val="accent1"/>
              </a:buClr>
              <a:buSzPct val="80000"/>
              <a:buNone/>
              <a:defRPr/>
            </a:pPr>
            <a:r>
              <a:rPr lang="tr-TR" altLang="en-US" b="1" dirty="0"/>
              <a:t>Renk tonu: </a:t>
            </a:r>
            <a:r>
              <a:rPr lang="tr-TR" altLang="en-US" dirty="0"/>
              <a:t>Bir ışık dalgası karışımı içerisindeki baskın dalga boyu ile ilgili bir özniteliktir ve gözlemci tarafından algılandığı şekilde baskın rengi ifade eder.</a:t>
            </a:r>
          </a:p>
          <a:p>
            <a:pPr lvl="1" fontAlgn="base">
              <a:spcAft>
                <a:spcPct val="0"/>
              </a:spcAft>
              <a:buClr>
                <a:schemeClr val="accent1"/>
              </a:buClr>
              <a:buSzPct val="80000"/>
              <a:buFont typeface="Arial" charset="0"/>
              <a:buChar char="►"/>
              <a:defRPr/>
            </a:pPr>
            <a:endParaRPr lang="tr-TR" altLang="en-US" dirty="0"/>
          </a:p>
          <a:p>
            <a:pPr marL="400050" lvl="1" indent="0" fontAlgn="base">
              <a:spcAft>
                <a:spcPct val="0"/>
              </a:spcAft>
              <a:buClr>
                <a:schemeClr val="accent1"/>
              </a:buClr>
              <a:buSzPct val="80000"/>
              <a:buNone/>
              <a:defRPr/>
            </a:pPr>
            <a:r>
              <a:rPr lang="tr-TR" altLang="en-US" b="1" dirty="0"/>
              <a:t>Doygunluk: </a:t>
            </a:r>
            <a:r>
              <a:rPr lang="tr-TR" altLang="en-US" dirty="0"/>
              <a:t>Göreceli saflık ya da bir renk tonu ile karıştırılan beyaz ışık miktarı ile ilgilidir.</a:t>
            </a:r>
            <a:endParaRPr lang="tr-TR" altLang="en-US" sz="3200" dirty="0"/>
          </a:p>
          <a:p>
            <a:endParaRPr lang="tr-TR" dirty="0"/>
          </a:p>
        </p:txBody>
      </p:sp>
    </p:spTree>
    <p:extLst>
      <p:ext uri="{BB962C8B-B14F-4D97-AF65-F5344CB8AC3E}">
        <p14:creationId xmlns:p14="http://schemas.microsoft.com/office/powerpoint/2010/main" val="203961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RGB renk modeli, fosforların ışık yayması prensibine dayanarak oluşturulmuş, toplamsal (</a:t>
            </a:r>
            <a:r>
              <a:rPr lang="tr-TR" altLang="tr-TR" dirty="0" err="1"/>
              <a:t>additive</a:t>
            </a:r>
            <a:r>
              <a:rPr lang="tr-TR" altLang="tr-TR" dirty="0"/>
              <a:t>) bir renk modelidir. </a:t>
            </a:r>
          </a:p>
          <a:p>
            <a:endParaRPr lang="tr-TR" altLang="tr-TR" dirty="0"/>
          </a:p>
          <a:p>
            <a:r>
              <a:rPr lang="tr-TR" altLang="tr-TR" dirty="0"/>
              <a:t>Bu renk modelinde Kırmızı (</a:t>
            </a:r>
            <a:r>
              <a:rPr lang="tr-TR" altLang="tr-TR" dirty="0" err="1"/>
              <a:t>Red</a:t>
            </a:r>
            <a:r>
              <a:rPr lang="tr-TR" altLang="tr-TR" dirty="0"/>
              <a:t>), Yeşil (</a:t>
            </a:r>
            <a:r>
              <a:rPr lang="tr-TR" altLang="tr-TR" dirty="0" err="1"/>
              <a:t>Green</a:t>
            </a:r>
            <a:r>
              <a:rPr lang="tr-TR" altLang="tr-TR" dirty="0"/>
              <a:t>) ve Mavi (Blue) ana renkler olarak kullanılır. </a:t>
            </a:r>
          </a:p>
          <a:p>
            <a:endParaRPr lang="tr-TR" altLang="tr-TR" dirty="0"/>
          </a:p>
          <a:p>
            <a:r>
              <a:rPr lang="tr-TR" altLang="tr-TR" dirty="0"/>
              <a:t>Modelin ismi de bu renklerden gelmektedir. </a:t>
            </a:r>
          </a:p>
          <a:p>
            <a:endParaRPr lang="tr-TR" altLang="tr-TR" dirty="0"/>
          </a:p>
          <a:p>
            <a:endParaRPr lang="tr-TR" dirty="0"/>
          </a:p>
        </p:txBody>
      </p:sp>
    </p:spTree>
    <p:extLst>
      <p:ext uri="{BB962C8B-B14F-4D97-AF65-F5344CB8AC3E}">
        <p14:creationId xmlns:p14="http://schemas.microsoft.com/office/powerpoint/2010/main" val="186627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RGB Renk Modeli</a:t>
            </a:r>
            <a:endParaRPr lang="tr-TR" dirty="0"/>
          </a:p>
        </p:txBody>
      </p:sp>
      <p:sp>
        <p:nvSpPr>
          <p:cNvPr id="3" name="İçerik Yer Tutucusu 2"/>
          <p:cNvSpPr>
            <a:spLocks noGrp="1"/>
          </p:cNvSpPr>
          <p:nvPr>
            <p:ph idx="1"/>
          </p:nvPr>
        </p:nvSpPr>
        <p:spPr/>
        <p:txBody>
          <a:bodyPr/>
          <a:lstStyle/>
          <a:p>
            <a:r>
              <a:rPr lang="tr-TR" altLang="tr-TR" dirty="0"/>
              <a:t>Diğer renkler bu ana renklerin karışımından elde edildiği için bu renk modeli toplamsal renk modeli olarak da ifade edilir. </a:t>
            </a:r>
          </a:p>
          <a:p>
            <a:endParaRPr lang="tr-TR" altLang="tr-TR" dirty="0"/>
          </a:p>
          <a:p>
            <a:r>
              <a:rPr lang="tr-TR" altLang="tr-TR" dirty="0"/>
              <a:t>Beyaz renk kırmızı, yeşil ve mavi renklerinin hepsini içermekte, siyah ise hiçbirini içermemektedir. </a:t>
            </a:r>
          </a:p>
          <a:p>
            <a:endParaRPr lang="tr-TR" altLang="tr-TR" dirty="0"/>
          </a:p>
          <a:p>
            <a:r>
              <a:rPr lang="tr-TR" altLang="tr-TR" dirty="0"/>
              <a:t>Bu model genellikle televizyon, bilgisayar ekranı gibi aktif göstergelerde kullanılır.</a:t>
            </a:r>
          </a:p>
          <a:p>
            <a:endParaRPr lang="tr-TR" dirty="0"/>
          </a:p>
        </p:txBody>
      </p:sp>
    </p:spTree>
    <p:extLst>
      <p:ext uri="{BB962C8B-B14F-4D97-AF65-F5344CB8AC3E}">
        <p14:creationId xmlns:p14="http://schemas.microsoft.com/office/powerpoint/2010/main" val="324232366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1797</Words>
  <Application>Microsoft Macintosh PowerPoint</Application>
  <PresentationFormat>Widescreen</PresentationFormat>
  <Paragraphs>207</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7" baseType="lpstr">
      <vt:lpstr>Arial</vt:lpstr>
      <vt:lpstr>Calibri</vt:lpstr>
      <vt:lpstr>Calibri Light</vt:lpstr>
      <vt:lpstr>Lucida Sans Unicode</vt:lpstr>
      <vt:lpstr>Times New Roman</vt:lpstr>
      <vt:lpstr>Office Teması</vt:lpstr>
      <vt:lpstr>Denklem</vt:lpstr>
      <vt:lpstr>Equation</vt:lpstr>
      <vt:lpstr>RENK GEOMETRİK DÖNÜŞÜMLER</vt:lpstr>
      <vt:lpstr>PowerPoint Presentation</vt:lpstr>
      <vt:lpstr>Renk Nedir ?</vt:lpstr>
      <vt:lpstr>PowerPoint Presentation</vt:lpstr>
      <vt:lpstr>PowerPoint Presentation</vt:lpstr>
      <vt:lpstr>PowerPoint Presentation</vt:lpstr>
      <vt:lpstr>PowerPoint Presentation</vt:lpstr>
      <vt:lpstr>RGB Renk Modeli</vt:lpstr>
      <vt:lpstr>RGB Renk Modeli</vt:lpstr>
      <vt:lpstr>RGB Renk Modeli</vt:lpstr>
      <vt:lpstr>RGB Renk Modeli</vt:lpstr>
      <vt:lpstr>RGB Renk Modeli</vt:lpstr>
      <vt:lpstr>RGB Renk Modeli</vt:lpstr>
      <vt:lpstr>RGB Renk Modeli</vt:lpstr>
      <vt:lpstr>RGB Renk Modeli</vt:lpstr>
      <vt:lpstr>RGB Renk Modeli</vt:lpstr>
      <vt:lpstr>RGB Renk Modeli</vt:lpstr>
      <vt:lpstr>CMYK Renk Modeli</vt:lpstr>
      <vt:lpstr>CMYK Renk Modeli</vt:lpstr>
      <vt:lpstr>CMYK Renk Modeli</vt:lpstr>
      <vt:lpstr>Renk Modelleri Arasında Dönüşümler</vt:lpstr>
      <vt:lpstr>Renk Modelleri Arasında Dönüşümler</vt:lpstr>
      <vt:lpstr>Renk Modelleri Arasında Dönüşümler</vt:lpstr>
      <vt:lpstr>Renk Modelleri Arasında Dönüşümler</vt:lpstr>
      <vt:lpstr>Sözde Renkli Görüntü İşleme</vt:lpstr>
      <vt:lpstr>Yoğunluk Dilimleme</vt:lpstr>
      <vt:lpstr>Yoğunluk Dilimleme</vt:lpstr>
      <vt:lpstr>Yoğunluk Dilimleme</vt:lpstr>
      <vt:lpstr>Yoğunluk Dilimleme</vt:lpstr>
      <vt:lpstr>Yoğunluk Dilimleme</vt:lpstr>
      <vt:lpstr>Geometrik Dönüşümler</vt:lpstr>
      <vt:lpstr>Geometrik Dönüşümler</vt:lpstr>
      <vt:lpstr>Geometrik Dönüşümler</vt:lpstr>
      <vt:lpstr>Geometrik Dönüşümler</vt:lpstr>
      <vt:lpstr>Geometrik Dönüşümler</vt:lpstr>
      <vt:lpstr>Geometrik Dönüşümler</vt:lpstr>
      <vt:lpstr>Geometrik Dönüşümler</vt:lpstr>
      <vt:lpstr>Geometrik Dönüşümler</vt:lpstr>
      <vt:lpstr>Geometrik Dönüşümler</vt:lpstr>
      <vt:lpstr>Geometrik Dönüşümler</vt:lpstr>
      <vt:lpstr>Geometrik Dönüşümler</vt:lpstr>
      <vt:lpstr>3B Dönüşümler</vt:lpstr>
      <vt:lpstr>3B Dönüşümler</vt:lpstr>
      <vt:lpstr>3B Dönüşümler</vt:lpstr>
      <vt:lpstr>3B Dönüşümler</vt:lpstr>
      <vt:lpstr>3B Dönüşümler</vt:lpstr>
      <vt:lpstr>Geometrik Dönüşümler</vt:lpstr>
      <vt:lpstr>Matlab Örnekleri</vt:lpstr>
      <vt:lpstr>Ödev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RENK GEOMETRİK DÖNÜŞÜMLER</dc:title>
  <dc:creator>Selcuk</dc:creator>
  <cp:lastModifiedBy>Selçuk Sevgen</cp:lastModifiedBy>
  <cp:revision>37</cp:revision>
  <dcterms:created xsi:type="dcterms:W3CDTF">2016-04-04T16:15:34Z</dcterms:created>
  <dcterms:modified xsi:type="dcterms:W3CDTF">2018-04-19T11:12:22Z</dcterms:modified>
</cp:coreProperties>
</file>