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52"/>
  </p:notesMasterIdLst>
  <p:handoutMasterIdLst>
    <p:handoutMasterId r:id="rId53"/>
  </p:handoutMasterIdLst>
  <p:sldIdLst>
    <p:sldId id="256" r:id="rId2"/>
    <p:sldId id="278" r:id="rId3"/>
    <p:sldId id="266" r:id="rId4"/>
    <p:sldId id="267" r:id="rId5"/>
    <p:sldId id="257" r:id="rId6"/>
    <p:sldId id="294" r:id="rId7"/>
    <p:sldId id="268" r:id="rId8"/>
    <p:sldId id="269" r:id="rId9"/>
    <p:sldId id="295" r:id="rId10"/>
    <p:sldId id="270" r:id="rId11"/>
    <p:sldId id="258" r:id="rId12"/>
    <p:sldId id="271" r:id="rId13"/>
    <p:sldId id="279" r:id="rId14"/>
    <p:sldId id="296" r:id="rId15"/>
    <p:sldId id="297" r:id="rId16"/>
    <p:sldId id="259" r:id="rId17"/>
    <p:sldId id="303" r:id="rId18"/>
    <p:sldId id="298" r:id="rId19"/>
    <p:sldId id="260" r:id="rId20"/>
    <p:sldId id="304" r:id="rId21"/>
    <p:sldId id="261" r:id="rId22"/>
    <p:sldId id="299" r:id="rId23"/>
    <p:sldId id="306" r:id="rId24"/>
    <p:sldId id="307" r:id="rId25"/>
    <p:sldId id="300" r:id="rId26"/>
    <p:sldId id="273" r:id="rId27"/>
    <p:sldId id="262" r:id="rId28"/>
    <p:sldId id="263" r:id="rId29"/>
    <p:sldId id="274" r:id="rId30"/>
    <p:sldId id="301" r:id="rId31"/>
    <p:sldId id="275" r:id="rId32"/>
    <p:sldId id="276" r:id="rId33"/>
    <p:sldId id="305" r:id="rId34"/>
    <p:sldId id="281" r:id="rId35"/>
    <p:sldId id="264" r:id="rId36"/>
    <p:sldId id="282" r:id="rId37"/>
    <p:sldId id="283" r:id="rId38"/>
    <p:sldId id="302" r:id="rId39"/>
    <p:sldId id="272" r:id="rId40"/>
    <p:sldId id="265" r:id="rId41"/>
    <p:sldId id="284" r:id="rId42"/>
    <p:sldId id="285" r:id="rId43"/>
    <p:sldId id="290" r:id="rId44"/>
    <p:sldId id="291" r:id="rId45"/>
    <p:sldId id="292" r:id="rId46"/>
    <p:sldId id="286" r:id="rId47"/>
    <p:sldId id="287" r:id="rId48"/>
    <p:sldId id="288" r:id="rId49"/>
    <p:sldId id="289" r:id="rId50"/>
    <p:sldId id="27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0E5934-3496-F046-A2D4-5B8BE7EE9137}" type="datetimeFigureOut">
              <a:rPr lang="en-US" smtClean="0"/>
              <a:pPr/>
              <a:t>12/22/09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30BE51-DA2A-754F-8971-377C79B480F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461C6-C2B2-9A4B-8DC3-5DD264F401AA}" type="datetimeFigureOut">
              <a:rPr lang="en-US" smtClean="0"/>
              <a:pPr/>
              <a:t>12/22/09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A9CE11-8A70-FA42-A96A-B06278FD3909}"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cap="flat"/>
        </p:spPr>
      </p:sp>
      <p:sp>
        <p:nvSpPr>
          <p:cNvPr id="71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ln/>
        </p:spPr>
        <p:txBody>
          <a:bodyPr/>
          <a:lstStyle/>
          <a:p>
            <a:endParaRPr lang="en-US"/>
          </a:p>
        </p:txBody>
      </p:sp>
      <p:sp>
        <p:nvSpPr>
          <p:cNvPr id="83971"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ln/>
        </p:spPr>
        <p:txBody>
          <a:bodyPr/>
          <a:lstStyle/>
          <a:p>
            <a:endParaRPr lang="en-US"/>
          </a:p>
        </p:txBody>
      </p:sp>
      <p:sp>
        <p:nvSpPr>
          <p:cNvPr id="860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cap="flat"/>
        </p:spPr>
      </p:sp>
      <p:sp>
        <p:nvSpPr>
          <p:cNvPr id="921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cap="flat"/>
        </p:spPr>
      </p:sp>
      <p:sp>
        <p:nvSpPr>
          <p:cNvPr id="962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cap="flat"/>
        </p:spPr>
      </p:sp>
      <p:sp>
        <p:nvSpPr>
          <p:cNvPr id="5017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720C50B-197A-F245-B2A3-A94881F31601}" type="datetime1">
              <a:rPr lang="en-US" smtClean="0"/>
              <a:pPr>
                <a:defRPr/>
              </a:pPr>
              <a:t>12/22/09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47BDDC0-2C33-9B49-BD75-B78323AB018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26AE4C-38E6-A140-AA27-9EE67AB700F0}" type="datetime1">
              <a:rPr lang="en-US" smtClean="0"/>
              <a:pPr>
                <a:defRPr/>
              </a:pPr>
              <a:t>12/22/09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AB6C020C-0B31-CF4E-83D4-0450DE7DDC2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E54B5C-A7F6-C24E-913A-92794DF26ADE}" type="datetime1">
              <a:rPr lang="en-US" smtClean="0"/>
              <a:pPr>
                <a:defRPr/>
              </a:pPr>
              <a:t>12/22/09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2860D6AE-E0B8-2D40-BA66-0DA46061452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5B57AF5-FC0C-1B47-B103-FD12D97DE3C6}" type="datetime1">
              <a:rPr lang="en-US" smtClean="0"/>
              <a:pPr>
                <a:defRPr/>
              </a:pPr>
              <a:t>12/22/09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2A781D9A-53E0-6A45-A664-CD97B88FD95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70A5C15-E2CC-6F4D-BB90-A995F708CA9B}" type="datetime1">
              <a:rPr lang="en-US" smtClean="0"/>
              <a:pPr>
                <a:defRPr/>
              </a:pPr>
              <a:t>12/22/09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36D31F7-EA00-F04B-8950-695AB0B1C7C1}"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E989462-BAAE-2F49-AEF5-4AABF2689C46}" type="datetime1">
              <a:rPr lang="en-US" smtClean="0"/>
              <a:pPr>
                <a:defRPr/>
              </a:pPr>
              <a:t>12/22/09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C60970FA-AE95-174A-A970-7C3F08FD12B3}"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1F33F74-2464-2646-88E7-0B9414A6E97D}" type="datetime1">
              <a:rPr lang="en-US" smtClean="0"/>
              <a:pPr>
                <a:defRPr/>
              </a:pPr>
              <a:t>12/22/09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376D4CCC-47C2-B047-953F-D2E6EBBC9A9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FD8AFBC-1DD0-1E4E-82E9-337B9226F566}" type="datetime1">
              <a:rPr lang="en-US" smtClean="0"/>
              <a:pPr>
                <a:defRPr/>
              </a:pPr>
              <a:t>12/22/09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44F1F00C-B3C6-1D43-BAC2-9F55281C10D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954FC74-BDCF-9147-9713-22F33F6977DC}" type="datetime1">
              <a:rPr lang="en-US" smtClean="0"/>
              <a:pPr>
                <a:defRPr/>
              </a:pPr>
              <a:t>12/22/09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E6F7DCE1-C3C0-CD45-9EEC-3BCBD7D4022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A8829D-8D3A-EC4D-8E9A-90416C5FAE7B}" type="datetime1">
              <a:rPr lang="en-US" smtClean="0"/>
              <a:pPr>
                <a:defRPr/>
              </a:pPr>
              <a:t>12/22/09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F4E4E580-4959-B443-940E-7D1F9043C872}"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49108B-246C-9D42-9CBF-6C3921467E26}" type="datetime1">
              <a:rPr lang="en-US" smtClean="0"/>
              <a:pPr>
                <a:defRPr/>
              </a:pPr>
              <a:t>12/22/09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EF34AC15-4628-2D42-BF7A-644028DB442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DCEF4FFF-4BE7-D649-B929-DA1A07B543AE}" type="datetime1">
              <a:rPr lang="en-US" smtClean="0"/>
              <a:pPr>
                <a:defRPr/>
              </a:pPr>
              <a:t>12/22/09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13 Dependability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7E33F44-84BB-1E43-89BE-B575929AB968}"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13 – Dependability engineering</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p>
        </p:txBody>
      </p:sp>
      <p:sp>
        <p:nvSpPr>
          <p:cNvPr id="4" name="Slide Number Placeholder 3"/>
          <p:cNvSpPr>
            <a:spLocks noGrp="1"/>
          </p:cNvSpPr>
          <p:nvPr>
            <p:ph type="sldNum" sz="quarter" idx="12"/>
          </p:nvPr>
        </p:nvSpPr>
        <p:spPr/>
        <p:txBody>
          <a:bodyPr/>
          <a:lstStyle/>
          <a:p>
            <a:pPr>
              <a:defRPr/>
            </a:pPr>
            <a:fld id="{B47BDDC0-2C33-9B49-BD75-B78323AB018C}"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lIns="90840" tIns="44623" rIns="90840" bIns="44623"/>
          <a:lstStyle/>
          <a:p>
            <a:r>
              <a:rPr lang="en-GB"/>
              <a:t>Dependable processes</a:t>
            </a:r>
          </a:p>
        </p:txBody>
      </p:sp>
      <p:sp>
        <p:nvSpPr>
          <p:cNvPr id="93187" name="Rectangle 3"/>
          <p:cNvSpPr>
            <a:spLocks noGrp="1" noChangeArrowheads="1"/>
          </p:cNvSpPr>
          <p:nvPr>
            <p:ph type="body" idx="1"/>
          </p:nvPr>
        </p:nvSpPr>
        <p:spPr>
          <a:noFill/>
          <a:ln/>
        </p:spPr>
        <p:txBody>
          <a:bodyPr lIns="90840" tIns="44623" rIns="90840" bIns="44623"/>
          <a:lstStyle/>
          <a:p>
            <a:r>
              <a:rPr lang="en-GB" dirty="0"/>
              <a:t>To ensure a minimal number of software faults, it is important to have a well-defined, repeatable software process.</a:t>
            </a:r>
          </a:p>
          <a:p>
            <a:r>
              <a:rPr lang="en-GB" dirty="0"/>
              <a:t>A well-defined repeatable process is one that does not depend entirely on individual skills; rather can be enacted by different people</a:t>
            </a:r>
            <a:r>
              <a:rPr lang="en-GB" dirty="0" smtClean="0"/>
              <a:t>.</a:t>
            </a:r>
          </a:p>
          <a:p>
            <a:r>
              <a:rPr lang="en-GB" dirty="0" smtClean="0"/>
              <a:t>Regulators use information about the process to check if good software engineering practice has been used.</a:t>
            </a:r>
          </a:p>
          <a:p>
            <a:r>
              <a:rPr lang="en-GB" dirty="0"/>
              <a:t>For fault detection, it is clear that the process activities should include significant effort devoted to verification and validation.</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Attributes of dependable processes</a:t>
            </a:r>
            <a:r>
              <a:rPr lang="en-GB" dirty="0" smtClean="0"/>
              <a:t> </a:t>
            </a:r>
            <a:endParaRPr lang="en-US" dirty="0" smtClean="0"/>
          </a:p>
        </p:txBody>
      </p:sp>
      <p:graphicFrame>
        <p:nvGraphicFramePr>
          <p:cNvPr id="6" name="Table 5"/>
          <p:cNvGraphicFramePr>
            <a:graphicFrameLocks noGrp="1"/>
          </p:cNvGraphicFramePr>
          <p:nvPr/>
        </p:nvGraphicFramePr>
        <p:xfrm>
          <a:off x="1118650" y="1715767"/>
          <a:ext cx="6631781" cy="3924934"/>
        </p:xfrm>
        <a:graphic>
          <a:graphicData uri="http://schemas.openxmlformats.org/drawingml/2006/table">
            <a:tbl>
              <a:tblPr firstRow="1" bandRow="1">
                <a:tableStyleId>{5C22544A-7EE6-4342-B048-85BDC9FD1C3A}</a:tableStyleId>
              </a:tblPr>
              <a:tblGrid>
                <a:gridCol w="2531321"/>
                <a:gridCol w="4100460"/>
              </a:tblGrid>
              <a:tr h="0">
                <a:tc>
                  <a:txBody>
                    <a:bodyPr/>
                    <a:lstStyle/>
                    <a:p>
                      <a:pPr algn="just">
                        <a:spcAft>
                          <a:spcPts val="0"/>
                        </a:spcAft>
                      </a:pPr>
                      <a:r>
                        <a:rPr lang="en-GB" sz="1400" b="1" dirty="0">
                          <a:solidFill>
                            <a:srgbClr val="000000"/>
                          </a:solidFill>
                          <a:latin typeface="Helvetica"/>
                          <a:ea typeface="Times New Roman"/>
                          <a:cs typeface="Helvetica"/>
                        </a:rPr>
                        <a:t>Process characteristic</a:t>
                      </a:r>
                    </a:p>
                  </a:txBody>
                  <a:tcPr marL="73025" marR="73025" marT="73025" marB="73025"/>
                </a:tc>
                <a:tc>
                  <a:txBody>
                    <a:bodyPr/>
                    <a:lstStyle/>
                    <a:p>
                      <a:pPr algn="just">
                        <a:spcAft>
                          <a:spcPts val="0"/>
                        </a:spcAft>
                      </a:pPr>
                      <a:r>
                        <a:rPr lang="en-GB" sz="1400" b="1" dirty="0">
                          <a:solidFill>
                            <a:srgbClr val="000000"/>
                          </a:solidFill>
                          <a:latin typeface="Helvetica"/>
                          <a:ea typeface="Times New Roman"/>
                          <a:cs typeface="Helvetica"/>
                        </a:rPr>
                        <a:t>Description</a:t>
                      </a:r>
                    </a:p>
                  </a:txBody>
                  <a:tcPr marL="73025" marR="73025" marT="73025" marB="73025"/>
                </a:tc>
              </a:tr>
              <a:tr h="370840">
                <a:tc>
                  <a:txBody>
                    <a:bodyPr/>
                    <a:lstStyle/>
                    <a:p>
                      <a:pPr algn="just">
                        <a:spcBef>
                          <a:spcPts val="600"/>
                        </a:spcBef>
                        <a:spcAft>
                          <a:spcPts val="0"/>
                        </a:spcAft>
                      </a:pPr>
                      <a:r>
                        <a:rPr lang="en-GB" sz="1400" dirty="0">
                          <a:solidFill>
                            <a:srgbClr val="000000"/>
                          </a:solidFill>
                          <a:latin typeface="Helvetica"/>
                          <a:ea typeface="Times New Roman"/>
                          <a:cs typeface="Helvetica"/>
                        </a:rPr>
                        <a:t>Documentable</a:t>
                      </a:r>
                    </a:p>
                  </a:txBody>
                  <a:tcPr marL="73025" marR="73025" marT="0" marB="73025"/>
                </a:tc>
                <a:tc>
                  <a:txBody>
                    <a:bodyPr/>
                    <a:lstStyle/>
                    <a:p>
                      <a:pPr algn="just">
                        <a:spcBef>
                          <a:spcPts val="600"/>
                        </a:spcBef>
                        <a:spcAft>
                          <a:spcPts val="0"/>
                        </a:spcAft>
                      </a:pPr>
                      <a:r>
                        <a:rPr lang="en-GB" sz="1400">
                          <a:solidFill>
                            <a:srgbClr val="000000"/>
                          </a:solidFill>
                          <a:latin typeface="Helvetica"/>
                          <a:ea typeface="Times New Roman"/>
                          <a:cs typeface="Helvetica"/>
                        </a:rPr>
                        <a:t>The process should have a defined process model that sets out the activities in the process and the documentation that is to be produced during these activities.</a:t>
                      </a:r>
                    </a:p>
                  </a:txBody>
                  <a:tcPr marL="73025" marR="73025" marT="0" marB="73025"/>
                </a:tc>
              </a:tr>
              <a:tr h="370840">
                <a:tc>
                  <a:txBody>
                    <a:bodyPr/>
                    <a:lstStyle/>
                    <a:p>
                      <a:pPr algn="just">
                        <a:spcBef>
                          <a:spcPts val="600"/>
                        </a:spcBef>
                        <a:spcAft>
                          <a:spcPts val="0"/>
                        </a:spcAft>
                      </a:pPr>
                      <a:r>
                        <a:rPr lang="en-GB" sz="1400" dirty="0">
                          <a:solidFill>
                            <a:srgbClr val="000000"/>
                          </a:solidFill>
                          <a:latin typeface="Helvetica"/>
                          <a:ea typeface="Times New Roman"/>
                          <a:cs typeface="Helvetica"/>
                        </a:rPr>
                        <a:t>Standardized</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A comprehensive set of software development standards covering software production and documentation should be available.</a:t>
                      </a:r>
                    </a:p>
                  </a:txBody>
                  <a:tcPr marL="73025" marR="73025" marT="0" marB="73025"/>
                </a:tc>
              </a:tr>
              <a:tr h="370840">
                <a:tc>
                  <a:txBody>
                    <a:bodyPr/>
                    <a:lstStyle/>
                    <a:p>
                      <a:pPr algn="just">
                        <a:spcBef>
                          <a:spcPts val="600"/>
                        </a:spcBef>
                        <a:spcAft>
                          <a:spcPts val="0"/>
                        </a:spcAft>
                      </a:pPr>
                      <a:r>
                        <a:rPr lang="en-GB" sz="1400">
                          <a:solidFill>
                            <a:srgbClr val="000000"/>
                          </a:solidFill>
                          <a:latin typeface="Helvetica"/>
                          <a:ea typeface="Times New Roman"/>
                          <a:cs typeface="Helvetica"/>
                        </a:rPr>
                        <a:t>Auditable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understandable by people apart from process participants, who can check that process standards are being followed and make suggestions for process improvement.</a:t>
                      </a:r>
                    </a:p>
                  </a:txBody>
                  <a:tcPr marL="73025" marR="73025" marT="0" marB="73025"/>
                </a:tc>
              </a:tr>
              <a:tr h="370840">
                <a:tc>
                  <a:txBody>
                    <a:bodyPr/>
                    <a:lstStyle/>
                    <a:p>
                      <a:pPr algn="just">
                        <a:spcBef>
                          <a:spcPts val="600"/>
                        </a:spcBef>
                        <a:spcAft>
                          <a:spcPts val="0"/>
                        </a:spcAft>
                      </a:pPr>
                      <a:r>
                        <a:rPr lang="en-GB" sz="1400">
                          <a:solidFill>
                            <a:srgbClr val="000000"/>
                          </a:solidFill>
                          <a:latin typeface="Helvetica"/>
                          <a:ea typeface="Times New Roman"/>
                          <a:cs typeface="Helvetica"/>
                        </a:rPr>
                        <a:t>Diverse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include redundant and diverse verification and validation activities.</a:t>
                      </a:r>
                    </a:p>
                  </a:txBody>
                  <a:tcPr marL="73025" marR="73025" marT="0" marB="73025"/>
                </a:tc>
              </a:tr>
              <a:tr h="370840">
                <a:tc>
                  <a:txBody>
                    <a:bodyPr/>
                    <a:lstStyle/>
                    <a:p>
                      <a:pPr algn="just">
                        <a:spcBef>
                          <a:spcPts val="600"/>
                        </a:spcBef>
                        <a:spcAft>
                          <a:spcPts val="0"/>
                        </a:spcAft>
                      </a:pPr>
                      <a:r>
                        <a:rPr lang="en-GB" sz="1400">
                          <a:solidFill>
                            <a:srgbClr val="000000"/>
                          </a:solidFill>
                          <a:latin typeface="Helvetica"/>
                          <a:ea typeface="Times New Roman"/>
                          <a:cs typeface="Helvetica"/>
                        </a:rPr>
                        <a:t>Robust</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able to recover from failures of individual process activities.</a:t>
                      </a:r>
                    </a:p>
                  </a:txBody>
                  <a:tcPr marL="73025" marR="73025" marT="0" marB="73025"/>
                </a:tc>
              </a:tr>
            </a:tbl>
          </a:graphicData>
        </a:graphic>
      </p:graphicFrame>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p:spPr>
        <p:txBody>
          <a:bodyPr lIns="90840" tIns="44623" rIns="90840" bIns="44623"/>
          <a:lstStyle/>
          <a:p>
            <a:r>
              <a:rPr lang="en-GB"/>
              <a:t>Validation activities</a:t>
            </a:r>
          </a:p>
        </p:txBody>
      </p:sp>
      <p:sp>
        <p:nvSpPr>
          <p:cNvPr id="95235" name="Rectangle 3"/>
          <p:cNvSpPr>
            <a:spLocks noGrp="1" noChangeArrowheads="1"/>
          </p:cNvSpPr>
          <p:nvPr>
            <p:ph type="body" idx="1"/>
          </p:nvPr>
        </p:nvSpPr>
        <p:spPr>
          <a:noFill/>
          <a:ln/>
        </p:spPr>
        <p:txBody>
          <a:bodyPr lIns="90840" tIns="44623" rIns="90840" bIns="44623"/>
          <a:lstStyle/>
          <a:p>
            <a:r>
              <a:rPr lang="en-GB" dirty="0"/>
              <a:t>Requirements</a:t>
            </a:r>
            <a:r>
              <a:rPr lang="en-GB" dirty="0" smtClean="0"/>
              <a:t> reviews.</a:t>
            </a:r>
            <a:endParaRPr lang="en-GB" dirty="0"/>
          </a:p>
          <a:p>
            <a:r>
              <a:rPr lang="en-GB" dirty="0"/>
              <a:t>Requirements management.</a:t>
            </a:r>
            <a:endParaRPr lang="en-GB" dirty="0" smtClean="0"/>
          </a:p>
          <a:p>
            <a:r>
              <a:rPr lang="en-GB" dirty="0" smtClean="0"/>
              <a:t>Formal specification.</a:t>
            </a:r>
          </a:p>
          <a:p>
            <a:r>
              <a:rPr lang="en-GB" dirty="0" smtClean="0"/>
              <a:t>System </a:t>
            </a:r>
            <a:r>
              <a:rPr lang="en-GB" dirty="0" err="1" smtClean="0"/>
              <a:t>modeling</a:t>
            </a:r>
            <a:endParaRPr lang="en-GB" dirty="0" smtClean="0"/>
          </a:p>
          <a:p>
            <a:r>
              <a:rPr lang="en-GB" dirty="0" smtClean="0"/>
              <a:t>Design and code inspection.</a:t>
            </a:r>
            <a:endParaRPr lang="en-GB" dirty="0"/>
          </a:p>
          <a:p>
            <a:r>
              <a:rPr lang="en-GB" dirty="0"/>
              <a:t>Static analysis.</a:t>
            </a:r>
          </a:p>
          <a:p>
            <a:r>
              <a:rPr lang="en-GB" dirty="0"/>
              <a:t>Test planning and management.</a:t>
            </a:r>
            <a:endParaRPr lang="en-GB" dirty="0" smtClean="0"/>
          </a:p>
          <a:p>
            <a:r>
              <a:rPr lang="en-GB" dirty="0" smtClean="0"/>
              <a:t>Change management</a:t>
            </a:r>
            <a:r>
              <a:rPr lang="en-GB" dirty="0"/>
              <a:t>, discussed in Chapter</a:t>
            </a:r>
            <a:r>
              <a:rPr lang="en-GB" dirty="0" smtClean="0"/>
              <a:t> 25, </a:t>
            </a:r>
            <a:r>
              <a:rPr lang="en-GB" dirty="0"/>
              <a:t>is also essential.</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Fault tolerance</a:t>
            </a:r>
          </a:p>
        </p:txBody>
      </p:sp>
      <p:sp>
        <p:nvSpPr>
          <p:cNvPr id="10243" name="Rectangle 3"/>
          <p:cNvSpPr>
            <a:spLocks noGrp="1" noChangeArrowheads="1"/>
          </p:cNvSpPr>
          <p:nvPr>
            <p:ph type="body" idx="1"/>
          </p:nvPr>
        </p:nvSpPr>
        <p:spPr>
          <a:noFill/>
          <a:ln/>
        </p:spPr>
        <p:txBody>
          <a:bodyPr lIns="90840" tIns="44623" rIns="90840" bIns="44623"/>
          <a:lstStyle/>
          <a:p>
            <a:pPr>
              <a:lnSpc>
                <a:spcPct val="90000"/>
              </a:lnSpc>
            </a:pPr>
            <a:r>
              <a:rPr lang="en-GB" sz="2400" dirty="0"/>
              <a:t>In critical situations, software systems must be </a:t>
            </a:r>
            <a:br>
              <a:rPr lang="en-GB" sz="2400" dirty="0"/>
            </a:br>
            <a:r>
              <a:rPr lang="en-GB" sz="2400" dirty="0"/>
              <a:t>fault tolerant. </a:t>
            </a:r>
          </a:p>
          <a:p>
            <a:pPr>
              <a:lnSpc>
                <a:spcPct val="90000"/>
              </a:lnSpc>
            </a:pPr>
            <a:r>
              <a:rPr lang="en-GB" sz="2400" dirty="0"/>
              <a:t>Fault tolerance is required where there are high availability requirements or where system failure costs are very high.</a:t>
            </a:r>
          </a:p>
          <a:p>
            <a:pPr>
              <a:lnSpc>
                <a:spcPct val="90000"/>
              </a:lnSpc>
            </a:pPr>
            <a:r>
              <a:rPr lang="en-GB" sz="2400" dirty="0"/>
              <a:t>Fault tolerance means that the system can continue in operation in spite of software failure.</a:t>
            </a:r>
          </a:p>
          <a:p>
            <a:pPr>
              <a:lnSpc>
                <a:spcPct val="90000"/>
              </a:lnSpc>
            </a:pPr>
            <a:r>
              <a:rPr lang="en-GB" sz="2400" dirty="0"/>
              <a:t>Even if the system has been proved to conform to its specification, it must also be fault tolerant as  there may be specification errors or the validation may be incorrect.</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system architectures</a:t>
            </a:r>
            <a:endParaRPr lang="en-US" dirty="0"/>
          </a:p>
        </p:txBody>
      </p:sp>
      <p:sp>
        <p:nvSpPr>
          <p:cNvPr id="3" name="Content Placeholder 2"/>
          <p:cNvSpPr>
            <a:spLocks noGrp="1"/>
          </p:cNvSpPr>
          <p:nvPr>
            <p:ph idx="1"/>
          </p:nvPr>
        </p:nvSpPr>
        <p:spPr/>
        <p:txBody>
          <a:bodyPr/>
          <a:lstStyle/>
          <a:p>
            <a:r>
              <a:rPr lang="en-US" dirty="0" smtClean="0"/>
              <a:t>Dependable systems architectures are used in situations where fault tolerance is essential. These architectures are generally all based on redundancy and diversity.</a:t>
            </a:r>
          </a:p>
          <a:p>
            <a:r>
              <a:rPr lang="en-US" dirty="0" smtClean="0"/>
              <a:t>Examples of situations where dependable architectures are used:</a:t>
            </a:r>
          </a:p>
          <a:p>
            <a:pPr lvl="1"/>
            <a:r>
              <a:rPr lang="en-US" dirty="0" smtClean="0"/>
              <a:t>Flight control systems, where system failure could threaten the safety of passengers</a:t>
            </a:r>
          </a:p>
          <a:p>
            <a:pPr lvl="1"/>
            <a:r>
              <a:rPr lang="en-US" dirty="0" smtClean="0"/>
              <a:t>Reactor systems where failure of a control system could lead to a chemical or nuclear emergency</a:t>
            </a:r>
          </a:p>
          <a:p>
            <a:pPr lvl="1"/>
            <a:r>
              <a:rPr lang="en-US" dirty="0" smtClean="0"/>
              <a:t>Telecommunication systems, where there is a need for 24/7 availability.</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systems</a:t>
            </a:r>
            <a:endParaRPr lang="en-US" dirty="0"/>
          </a:p>
        </p:txBody>
      </p:sp>
      <p:sp>
        <p:nvSpPr>
          <p:cNvPr id="3" name="Content Placeholder 2"/>
          <p:cNvSpPr>
            <a:spLocks noGrp="1"/>
          </p:cNvSpPr>
          <p:nvPr>
            <p:ph idx="1"/>
          </p:nvPr>
        </p:nvSpPr>
        <p:spPr/>
        <p:txBody>
          <a:bodyPr/>
          <a:lstStyle/>
          <a:p>
            <a:r>
              <a:rPr lang="en-US" dirty="0" smtClean="0"/>
              <a:t>A specialized system that is associated with some other control system, which can take emergency action if a failure occurs.</a:t>
            </a:r>
          </a:p>
          <a:p>
            <a:pPr lvl="1"/>
            <a:r>
              <a:rPr lang="en-US" dirty="0" smtClean="0"/>
              <a:t>System to stop a train if it passes a red light</a:t>
            </a:r>
          </a:p>
          <a:p>
            <a:pPr lvl="1"/>
            <a:r>
              <a:rPr lang="en-US" dirty="0" smtClean="0"/>
              <a:t>System to shut down a reactor if temperature/pressure are too high</a:t>
            </a:r>
          </a:p>
          <a:p>
            <a:r>
              <a:rPr lang="en-US" dirty="0" smtClean="0"/>
              <a:t>Protection systems independently monitor the controlled system and the environment.</a:t>
            </a:r>
          </a:p>
          <a:p>
            <a:r>
              <a:rPr lang="en-US" dirty="0" smtClean="0"/>
              <a:t>If a problem is detected, it issues commands to take emergency action to shut down the system and avoid a catastrophe.</a:t>
            </a:r>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Protection system architecture</a:t>
            </a:r>
            <a:br>
              <a:rPr lang="en-GB" dirty="0" smtClean="0"/>
            </a:br>
            <a:endParaRPr lang="en-US" dirty="0" smtClean="0"/>
          </a:p>
        </p:txBody>
      </p:sp>
      <p:pic>
        <p:nvPicPr>
          <p:cNvPr id="4" name="Picture 3" descr="13.3 ProtectionSystem.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905245" y="1727200"/>
            <a:ext cx="3169780" cy="4826710"/>
          </a:xfrm>
          <a:prstGeom prst="rect">
            <a:avLst/>
          </a:prstGeom>
        </p:spPr>
      </p:pic>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 functionality</a:t>
            </a:r>
            <a:endParaRPr lang="en-US" dirty="0"/>
          </a:p>
        </p:txBody>
      </p:sp>
      <p:sp>
        <p:nvSpPr>
          <p:cNvPr id="3" name="Content Placeholder 2"/>
          <p:cNvSpPr>
            <a:spLocks noGrp="1"/>
          </p:cNvSpPr>
          <p:nvPr>
            <p:ph idx="1"/>
          </p:nvPr>
        </p:nvSpPr>
        <p:spPr/>
        <p:txBody>
          <a:bodyPr/>
          <a:lstStyle/>
          <a:p>
            <a:r>
              <a:rPr lang="en-US" dirty="0" smtClean="0"/>
              <a:t>Protection systems are redundant because they include monitoring and control capabilities that replicate those in the control software.</a:t>
            </a:r>
          </a:p>
          <a:p>
            <a:r>
              <a:rPr lang="en-US" dirty="0" smtClean="0"/>
              <a:t>Protection systems should be diverse and use different technology from the control software.</a:t>
            </a:r>
          </a:p>
          <a:p>
            <a:r>
              <a:rPr lang="en-US" dirty="0" smtClean="0"/>
              <a:t>They are simpler than the control system so more effort can be expended in validation and dependability assurance.</a:t>
            </a:r>
          </a:p>
          <a:p>
            <a:r>
              <a:rPr lang="en-US" dirty="0" smtClean="0"/>
              <a:t>Aim is to ensure that there is a low probability of failure on demand for the protection system.</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architectures</a:t>
            </a:r>
            <a:endParaRPr lang="en-US" dirty="0"/>
          </a:p>
        </p:txBody>
      </p:sp>
      <p:sp>
        <p:nvSpPr>
          <p:cNvPr id="3" name="Content Placeholder 2"/>
          <p:cNvSpPr>
            <a:spLocks noGrp="1"/>
          </p:cNvSpPr>
          <p:nvPr>
            <p:ph idx="1"/>
          </p:nvPr>
        </p:nvSpPr>
        <p:spPr/>
        <p:txBody>
          <a:bodyPr/>
          <a:lstStyle/>
          <a:p>
            <a:r>
              <a:rPr lang="en-US" dirty="0" smtClean="0"/>
              <a:t>Multi-channel architectures where the system monitors its own operations and takes action if inconsistencies are detected.</a:t>
            </a:r>
          </a:p>
          <a:p>
            <a:r>
              <a:rPr lang="en-US" dirty="0" smtClean="0"/>
              <a:t>The same computation is carried out on each channel and the results are compared. If the results are identical and are produced at the same time, then it is assumed that the system is operating correctly.</a:t>
            </a:r>
          </a:p>
          <a:p>
            <a:r>
              <a:rPr lang="en-US" dirty="0" smtClean="0"/>
              <a:t>If the results are different, then a failure is assumed and a failure exception is raised.</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Self-monitoring architecture</a:t>
            </a:r>
            <a:r>
              <a:rPr lang="en-GB" dirty="0" smtClean="0"/>
              <a:t> </a:t>
            </a:r>
            <a:endParaRPr lang="en-US" dirty="0" smtClean="0"/>
          </a:p>
        </p:txBody>
      </p:sp>
      <p:pic>
        <p:nvPicPr>
          <p:cNvPr id="4" name="Picture 3" descr="13.4 SelfCheckingArch.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652659" y="2629980"/>
            <a:ext cx="6556259" cy="2038324"/>
          </a:xfrm>
          <a:prstGeom prst="rect">
            <a:avLst/>
          </a:prstGeom>
        </p:spPr>
      </p:pic>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Redundancy and diversity</a:t>
            </a:r>
          </a:p>
          <a:p>
            <a:pPr lvl="1"/>
            <a:r>
              <a:rPr lang="en-US" dirty="0" smtClean="0"/>
              <a:t>Fundamental approaches to achieve fault tolerance.</a:t>
            </a:r>
          </a:p>
          <a:p>
            <a:r>
              <a:rPr lang="en-US" dirty="0" smtClean="0"/>
              <a:t>Dependable processes</a:t>
            </a:r>
          </a:p>
          <a:p>
            <a:pPr lvl="1"/>
            <a:r>
              <a:rPr lang="en-US" dirty="0" smtClean="0"/>
              <a:t>How the use of dependable processes leads to dependable systems</a:t>
            </a:r>
          </a:p>
          <a:p>
            <a:r>
              <a:rPr lang="en-US" dirty="0" smtClean="0"/>
              <a:t>Dependable systems architectures</a:t>
            </a:r>
          </a:p>
          <a:p>
            <a:pPr lvl="1"/>
            <a:r>
              <a:rPr lang="en-US" dirty="0" smtClean="0"/>
              <a:t>Architectural patterns for software fault tolerance</a:t>
            </a:r>
          </a:p>
          <a:p>
            <a:r>
              <a:rPr lang="en-US" dirty="0" smtClean="0"/>
              <a:t>Dependable programming</a:t>
            </a:r>
          </a:p>
          <a:p>
            <a:pPr lvl="1"/>
            <a:r>
              <a:rPr lang="en-US" dirty="0" smtClean="0"/>
              <a:t>Guidelines for programming to avoid errors.</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systems</a:t>
            </a:r>
            <a:endParaRPr lang="en-US" dirty="0"/>
          </a:p>
        </p:txBody>
      </p:sp>
      <p:sp>
        <p:nvSpPr>
          <p:cNvPr id="3" name="Content Placeholder 2"/>
          <p:cNvSpPr>
            <a:spLocks noGrp="1"/>
          </p:cNvSpPr>
          <p:nvPr>
            <p:ph idx="1"/>
          </p:nvPr>
        </p:nvSpPr>
        <p:spPr/>
        <p:txBody>
          <a:bodyPr/>
          <a:lstStyle/>
          <a:p>
            <a:r>
              <a:rPr lang="en-US" dirty="0" smtClean="0"/>
              <a:t>Hardware in each channel has to be diverse so that common mode hardware failure will not lead to each channel producing the same results.</a:t>
            </a:r>
          </a:p>
          <a:p>
            <a:r>
              <a:rPr lang="en-US" dirty="0" smtClean="0"/>
              <a:t>Software in each channel must also be diverse, otherwise the same software error would affect each channel.</a:t>
            </a:r>
          </a:p>
          <a:p>
            <a:r>
              <a:rPr lang="en-US" dirty="0" smtClean="0"/>
              <a:t>If high-availability is required, you may use several self-checking systems in parallel.</a:t>
            </a:r>
          </a:p>
          <a:p>
            <a:pPr lvl="1"/>
            <a:r>
              <a:rPr lang="en-US" dirty="0" smtClean="0"/>
              <a:t>This is the approach used in the Airbus family of aircraft for their flight control systems.</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Airbus flight control system architecture</a:t>
            </a:r>
            <a:r>
              <a:rPr lang="en-GB" dirty="0" smtClean="0"/>
              <a:t> </a:t>
            </a:r>
            <a:endParaRPr lang="en-US" dirty="0" smtClean="0"/>
          </a:p>
        </p:txBody>
      </p:sp>
      <p:pic>
        <p:nvPicPr>
          <p:cNvPr id="4" name="Picture 3" descr="13.5 AirbusFCC.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635406" y="1200149"/>
            <a:ext cx="6136424" cy="5344627"/>
          </a:xfrm>
          <a:prstGeom prst="rect">
            <a:avLst/>
          </a:prstGeom>
        </p:spPr>
      </p:pic>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Airbus architecture discussion</a:t>
            </a:r>
            <a:endParaRPr lang="en-US" dirty="0"/>
          </a:p>
        </p:txBody>
      </p:sp>
      <p:sp>
        <p:nvSpPr>
          <p:cNvPr id="3" name="Content Placeholder 2"/>
          <p:cNvSpPr>
            <a:spLocks noGrp="1"/>
          </p:cNvSpPr>
          <p:nvPr>
            <p:ph idx="1"/>
          </p:nvPr>
        </p:nvSpPr>
        <p:spPr/>
        <p:txBody>
          <a:bodyPr/>
          <a:lstStyle/>
          <a:p>
            <a:r>
              <a:rPr lang="en-US" dirty="0" smtClean="0"/>
              <a:t>The Airbus FCS has 5 separate computers, any one of which can run the control software.</a:t>
            </a:r>
          </a:p>
          <a:p>
            <a:r>
              <a:rPr lang="en-US" dirty="0" smtClean="0"/>
              <a:t>Extensive use has been made of diversity</a:t>
            </a:r>
          </a:p>
          <a:p>
            <a:pPr lvl="1"/>
            <a:r>
              <a:rPr lang="en-US" dirty="0" smtClean="0"/>
              <a:t>Primary systems use a different processor from the secondary systems.</a:t>
            </a:r>
          </a:p>
          <a:p>
            <a:pPr lvl="1"/>
            <a:r>
              <a:rPr lang="en-US" dirty="0" smtClean="0"/>
              <a:t>Primary and secondary systems use chipsets from different manufacturers.</a:t>
            </a:r>
          </a:p>
          <a:p>
            <a:pPr lvl="1"/>
            <a:r>
              <a:rPr lang="en-US" dirty="0" smtClean="0"/>
              <a:t>Software in secondary systems is less complex than in primary system – provides only critical functionality.</a:t>
            </a:r>
          </a:p>
          <a:p>
            <a:pPr lvl="1"/>
            <a:r>
              <a:rPr lang="en-US" dirty="0" smtClean="0"/>
              <a:t>Software in each channel is developed in different programming languages by different teams.</a:t>
            </a:r>
          </a:p>
          <a:p>
            <a:pPr lvl="1"/>
            <a:r>
              <a:rPr lang="en-US" dirty="0" smtClean="0"/>
              <a:t>Different programming languages used in primary and secondary systems.</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Dependability in a program can be achieved by avoiding the introduction of faults, by detecting and removing faults before system deployment, and by including fault tolerance facilities.</a:t>
            </a:r>
            <a:endParaRPr lang="en-GB" sz="2000" dirty="0" smtClean="0"/>
          </a:p>
          <a:p>
            <a:r>
              <a:rPr lang="en-US" sz="2000" dirty="0" smtClean="0"/>
              <a:t>The use of redundancy and diversity in hardware, software processes and software systems is essential for the development of dependable systems.</a:t>
            </a:r>
            <a:endParaRPr lang="en-GB" sz="2000" dirty="0" smtClean="0"/>
          </a:p>
          <a:p>
            <a:r>
              <a:rPr lang="en-US" sz="2000" dirty="0" smtClean="0"/>
              <a:t>The use of a well-defined, repeatable process is essential if faults in a system are to be minimized. </a:t>
            </a:r>
            <a:endParaRPr lang="en-GB" sz="2000" dirty="0" smtClean="0"/>
          </a:p>
          <a:p>
            <a:r>
              <a:rPr lang="en-US" sz="2000" dirty="0" smtClean="0"/>
              <a:t>Dependable system architectures are system architectures that are designed for fault tolerance. Architectural styles that support fault tolerance include protection systems, self-monitoring architectures and N-version programming.</a:t>
            </a:r>
            <a:endParaRPr lang="en-GB" sz="2000"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13 – Dependability engineering</a:t>
            </a:r>
          </a:p>
        </p:txBody>
      </p:sp>
      <p:sp>
        <p:nvSpPr>
          <p:cNvPr id="3" name="Subtitle 2"/>
          <p:cNvSpPr>
            <a:spLocks noGrp="1"/>
          </p:cNvSpPr>
          <p:nvPr>
            <p:ph type="subTitle" idx="1"/>
          </p:nvPr>
        </p:nvSpPr>
        <p:spPr/>
        <p:txBody>
          <a:bodyPr/>
          <a:lstStyle/>
          <a:p>
            <a:pPr fontAlgn="auto">
              <a:spcAft>
                <a:spcPts val="0"/>
              </a:spcAft>
              <a:buFont typeface="Arial"/>
              <a:buNone/>
              <a:defRPr/>
            </a:pPr>
            <a:r>
              <a:rPr lang="en-US" smtClean="0">
                <a:ea typeface="+mn-ea"/>
                <a:cs typeface="+mn-cs"/>
              </a:rPr>
              <a:t>Lecture 2</a:t>
            </a:r>
            <a:endParaRPr lang="en-US" dirty="0" smtClean="0">
              <a:ea typeface="+mn-ea"/>
              <a:cs typeface="+mn-cs"/>
            </a:endParaRPr>
          </a:p>
        </p:txBody>
      </p:sp>
      <p:sp>
        <p:nvSpPr>
          <p:cNvPr id="4" name="Slide Number Placeholder 3"/>
          <p:cNvSpPr>
            <a:spLocks noGrp="1"/>
          </p:cNvSpPr>
          <p:nvPr>
            <p:ph type="sldNum" sz="quarter" idx="12"/>
          </p:nvPr>
        </p:nvSpPr>
        <p:spPr/>
        <p:txBody>
          <a:bodyPr/>
          <a:lstStyle/>
          <a:p>
            <a:pPr>
              <a:defRPr/>
            </a:pPr>
            <a:fld id="{B47BDDC0-2C33-9B49-BD75-B78323AB018C}"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N-version programming</a:t>
            </a:r>
            <a:endParaRPr lang="en-US" dirty="0"/>
          </a:p>
        </p:txBody>
      </p:sp>
      <p:sp>
        <p:nvSpPr>
          <p:cNvPr id="3" name="Content Placeholder 2"/>
          <p:cNvSpPr>
            <a:spLocks noGrp="1"/>
          </p:cNvSpPr>
          <p:nvPr>
            <p:ph idx="1"/>
          </p:nvPr>
        </p:nvSpPr>
        <p:spPr/>
        <p:txBody>
          <a:bodyPr/>
          <a:lstStyle/>
          <a:p>
            <a:r>
              <a:rPr lang="en-US" dirty="0" smtClean="0"/>
              <a:t>Multiple versions of a software system carry out computations at the same time. There should be an odd number of computers involved, typically 3.</a:t>
            </a:r>
          </a:p>
          <a:p>
            <a:r>
              <a:rPr lang="en-US" dirty="0" smtClean="0"/>
              <a:t>The results are compared using a voting system and the majority result is taken to be the correct result.</a:t>
            </a:r>
          </a:p>
          <a:p>
            <a:r>
              <a:rPr lang="en-US" dirty="0" smtClean="0"/>
              <a:t>Approach derived from the notion of triple-modular redundancy, as used in hardware systems.</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lIns="90840" tIns="44623" rIns="90840" bIns="44623"/>
          <a:lstStyle/>
          <a:p>
            <a:r>
              <a:rPr lang="en-GB"/>
              <a:t>Hardware fault tolerance</a:t>
            </a:r>
          </a:p>
        </p:txBody>
      </p:sp>
      <p:sp>
        <p:nvSpPr>
          <p:cNvPr id="49155" name="Rectangle 3"/>
          <p:cNvSpPr>
            <a:spLocks noGrp="1" noChangeArrowheads="1"/>
          </p:cNvSpPr>
          <p:nvPr>
            <p:ph type="body" idx="1"/>
          </p:nvPr>
        </p:nvSpPr>
        <p:spPr>
          <a:noFill/>
          <a:ln/>
        </p:spPr>
        <p:txBody>
          <a:bodyPr lIns="90840" tIns="44623" rIns="90840" bIns="44623"/>
          <a:lstStyle/>
          <a:p>
            <a:r>
              <a:rPr lang="en-GB" sz="2400"/>
              <a:t>Depends on triple-modular redundancy (TMR).</a:t>
            </a:r>
          </a:p>
          <a:p>
            <a:r>
              <a:rPr lang="en-GB" sz="2400"/>
              <a:t>There are three replicated identical components that receive the same input and whose outputs are compared.</a:t>
            </a:r>
          </a:p>
          <a:p>
            <a:r>
              <a:rPr lang="en-GB" sz="2400"/>
              <a:t>If one output is different, it is ignored and component failure is assumed.</a:t>
            </a:r>
          </a:p>
          <a:p>
            <a:r>
              <a:rPr lang="en-GB" sz="2400"/>
              <a:t>Based on most faults resulting from  component failures rather than design faults and a low probability of simultaneous component failure.</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Triple modular redundancy</a:t>
            </a:r>
            <a:r>
              <a:rPr lang="en-GB" dirty="0" smtClean="0"/>
              <a:t> </a:t>
            </a:r>
            <a:endParaRPr lang="en-US" dirty="0" smtClean="0"/>
          </a:p>
        </p:txBody>
      </p:sp>
      <p:pic>
        <p:nvPicPr>
          <p:cNvPr id="4" name="Picture 3" descr="13.6 HardwareTMR.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974046" y="2285999"/>
            <a:ext cx="5402944" cy="3549379"/>
          </a:xfrm>
          <a:prstGeom prst="rect">
            <a:avLst/>
          </a:prstGeom>
        </p:spPr>
      </p:pic>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N-version programming</a:t>
            </a:r>
            <a:r>
              <a:rPr lang="en-GB" dirty="0" smtClean="0"/>
              <a:t> </a:t>
            </a:r>
            <a:endParaRPr lang="en-US" dirty="0" smtClean="0"/>
          </a:p>
        </p:txBody>
      </p:sp>
      <p:pic>
        <p:nvPicPr>
          <p:cNvPr id="4" name="Picture 3" descr="13.7 N-versionProg.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915690" y="2481412"/>
            <a:ext cx="6026026" cy="2541589"/>
          </a:xfrm>
          <a:prstGeom prst="rect">
            <a:avLst/>
          </a:prstGeom>
        </p:spPr>
      </p:pic>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N-version programming</a:t>
            </a:r>
          </a:p>
        </p:txBody>
      </p:sp>
      <p:sp>
        <p:nvSpPr>
          <p:cNvPr id="62467" name="Rectangle 3"/>
          <p:cNvSpPr>
            <a:spLocks noGrp="1" noChangeArrowheads="1"/>
          </p:cNvSpPr>
          <p:nvPr>
            <p:ph type="body" idx="1"/>
          </p:nvPr>
        </p:nvSpPr>
        <p:spPr>
          <a:noFill/>
          <a:ln/>
        </p:spPr>
        <p:txBody>
          <a:bodyPr lIns="90840" tIns="44623" rIns="90840" bIns="44623"/>
          <a:lstStyle/>
          <a:p>
            <a:pPr>
              <a:lnSpc>
                <a:spcPct val="90000"/>
              </a:lnSpc>
            </a:pPr>
            <a:r>
              <a:rPr lang="en-GB" dirty="0"/>
              <a:t>The different system versions are designed and implemented by different teams. It is assumed that there is a low probability that they will make the same mistakes. The algorithms used should but may not be different.</a:t>
            </a:r>
          </a:p>
          <a:p>
            <a:pPr>
              <a:lnSpc>
                <a:spcPct val="90000"/>
              </a:lnSpc>
            </a:pPr>
            <a:r>
              <a:rPr lang="en-GB" dirty="0"/>
              <a:t>There is some empirical evidence that teams commonly misinterpret specifications in the same way and chose the same algorithms in their systems.</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840" tIns="44623" rIns="90840" bIns="44623"/>
          <a:lstStyle/>
          <a:p>
            <a:r>
              <a:rPr lang="en-GB"/>
              <a:t>Software dependability</a:t>
            </a:r>
          </a:p>
        </p:txBody>
      </p:sp>
      <p:sp>
        <p:nvSpPr>
          <p:cNvPr id="6147" name="Rectangle 3"/>
          <p:cNvSpPr>
            <a:spLocks noGrp="1" noChangeArrowheads="1"/>
          </p:cNvSpPr>
          <p:nvPr>
            <p:ph type="body" idx="1"/>
          </p:nvPr>
        </p:nvSpPr>
        <p:spPr>
          <a:noFill/>
          <a:ln/>
        </p:spPr>
        <p:txBody>
          <a:bodyPr lIns="90840" tIns="44623" rIns="90840" bIns="44623"/>
          <a:lstStyle/>
          <a:p>
            <a:r>
              <a:rPr lang="en-GB" dirty="0"/>
              <a:t>In general, software customers expect all software to be dependable. However, for non-critical applications, they may be willing to accept some system failures.</a:t>
            </a:r>
          </a:p>
          <a:p>
            <a:r>
              <a:rPr lang="en-GB" dirty="0"/>
              <a:t>Some </a:t>
            </a:r>
            <a:r>
              <a:rPr lang="en-GB" dirty="0" smtClean="0"/>
              <a:t>applications (critical systems) </a:t>
            </a:r>
            <a:r>
              <a:rPr lang="en-GB" dirty="0"/>
              <a:t>have very high dependability requirements and special software engineering techniques may be used to achieve this</a:t>
            </a:r>
            <a:r>
              <a:rPr lang="en-GB" dirty="0" smtClean="0"/>
              <a:t>.</a:t>
            </a:r>
          </a:p>
          <a:p>
            <a:pPr lvl="1"/>
            <a:r>
              <a:rPr lang="en-GB" dirty="0" smtClean="0"/>
              <a:t>Medical systems</a:t>
            </a:r>
          </a:p>
          <a:p>
            <a:pPr lvl="1"/>
            <a:r>
              <a:rPr lang="en-GB" dirty="0" smtClean="0"/>
              <a:t>Telecommunications and power systems</a:t>
            </a:r>
          </a:p>
          <a:p>
            <a:pPr lvl="1"/>
            <a:r>
              <a:rPr lang="en-GB" dirty="0" smtClean="0"/>
              <a:t>Aerospace systems</a:t>
            </a:r>
          </a:p>
          <a:p>
            <a:pPr>
              <a:buNone/>
            </a:pPr>
            <a:endParaRPr lang="en-GB"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diversity</a:t>
            </a:r>
            <a:endParaRPr lang="en-US" dirty="0"/>
          </a:p>
        </p:txBody>
      </p:sp>
      <p:sp>
        <p:nvSpPr>
          <p:cNvPr id="3" name="Content Placeholder 2"/>
          <p:cNvSpPr>
            <a:spLocks noGrp="1"/>
          </p:cNvSpPr>
          <p:nvPr>
            <p:ph idx="1"/>
          </p:nvPr>
        </p:nvSpPr>
        <p:spPr/>
        <p:txBody>
          <a:bodyPr/>
          <a:lstStyle/>
          <a:p>
            <a:r>
              <a:rPr lang="en-US" dirty="0" smtClean="0"/>
              <a:t>Approaches to software fault tolerance depend on software diversity where it is assumed that different implementations of the same software specification will fail in different ways.</a:t>
            </a:r>
          </a:p>
          <a:p>
            <a:r>
              <a:rPr lang="en-US" dirty="0" smtClean="0"/>
              <a:t>It is assumed that implementations are (a) independent and (</a:t>
            </a:r>
            <a:r>
              <a:rPr lang="en-US" dirty="0" err="1" smtClean="0"/>
              <a:t>b</a:t>
            </a:r>
            <a:r>
              <a:rPr lang="en-US" dirty="0" smtClean="0"/>
              <a:t>) do not include common errors.</a:t>
            </a:r>
          </a:p>
          <a:p>
            <a:r>
              <a:rPr lang="en-US" dirty="0" smtClean="0"/>
              <a:t>Strategies to achieve diversity</a:t>
            </a:r>
          </a:p>
          <a:p>
            <a:pPr lvl="1"/>
            <a:r>
              <a:rPr lang="en-US" dirty="0" smtClean="0"/>
              <a:t>Different programming languages</a:t>
            </a:r>
          </a:p>
          <a:p>
            <a:pPr lvl="1"/>
            <a:r>
              <a:rPr lang="en-US" dirty="0" smtClean="0"/>
              <a:t>Different design methods and tools</a:t>
            </a:r>
          </a:p>
          <a:p>
            <a:pPr lvl="1"/>
            <a:r>
              <a:rPr lang="en-US" dirty="0" smtClean="0"/>
              <a:t>Explicit specification of different algorithms</a:t>
            </a:r>
          </a:p>
          <a:p>
            <a:pPr lvl="1">
              <a:buNone/>
            </a:pP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Problems with design diversity</a:t>
            </a:r>
          </a:p>
        </p:txBody>
      </p:sp>
      <p:sp>
        <p:nvSpPr>
          <p:cNvPr id="68611" name="Rectangle 3"/>
          <p:cNvSpPr>
            <a:spLocks noGrp="1" noChangeArrowheads="1"/>
          </p:cNvSpPr>
          <p:nvPr>
            <p:ph type="body" idx="1"/>
          </p:nvPr>
        </p:nvSpPr>
        <p:spPr>
          <a:noFill/>
          <a:ln/>
        </p:spPr>
        <p:txBody>
          <a:bodyPr lIns="90840" tIns="44623" rIns="90840" bIns="44623"/>
          <a:lstStyle/>
          <a:p>
            <a:r>
              <a:rPr lang="en-GB" sz="2400"/>
              <a:t>Teams are not culturally diverse so they tend to tackle problems in the same way.</a:t>
            </a:r>
          </a:p>
          <a:p>
            <a:r>
              <a:rPr lang="en-GB" sz="2400"/>
              <a:t>Characteristic errors</a:t>
            </a:r>
          </a:p>
          <a:p>
            <a:pPr lvl="1"/>
            <a:r>
              <a:rPr lang="en-GB" sz="2000"/>
              <a:t>Different teams make the same mistakes.  Some parts of an implementation are more difficult than others so all teams tend to make mistakes in the same place;</a:t>
            </a:r>
          </a:p>
          <a:p>
            <a:pPr lvl="1"/>
            <a:r>
              <a:rPr lang="en-GB" sz="2000"/>
              <a:t>Specification errors;</a:t>
            </a:r>
          </a:p>
          <a:p>
            <a:pPr lvl="1"/>
            <a:r>
              <a:rPr lang="en-GB" sz="2000"/>
              <a:t>If there is an error in the specification then this is reflected in all implementations;</a:t>
            </a:r>
          </a:p>
          <a:p>
            <a:pPr lvl="1"/>
            <a:r>
              <a:rPr lang="en-GB" sz="2000"/>
              <a:t>This can be addressed to some extent by using multiple specification representations.</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lIns="90840" tIns="44623" rIns="90840" bIns="44623"/>
          <a:lstStyle/>
          <a:p>
            <a:r>
              <a:rPr lang="en-GB"/>
              <a:t>Specification dependency</a:t>
            </a:r>
          </a:p>
        </p:txBody>
      </p:sp>
      <p:sp>
        <p:nvSpPr>
          <p:cNvPr id="70659" name="Rectangle 3"/>
          <p:cNvSpPr>
            <a:spLocks noGrp="1" noChangeArrowheads="1"/>
          </p:cNvSpPr>
          <p:nvPr>
            <p:ph type="body" idx="1"/>
          </p:nvPr>
        </p:nvSpPr>
        <p:spPr>
          <a:noFill/>
          <a:ln/>
        </p:spPr>
        <p:txBody>
          <a:bodyPr lIns="90840" tIns="44623" rIns="90840" bIns="44623"/>
          <a:lstStyle/>
          <a:p>
            <a:r>
              <a:rPr lang="en-GB" sz="2400"/>
              <a:t>Both approaches to software redundancy are susceptible to specification errors. If the specification is incorrect, the system could fail</a:t>
            </a:r>
          </a:p>
          <a:p>
            <a:r>
              <a:rPr lang="en-GB" sz="2400"/>
              <a:t>This is also a problem with hardware but software specifications are usually more complex than hardware specifications and harder to validate.</a:t>
            </a:r>
          </a:p>
          <a:p>
            <a:r>
              <a:rPr lang="en-GB" sz="2400"/>
              <a:t>This has been addressed in some cases by developing separate software specifications from the same user specification.</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in practice</a:t>
            </a:r>
            <a:endParaRPr lang="en-US" dirty="0"/>
          </a:p>
        </p:txBody>
      </p:sp>
      <p:sp>
        <p:nvSpPr>
          <p:cNvPr id="3" name="Content Placeholder 2"/>
          <p:cNvSpPr>
            <a:spLocks noGrp="1"/>
          </p:cNvSpPr>
          <p:nvPr>
            <p:ph idx="1"/>
          </p:nvPr>
        </p:nvSpPr>
        <p:spPr/>
        <p:txBody>
          <a:bodyPr/>
          <a:lstStyle/>
          <a:p>
            <a:r>
              <a:rPr lang="en-US" dirty="0" smtClean="0"/>
              <a:t>In principle, if diversity and independence can be achieved, multi-version programming leads to very significant improvements in reliability and availability.</a:t>
            </a:r>
          </a:p>
          <a:p>
            <a:r>
              <a:rPr lang="en-US" dirty="0" smtClean="0"/>
              <a:t>In practice, observed improvements are much less significant but the approach seems leads to reliability improvements of between 5 and 9 times.</a:t>
            </a:r>
          </a:p>
          <a:p>
            <a:r>
              <a:rPr lang="en-US" dirty="0" smtClean="0"/>
              <a:t>The key question is whether or not such improvements are worth the considerable extra development costs for multi-version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programming</a:t>
            </a:r>
            <a:endParaRPr lang="en-US" dirty="0"/>
          </a:p>
        </p:txBody>
      </p:sp>
      <p:sp>
        <p:nvSpPr>
          <p:cNvPr id="3" name="Content Placeholder 2"/>
          <p:cNvSpPr>
            <a:spLocks noGrp="1"/>
          </p:cNvSpPr>
          <p:nvPr>
            <p:ph idx="1"/>
          </p:nvPr>
        </p:nvSpPr>
        <p:spPr/>
        <p:txBody>
          <a:bodyPr/>
          <a:lstStyle/>
          <a:p>
            <a:r>
              <a:rPr lang="en-US" dirty="0" smtClean="0"/>
              <a:t>Good programming practices can be adopted that help reduce the incidence of program faults.</a:t>
            </a:r>
          </a:p>
          <a:p>
            <a:r>
              <a:rPr lang="en-US" dirty="0" smtClean="0"/>
              <a:t>These programming practices support</a:t>
            </a:r>
          </a:p>
          <a:p>
            <a:pPr lvl="1"/>
            <a:r>
              <a:rPr lang="en-US" dirty="0" smtClean="0"/>
              <a:t>Fault avoidance</a:t>
            </a:r>
          </a:p>
          <a:p>
            <a:pPr lvl="1"/>
            <a:r>
              <a:rPr lang="en-US" dirty="0" smtClean="0"/>
              <a:t>Fault detection</a:t>
            </a:r>
          </a:p>
          <a:p>
            <a:pPr lvl="1"/>
            <a:r>
              <a:rPr lang="en-US" dirty="0" smtClean="0"/>
              <a:t>Fault tolerance</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Good practice guidelines for dependable programming</a:t>
            </a:r>
            <a:r>
              <a:rPr lang="en-GB" dirty="0" smtClean="0"/>
              <a:t> </a:t>
            </a:r>
            <a:endParaRPr lang="en-US" dirty="0" smtClean="0"/>
          </a:p>
        </p:txBody>
      </p:sp>
      <p:graphicFrame>
        <p:nvGraphicFramePr>
          <p:cNvPr id="8" name="Table 7"/>
          <p:cNvGraphicFramePr>
            <a:graphicFrameLocks noGrp="1"/>
          </p:cNvGraphicFramePr>
          <p:nvPr/>
        </p:nvGraphicFramePr>
        <p:xfrm>
          <a:off x="1524000" y="2053516"/>
          <a:ext cx="6096000" cy="3108960"/>
        </p:xfrm>
        <a:graphic>
          <a:graphicData uri="http://schemas.openxmlformats.org/drawingml/2006/table">
            <a:tbl>
              <a:tblPr firstRow="1" bandRow="1">
                <a:tableStyleId>{69CF1AB2-1976-4502-BF36-3FF5EA218861}</a:tableStyleId>
              </a:tblPr>
              <a:tblGrid>
                <a:gridCol w="5887720"/>
                <a:gridCol w="208280"/>
              </a:tblGrid>
              <a:tr h="370840">
                <a:tc>
                  <a:txBody>
                    <a:bodyPr/>
                    <a:lstStyle/>
                    <a:p>
                      <a:r>
                        <a:rPr lang="en-GB" sz="1800" kern="1200" dirty="0" smtClean="0"/>
                        <a:t>Dependable programming guidelines</a:t>
                      </a:r>
                    </a:p>
                    <a:p>
                      <a:endParaRPr lang="en-GB" sz="1800" kern="1200" dirty="0" smtClean="0"/>
                    </a:p>
                    <a:p>
                      <a:r>
                        <a:rPr lang="en-GB" sz="1800" kern="1200" dirty="0" smtClean="0"/>
                        <a:t>1.	Limit the visibility of information in a program</a:t>
                      </a:r>
                    </a:p>
                    <a:p>
                      <a:r>
                        <a:rPr lang="en-GB" sz="1800" kern="1200" dirty="0" smtClean="0"/>
                        <a:t>2.	Check all inputs for validity</a:t>
                      </a:r>
                    </a:p>
                    <a:p>
                      <a:r>
                        <a:rPr lang="en-GB" sz="1800" kern="1200" dirty="0" smtClean="0"/>
                        <a:t>3.	Provide a handler for all exceptions</a:t>
                      </a:r>
                    </a:p>
                    <a:p>
                      <a:r>
                        <a:rPr lang="en-GB" sz="1800" kern="1200" dirty="0" smtClean="0"/>
                        <a:t>4.	Minimize the use of error-prone constructs</a:t>
                      </a:r>
                    </a:p>
                    <a:p>
                      <a:r>
                        <a:rPr lang="en-GB" sz="1800" kern="1200" dirty="0" smtClean="0"/>
                        <a:t>5.	Provide restart capabilities</a:t>
                      </a:r>
                    </a:p>
                    <a:p>
                      <a:r>
                        <a:rPr lang="en-GB" sz="1800" kern="1200" dirty="0" smtClean="0"/>
                        <a:t>6.	Check array bounds</a:t>
                      </a:r>
                    </a:p>
                    <a:p>
                      <a:r>
                        <a:rPr lang="en-GB" sz="1800" kern="1200" dirty="0" smtClean="0"/>
                        <a:t>7.	Include timeouts when calling external components</a:t>
                      </a:r>
                    </a:p>
                    <a:p>
                      <a:r>
                        <a:rPr lang="en-GB" sz="1800" kern="1200" dirty="0" smtClean="0"/>
                        <a:t>8.	Name all constants that represent real-world values</a:t>
                      </a:r>
                    </a:p>
                    <a:p>
                      <a:endParaRPr lang="en-US" dirty="0">
                        <a:solidFill>
                          <a:schemeClr val="tx1">
                            <a:lumMod val="95000"/>
                            <a:lumOff val="5000"/>
                          </a:schemeClr>
                        </a:solidFill>
                      </a:endParaRPr>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the visibility of information in a program</a:t>
            </a:r>
            <a:endParaRPr lang="en-US" dirty="0"/>
          </a:p>
        </p:txBody>
      </p:sp>
      <p:sp>
        <p:nvSpPr>
          <p:cNvPr id="3" name="Content Placeholder 2"/>
          <p:cNvSpPr>
            <a:spLocks noGrp="1"/>
          </p:cNvSpPr>
          <p:nvPr>
            <p:ph idx="1"/>
          </p:nvPr>
        </p:nvSpPr>
        <p:spPr/>
        <p:txBody>
          <a:bodyPr/>
          <a:lstStyle/>
          <a:p>
            <a:r>
              <a:rPr lang="en-US" dirty="0" smtClean="0"/>
              <a:t>Program components should only be allowed access to data that they need for their implementation.</a:t>
            </a:r>
          </a:p>
          <a:p>
            <a:r>
              <a:rPr lang="en-US" dirty="0" smtClean="0"/>
              <a:t>This means that accidental corruption of parts of the program state by these components is impossible.</a:t>
            </a:r>
          </a:p>
          <a:p>
            <a:r>
              <a:rPr lang="en-US" dirty="0" smtClean="0"/>
              <a:t>You can control visibility by using abstract data types where the data representation is private and you only allow access to the data through predefined operations such as get () and put ().</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 all inputs for validity</a:t>
            </a:r>
            <a:endParaRPr lang="en-US" dirty="0"/>
          </a:p>
        </p:txBody>
      </p:sp>
      <p:sp>
        <p:nvSpPr>
          <p:cNvPr id="3" name="Content Placeholder 2"/>
          <p:cNvSpPr>
            <a:spLocks noGrp="1"/>
          </p:cNvSpPr>
          <p:nvPr>
            <p:ph idx="1"/>
          </p:nvPr>
        </p:nvSpPr>
        <p:spPr/>
        <p:txBody>
          <a:bodyPr/>
          <a:lstStyle/>
          <a:p>
            <a:r>
              <a:rPr lang="en-US" dirty="0" smtClean="0"/>
              <a:t>All program take inputs from their environment and make assumptions about these inputs.</a:t>
            </a:r>
          </a:p>
          <a:p>
            <a:r>
              <a:rPr lang="en-US" dirty="0" smtClean="0"/>
              <a:t>However, program specifications rarely define what to do if an input is not consistent with these assumptions.</a:t>
            </a:r>
          </a:p>
          <a:p>
            <a:r>
              <a:rPr lang="en-US" dirty="0" smtClean="0"/>
              <a:t>Consequently, many programs behave unpredictably when presented with unusual inputs and, sometimes, these are threats to the security of the system.</a:t>
            </a:r>
          </a:p>
          <a:p>
            <a:r>
              <a:rPr lang="en-US" dirty="0" smtClean="0"/>
              <a:t>Consequently, you should always check inputs before processing against the assumptions made about these inputs.</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 checks</a:t>
            </a:r>
            <a:endParaRPr lang="en-US" dirty="0"/>
          </a:p>
        </p:txBody>
      </p:sp>
      <p:sp>
        <p:nvSpPr>
          <p:cNvPr id="3" name="Content Placeholder 2"/>
          <p:cNvSpPr>
            <a:spLocks noGrp="1"/>
          </p:cNvSpPr>
          <p:nvPr>
            <p:ph idx="1"/>
          </p:nvPr>
        </p:nvSpPr>
        <p:spPr/>
        <p:txBody>
          <a:bodyPr/>
          <a:lstStyle/>
          <a:p>
            <a:r>
              <a:rPr lang="en-US" dirty="0" smtClean="0"/>
              <a:t>Range checks</a:t>
            </a:r>
          </a:p>
          <a:p>
            <a:pPr lvl="1"/>
            <a:r>
              <a:rPr lang="en-US" dirty="0" smtClean="0"/>
              <a:t>Check that the input falls within a known range.</a:t>
            </a:r>
          </a:p>
          <a:p>
            <a:r>
              <a:rPr lang="en-US" dirty="0" smtClean="0"/>
              <a:t>Size checks</a:t>
            </a:r>
          </a:p>
          <a:p>
            <a:pPr lvl="1"/>
            <a:r>
              <a:rPr lang="en-US" dirty="0" smtClean="0"/>
              <a:t>Check that the input does not exceed some maximum size e.g. 40 characters for a name.</a:t>
            </a:r>
          </a:p>
          <a:p>
            <a:r>
              <a:rPr lang="en-US" dirty="0" smtClean="0"/>
              <a:t>Representation checks</a:t>
            </a:r>
          </a:p>
          <a:p>
            <a:pPr lvl="1"/>
            <a:r>
              <a:rPr lang="en-US" dirty="0" smtClean="0"/>
              <a:t>Check that the input does not include characters that should not be part of its representation e.g. names do not include numerals.</a:t>
            </a:r>
          </a:p>
          <a:p>
            <a:r>
              <a:rPr lang="en-US" dirty="0" smtClean="0"/>
              <a:t>Reasonableness checks</a:t>
            </a:r>
          </a:p>
          <a:p>
            <a:pPr lvl="1"/>
            <a:r>
              <a:rPr lang="en-US" dirty="0" smtClean="0"/>
              <a:t>Use information about the input to check if it is reasonable rather than an extreme value.</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840" tIns="44623" rIns="90840" bIns="44623"/>
          <a:lstStyle/>
          <a:p>
            <a:r>
              <a:rPr lang="en-GB" dirty="0" smtClean="0"/>
              <a:t>Provide a handler for all exceptions</a:t>
            </a:r>
            <a:endParaRPr lang="en-GB" dirty="0"/>
          </a:p>
        </p:txBody>
      </p:sp>
      <p:sp>
        <p:nvSpPr>
          <p:cNvPr id="16387" name="Rectangle 3"/>
          <p:cNvSpPr>
            <a:spLocks noGrp="1" noChangeArrowheads="1"/>
          </p:cNvSpPr>
          <p:nvPr>
            <p:ph type="body" idx="1"/>
          </p:nvPr>
        </p:nvSpPr>
        <p:spPr>
          <a:noFill/>
          <a:ln/>
        </p:spPr>
        <p:txBody>
          <a:bodyPr lIns="90840" tIns="44623" rIns="90840" bIns="44623"/>
          <a:lstStyle/>
          <a:p>
            <a:r>
              <a:rPr lang="en-GB" sz="2400" dirty="0"/>
              <a:t>A program exception is an error or some </a:t>
            </a:r>
            <a:br>
              <a:rPr lang="en-GB" sz="2400" dirty="0"/>
            </a:br>
            <a:r>
              <a:rPr lang="en-GB" sz="2400" dirty="0"/>
              <a:t>unexpected event such as a power failure.</a:t>
            </a:r>
          </a:p>
          <a:p>
            <a:r>
              <a:rPr lang="en-GB" sz="2400" dirty="0"/>
              <a:t>Exception handling constructs allow for such </a:t>
            </a:r>
            <a:br>
              <a:rPr lang="en-GB" sz="2400" dirty="0"/>
            </a:br>
            <a:r>
              <a:rPr lang="en-GB" sz="2400" dirty="0"/>
              <a:t>events to be handled without the need for </a:t>
            </a:r>
            <a:br>
              <a:rPr lang="en-GB" sz="2400" dirty="0"/>
            </a:br>
            <a:r>
              <a:rPr lang="en-GB" sz="2400" dirty="0"/>
              <a:t>continual status checking to detect exceptions.</a:t>
            </a:r>
          </a:p>
          <a:p>
            <a:r>
              <a:rPr lang="en-GB" sz="2400" dirty="0"/>
              <a:t>Using normal control constructs to detect </a:t>
            </a:r>
            <a:br>
              <a:rPr lang="en-GB" sz="2400" dirty="0"/>
            </a:br>
            <a:r>
              <a:rPr lang="en-GB" sz="2400" dirty="0"/>
              <a:t>exceptions needs many additional statements to be </a:t>
            </a:r>
            <a:br>
              <a:rPr lang="en-GB" sz="2400" dirty="0"/>
            </a:br>
            <a:r>
              <a:rPr lang="en-GB" sz="2400" dirty="0"/>
              <a:t>added to the program. This adds a significant </a:t>
            </a:r>
            <a:br>
              <a:rPr lang="en-GB" sz="2400" dirty="0"/>
            </a:br>
            <a:r>
              <a:rPr lang="en-GB" sz="2400" dirty="0"/>
              <a:t>overhead and is potentially error-prone.</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a:t>Dependability achievement</a:t>
            </a:r>
          </a:p>
        </p:txBody>
      </p:sp>
      <p:sp>
        <p:nvSpPr>
          <p:cNvPr id="8195" name="Rectangle 3"/>
          <p:cNvSpPr>
            <a:spLocks noGrp="1" noChangeArrowheads="1"/>
          </p:cNvSpPr>
          <p:nvPr>
            <p:ph type="body" idx="1"/>
          </p:nvPr>
        </p:nvSpPr>
        <p:spPr>
          <a:noFill/>
          <a:ln/>
        </p:spPr>
        <p:txBody>
          <a:bodyPr lIns="90840" tIns="44623" rIns="90840" bIns="44623"/>
          <a:lstStyle/>
          <a:p>
            <a:pPr>
              <a:lnSpc>
                <a:spcPct val="90000"/>
              </a:lnSpc>
            </a:pPr>
            <a:r>
              <a:rPr lang="en-GB" sz="2400"/>
              <a:t>Fault avoidance</a:t>
            </a:r>
          </a:p>
          <a:p>
            <a:pPr lvl="1">
              <a:lnSpc>
                <a:spcPct val="90000"/>
              </a:lnSpc>
            </a:pPr>
            <a:r>
              <a:rPr lang="en-GB" sz="2000"/>
              <a:t>The system is developed in such a way that human error is avoided and thus system faults are minimised.</a:t>
            </a:r>
          </a:p>
          <a:p>
            <a:pPr lvl="1">
              <a:lnSpc>
                <a:spcPct val="90000"/>
              </a:lnSpc>
            </a:pPr>
            <a:r>
              <a:rPr lang="en-GB" sz="2000"/>
              <a:t>The development process is organised so that faults in the system are detected and repaired before delivery to the customer.</a:t>
            </a:r>
          </a:p>
          <a:p>
            <a:pPr>
              <a:lnSpc>
                <a:spcPct val="90000"/>
              </a:lnSpc>
            </a:pPr>
            <a:r>
              <a:rPr lang="en-GB" sz="2400"/>
              <a:t>Fault detection</a:t>
            </a:r>
          </a:p>
          <a:p>
            <a:pPr lvl="1">
              <a:lnSpc>
                <a:spcPct val="90000"/>
              </a:lnSpc>
            </a:pPr>
            <a:r>
              <a:rPr lang="en-GB" sz="2000"/>
              <a:t>Verification and validation techniques are used to discover and remove faults in a system before it is deployed.</a:t>
            </a:r>
          </a:p>
          <a:p>
            <a:pPr>
              <a:lnSpc>
                <a:spcPct val="90000"/>
              </a:lnSpc>
            </a:pPr>
            <a:r>
              <a:rPr lang="en-GB" sz="2400"/>
              <a:t>Fault tolerance</a:t>
            </a:r>
          </a:p>
          <a:p>
            <a:pPr lvl="1">
              <a:lnSpc>
                <a:spcPct val="90000"/>
              </a:lnSpc>
            </a:pPr>
            <a:r>
              <a:rPr lang="en-GB" sz="2000"/>
              <a:t>The system is designed so that faults in the delivered software do not result in system failure.</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Exception handling</a:t>
            </a:r>
            <a:r>
              <a:rPr lang="en-GB" dirty="0" smtClean="0"/>
              <a:t> </a:t>
            </a:r>
            <a:endParaRPr lang="en-US" dirty="0" smtClean="0"/>
          </a:p>
        </p:txBody>
      </p:sp>
      <p:pic>
        <p:nvPicPr>
          <p:cNvPr id="4" name="Picture 3" descr="13.9 ExceptionHandling.eps"/>
          <p:cNvPicPr>
            <a:picLocks noChangeAspect="1"/>
          </p:cNvPicPr>
          <p:nvPr/>
        </p:nvPicPr>
        <mc:AlternateContent>
          <mc:Choice xmlns:ma="http://schemas.microsoft.com/office/mac/drawingml/2008/main" Requires="ma">
            <p:blipFill>
              <a:blip r:embed="rId2"/>
              <a:srcRect r="37657"/>
              <a:stretch>
                <a:fillRect/>
              </a:stretch>
            </p:blipFill>
          </mc:Choice>
          <mc:Fallback>
            <p:blipFill>
              <a:blip r:embed="rId3"/>
              <a:srcRect r="37657"/>
              <a:stretch>
                <a:fillRect/>
              </a:stretch>
            </p:blipFill>
          </mc:Fallback>
        </mc:AlternateContent>
        <p:spPr>
          <a:xfrm>
            <a:off x="3032568" y="1826825"/>
            <a:ext cx="3122545" cy="3482223"/>
          </a:xfrm>
          <a:prstGeom prst="rect">
            <a:avLst/>
          </a:prstGeom>
        </p:spPr>
      </p:pic>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 handling</a:t>
            </a:r>
            <a:endParaRPr lang="en-US" dirty="0"/>
          </a:p>
        </p:txBody>
      </p:sp>
      <p:sp>
        <p:nvSpPr>
          <p:cNvPr id="3" name="Content Placeholder 2"/>
          <p:cNvSpPr>
            <a:spLocks noGrp="1"/>
          </p:cNvSpPr>
          <p:nvPr>
            <p:ph idx="1"/>
          </p:nvPr>
        </p:nvSpPr>
        <p:spPr/>
        <p:txBody>
          <a:bodyPr/>
          <a:lstStyle/>
          <a:p>
            <a:r>
              <a:rPr lang="en-US" dirty="0" smtClean="0"/>
              <a:t>Three possible exception handling strategies</a:t>
            </a:r>
          </a:p>
          <a:p>
            <a:pPr lvl="1"/>
            <a:r>
              <a:rPr lang="en-US" dirty="0" smtClean="0"/>
              <a:t>Signal to a calling component that an exception has occurred and provide information about the type of exception.</a:t>
            </a:r>
          </a:p>
          <a:p>
            <a:pPr lvl="1"/>
            <a:r>
              <a:rPr lang="en-US" dirty="0" smtClean="0"/>
              <a:t>Carry out some alternative processing to the processing where the exception occurred. This is only possible where the exception handler has enough information to recover from the problem that has arisen.</a:t>
            </a:r>
          </a:p>
          <a:p>
            <a:pPr lvl="1"/>
            <a:r>
              <a:rPr lang="en-US" dirty="0" smtClean="0"/>
              <a:t>Pass control to a run-time support system to handle the exception.</a:t>
            </a:r>
          </a:p>
          <a:p>
            <a:r>
              <a:rPr lang="en-US" dirty="0" smtClean="0"/>
              <a:t>Exception handling is a mechanism to provide some fault tolerance</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Minimize the use of error-prone constructs</a:t>
            </a:r>
            <a:endParaRPr lang="en-US" dirty="0"/>
          </a:p>
        </p:txBody>
      </p:sp>
      <p:sp>
        <p:nvSpPr>
          <p:cNvPr id="3" name="Content Placeholder 2"/>
          <p:cNvSpPr>
            <a:spLocks noGrp="1"/>
          </p:cNvSpPr>
          <p:nvPr>
            <p:ph idx="1"/>
          </p:nvPr>
        </p:nvSpPr>
        <p:spPr/>
        <p:txBody>
          <a:bodyPr/>
          <a:lstStyle/>
          <a:p>
            <a:r>
              <a:rPr lang="en-US" dirty="0" smtClean="0"/>
              <a:t>Program faults are usually a consequence of human error because programmers lose track of the relationships between the different parts of the system</a:t>
            </a:r>
          </a:p>
          <a:p>
            <a:r>
              <a:rPr lang="en-US" dirty="0" smtClean="0"/>
              <a:t>This is exacerbated by error-prone constructs in programming languages that are inherently complex or that don’t check for mistakes when they could do so.</a:t>
            </a:r>
          </a:p>
          <a:p>
            <a:r>
              <a:rPr lang="en-US" dirty="0" smtClean="0"/>
              <a:t>Therefore, when programming, you should try to avoid or at least minimize the use of these error-prone constructs.</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p:spPr>
        <p:txBody>
          <a:bodyPr lIns="90840" tIns="44623" rIns="90840" bIns="44623"/>
          <a:lstStyle/>
          <a:p>
            <a:r>
              <a:rPr lang="en-GB"/>
              <a:t>Error-prone constructs</a:t>
            </a:r>
          </a:p>
        </p:txBody>
      </p:sp>
      <p:sp>
        <p:nvSpPr>
          <p:cNvPr id="82947" name="Rectangle 3"/>
          <p:cNvSpPr>
            <a:spLocks noGrp="1" noChangeArrowheads="1"/>
          </p:cNvSpPr>
          <p:nvPr>
            <p:ph type="body" idx="1"/>
          </p:nvPr>
        </p:nvSpPr>
        <p:spPr>
          <a:xfrm>
            <a:off x="608013" y="1879050"/>
            <a:ext cx="7804150" cy="4130675"/>
          </a:xfrm>
          <a:noFill/>
          <a:ln/>
        </p:spPr>
        <p:txBody>
          <a:bodyPr lIns="90840" tIns="44623" rIns="90840" bIns="44623"/>
          <a:lstStyle/>
          <a:p>
            <a:pPr>
              <a:lnSpc>
                <a:spcPct val="90000"/>
              </a:lnSpc>
            </a:pPr>
            <a:r>
              <a:rPr lang="en-GB" sz="2400" dirty="0" smtClean="0"/>
              <a:t>Unconditional branch (</a:t>
            </a:r>
            <a:r>
              <a:rPr lang="en-GB" sz="2400" dirty="0" err="1" smtClean="0"/>
              <a:t>goto</a:t>
            </a:r>
            <a:r>
              <a:rPr lang="en-GB" sz="2400" dirty="0" smtClean="0"/>
              <a:t>) statements</a:t>
            </a:r>
          </a:p>
          <a:p>
            <a:pPr>
              <a:lnSpc>
                <a:spcPct val="90000"/>
              </a:lnSpc>
            </a:pPr>
            <a:r>
              <a:rPr lang="en-GB" sz="2400" dirty="0" smtClean="0"/>
              <a:t>Floating</a:t>
            </a:r>
            <a:r>
              <a:rPr lang="en-GB" sz="2400" dirty="0"/>
              <a:t>-point numbers</a:t>
            </a:r>
          </a:p>
          <a:p>
            <a:pPr lvl="1">
              <a:lnSpc>
                <a:spcPct val="90000"/>
              </a:lnSpc>
            </a:pPr>
            <a:r>
              <a:rPr lang="en-GB" sz="2000" dirty="0"/>
              <a:t>Inherently imprecise. The imprecision may lead to invalid </a:t>
            </a:r>
            <a:br>
              <a:rPr lang="en-GB" sz="2000" dirty="0"/>
            </a:br>
            <a:r>
              <a:rPr lang="en-GB" sz="2000" dirty="0"/>
              <a:t>comparisons.</a:t>
            </a:r>
          </a:p>
          <a:p>
            <a:pPr>
              <a:lnSpc>
                <a:spcPct val="90000"/>
              </a:lnSpc>
            </a:pPr>
            <a:r>
              <a:rPr lang="en-GB" sz="2400" dirty="0"/>
              <a:t>Pointers</a:t>
            </a:r>
          </a:p>
          <a:p>
            <a:pPr lvl="1">
              <a:lnSpc>
                <a:spcPct val="90000"/>
              </a:lnSpc>
            </a:pPr>
            <a:r>
              <a:rPr lang="en-GB" sz="2000" dirty="0"/>
              <a:t>Pointers referring to the wrong memory areas can corrupt </a:t>
            </a:r>
            <a:br>
              <a:rPr lang="en-GB" sz="2000" dirty="0"/>
            </a:br>
            <a:r>
              <a:rPr lang="en-GB" sz="2000" dirty="0"/>
              <a:t>data. Aliasing can make programs difficult to understand </a:t>
            </a:r>
            <a:br>
              <a:rPr lang="en-GB" sz="2000" dirty="0"/>
            </a:br>
            <a:r>
              <a:rPr lang="en-GB" sz="2000" dirty="0"/>
              <a:t>and change.</a:t>
            </a:r>
          </a:p>
          <a:p>
            <a:pPr>
              <a:lnSpc>
                <a:spcPct val="90000"/>
              </a:lnSpc>
            </a:pPr>
            <a:r>
              <a:rPr lang="en-GB" sz="2400" dirty="0"/>
              <a:t>Dynamic memory allocation</a:t>
            </a:r>
          </a:p>
          <a:p>
            <a:pPr lvl="1">
              <a:lnSpc>
                <a:spcPct val="90000"/>
              </a:lnSpc>
            </a:pPr>
            <a:r>
              <a:rPr lang="en-GB" sz="2000" dirty="0"/>
              <a:t>Run-time allocation can cause memory overflow</a:t>
            </a:r>
            <a:r>
              <a:rPr lang="en-GB" sz="2000" dirty="0" smtClean="0"/>
              <a:t>.</a:t>
            </a:r>
            <a:endParaRPr lang="en-GB" sz="2000"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GB"/>
              <a:t>Error-prone constructs</a:t>
            </a:r>
          </a:p>
        </p:txBody>
      </p:sp>
      <p:sp>
        <p:nvSpPr>
          <p:cNvPr id="84997" name="Rectangle 5"/>
          <p:cNvSpPr>
            <a:spLocks noGrp="1" noChangeArrowheads="1"/>
          </p:cNvSpPr>
          <p:nvPr>
            <p:ph type="body" idx="1"/>
          </p:nvPr>
        </p:nvSpPr>
        <p:spPr>
          <a:xfrm>
            <a:off x="762000" y="1713140"/>
            <a:ext cx="7804150" cy="4130675"/>
          </a:xfrm>
        </p:spPr>
        <p:txBody>
          <a:bodyPr/>
          <a:lstStyle/>
          <a:p>
            <a:pPr>
              <a:lnSpc>
                <a:spcPct val="90000"/>
              </a:lnSpc>
            </a:pPr>
            <a:r>
              <a:rPr lang="en-GB" dirty="0" smtClean="0"/>
              <a:t>Parallelism</a:t>
            </a:r>
          </a:p>
          <a:p>
            <a:pPr lvl="1">
              <a:lnSpc>
                <a:spcPct val="90000"/>
              </a:lnSpc>
            </a:pPr>
            <a:r>
              <a:rPr lang="en-GB" dirty="0" smtClean="0"/>
              <a:t>Can result in subtle timing errors because of unforeseen </a:t>
            </a:r>
            <a:br>
              <a:rPr lang="en-GB" dirty="0" smtClean="0"/>
            </a:br>
            <a:r>
              <a:rPr lang="en-GB" dirty="0" smtClean="0"/>
              <a:t>interaction between parallel processes.</a:t>
            </a:r>
          </a:p>
          <a:p>
            <a:pPr>
              <a:lnSpc>
                <a:spcPct val="90000"/>
              </a:lnSpc>
            </a:pPr>
            <a:r>
              <a:rPr lang="en-GB" dirty="0" smtClean="0"/>
              <a:t>Recursion</a:t>
            </a:r>
          </a:p>
          <a:p>
            <a:pPr lvl="1">
              <a:lnSpc>
                <a:spcPct val="90000"/>
              </a:lnSpc>
            </a:pPr>
            <a:r>
              <a:rPr lang="en-GB" dirty="0" smtClean="0"/>
              <a:t>Errors in recursion can cause memory overflow as the program stack fills up.</a:t>
            </a:r>
          </a:p>
          <a:p>
            <a:pPr>
              <a:lnSpc>
                <a:spcPct val="90000"/>
              </a:lnSpc>
            </a:pPr>
            <a:r>
              <a:rPr lang="en-GB" dirty="0" smtClean="0"/>
              <a:t>Interrupts</a:t>
            </a:r>
            <a:endParaRPr lang="en-GB" dirty="0"/>
          </a:p>
          <a:p>
            <a:pPr lvl="1">
              <a:lnSpc>
                <a:spcPct val="90000"/>
              </a:lnSpc>
            </a:pPr>
            <a:r>
              <a:rPr lang="en-GB" sz="2000" dirty="0"/>
              <a:t>Interrupts can cause a critical operation to be terminated </a:t>
            </a:r>
            <a:br>
              <a:rPr lang="en-GB" sz="2000" dirty="0"/>
            </a:br>
            <a:r>
              <a:rPr lang="en-GB" sz="2000" dirty="0"/>
              <a:t>and make a program difficult to understand.  </a:t>
            </a:r>
          </a:p>
          <a:p>
            <a:pPr>
              <a:lnSpc>
                <a:spcPct val="90000"/>
              </a:lnSpc>
            </a:pPr>
            <a:r>
              <a:rPr lang="en-GB" dirty="0"/>
              <a:t>Inheritance</a:t>
            </a:r>
            <a:endParaRPr lang="en-GB" sz="2000" dirty="0"/>
          </a:p>
          <a:p>
            <a:pPr lvl="1">
              <a:lnSpc>
                <a:spcPct val="90000"/>
              </a:lnSpc>
            </a:pPr>
            <a:r>
              <a:rPr lang="en-GB" sz="2000" dirty="0"/>
              <a:t>Code is not localised. This can result in unexpected behaviour when changes are made and problems of </a:t>
            </a:r>
            <a:r>
              <a:rPr lang="en-GB" sz="2000" dirty="0" smtClean="0"/>
              <a:t>understanding the code.</a:t>
            </a:r>
            <a:endParaRPr lang="en-GB" sz="2000"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Error-prone constructs</a:t>
            </a:r>
            <a:endParaRPr lang="en-US" dirty="0"/>
          </a:p>
        </p:txBody>
      </p:sp>
      <p:sp>
        <p:nvSpPr>
          <p:cNvPr id="3" name="Content Placeholder 2"/>
          <p:cNvSpPr>
            <a:spLocks noGrp="1"/>
          </p:cNvSpPr>
          <p:nvPr>
            <p:ph idx="1"/>
          </p:nvPr>
        </p:nvSpPr>
        <p:spPr/>
        <p:txBody>
          <a:bodyPr/>
          <a:lstStyle/>
          <a:p>
            <a:pPr>
              <a:lnSpc>
                <a:spcPct val="90000"/>
              </a:lnSpc>
            </a:pPr>
            <a:r>
              <a:rPr lang="en-GB" dirty="0" smtClean="0"/>
              <a:t>Aliasing</a:t>
            </a:r>
            <a:endParaRPr lang="en-GB" sz="2000" dirty="0" smtClean="0"/>
          </a:p>
          <a:p>
            <a:pPr lvl="1">
              <a:lnSpc>
                <a:spcPct val="90000"/>
              </a:lnSpc>
            </a:pPr>
            <a:r>
              <a:rPr lang="en-GB" dirty="0" smtClean="0"/>
              <a:t>Using more than 1 name to refer to the same state variable.</a:t>
            </a:r>
          </a:p>
          <a:p>
            <a:pPr>
              <a:lnSpc>
                <a:spcPct val="90000"/>
              </a:lnSpc>
            </a:pPr>
            <a:r>
              <a:rPr lang="en-GB" dirty="0" smtClean="0"/>
              <a:t>Unbounded arrays</a:t>
            </a:r>
          </a:p>
          <a:p>
            <a:pPr lvl="1">
              <a:lnSpc>
                <a:spcPct val="90000"/>
              </a:lnSpc>
            </a:pPr>
            <a:r>
              <a:rPr lang="en-GB" dirty="0" smtClean="0"/>
              <a:t>Buffer overflow failures can occur if no bound checking on arrays.</a:t>
            </a:r>
          </a:p>
          <a:p>
            <a:pPr>
              <a:lnSpc>
                <a:spcPct val="90000"/>
              </a:lnSpc>
            </a:pPr>
            <a:r>
              <a:rPr lang="en-GB" dirty="0" smtClean="0"/>
              <a:t>Default input processing</a:t>
            </a:r>
          </a:p>
          <a:p>
            <a:pPr lvl="1">
              <a:lnSpc>
                <a:spcPct val="90000"/>
              </a:lnSpc>
            </a:pPr>
            <a:r>
              <a:rPr lang="en-GB" dirty="0" smtClean="0"/>
              <a:t>An input action that occurs irrespective of the input.</a:t>
            </a:r>
            <a:endParaRPr lang="en-US" dirty="0" smtClean="0"/>
          </a:p>
          <a:p>
            <a:pPr lvl="1">
              <a:lnSpc>
                <a:spcPct val="90000"/>
              </a:lnSpc>
            </a:pPr>
            <a:r>
              <a:rPr lang="en-US" dirty="0" smtClean="0"/>
              <a:t>This can cause problems if the default action is to transfer control elsewhere in the program. In incorrect or deliberately malicious input can then trigger a program failure.</a:t>
            </a:r>
            <a:endParaRPr lang="en-GB" dirty="0" smtClean="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Provide restart capabilities</a:t>
            </a:r>
            <a:endParaRPr lang="en-US" dirty="0"/>
          </a:p>
        </p:txBody>
      </p:sp>
      <p:sp>
        <p:nvSpPr>
          <p:cNvPr id="3" name="Content Placeholder 2"/>
          <p:cNvSpPr>
            <a:spLocks noGrp="1"/>
          </p:cNvSpPr>
          <p:nvPr>
            <p:ph idx="1"/>
          </p:nvPr>
        </p:nvSpPr>
        <p:spPr/>
        <p:txBody>
          <a:bodyPr/>
          <a:lstStyle/>
          <a:p>
            <a:r>
              <a:rPr lang="en-US" dirty="0" smtClean="0"/>
              <a:t>For systems that involve long transactions or user interactions, you should always provide a restart capability that allows the system to restart after failure without users having to redo everything that they have done.</a:t>
            </a:r>
          </a:p>
          <a:p>
            <a:r>
              <a:rPr lang="en-US" dirty="0" smtClean="0"/>
              <a:t>Restart depends on the type of system</a:t>
            </a:r>
          </a:p>
          <a:p>
            <a:pPr lvl="1"/>
            <a:r>
              <a:rPr lang="en-US" dirty="0" smtClean="0"/>
              <a:t>Keep copies of forms so that users don’t have to fill them in again if there is a problem</a:t>
            </a:r>
          </a:p>
          <a:p>
            <a:pPr lvl="1"/>
            <a:r>
              <a:rPr lang="en-US" dirty="0" smtClean="0"/>
              <a:t>Save state periodically and restart from the saved state</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 array bounds</a:t>
            </a:r>
            <a:endParaRPr lang="en-US" dirty="0"/>
          </a:p>
        </p:txBody>
      </p:sp>
      <p:sp>
        <p:nvSpPr>
          <p:cNvPr id="3" name="Content Placeholder 2"/>
          <p:cNvSpPr>
            <a:spLocks noGrp="1"/>
          </p:cNvSpPr>
          <p:nvPr>
            <p:ph idx="1"/>
          </p:nvPr>
        </p:nvSpPr>
        <p:spPr/>
        <p:txBody>
          <a:bodyPr/>
          <a:lstStyle/>
          <a:p>
            <a:r>
              <a:rPr lang="en-US" dirty="0" smtClean="0"/>
              <a:t>In some programming languages, such as C, it is possible to address a memory location outside of the range allowed for in an array declaration.</a:t>
            </a:r>
          </a:p>
          <a:p>
            <a:r>
              <a:rPr lang="en-US" dirty="0" smtClean="0"/>
              <a:t>This leads to the well-known ‘bounded buffer’ vulnerability where attackers write executable code into memory by deliberately writing beyond the top element in an array.</a:t>
            </a:r>
          </a:p>
          <a:p>
            <a:r>
              <a:rPr lang="en-US" dirty="0" smtClean="0"/>
              <a:t>If your language does not include bound checking, you should therefore always check that an array access is within the bounds of the array.</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Include timeouts when calling external components</a:t>
            </a:r>
            <a:endParaRPr lang="en-US" dirty="0"/>
          </a:p>
        </p:txBody>
      </p:sp>
      <p:sp>
        <p:nvSpPr>
          <p:cNvPr id="3" name="Content Placeholder 2"/>
          <p:cNvSpPr>
            <a:spLocks noGrp="1"/>
          </p:cNvSpPr>
          <p:nvPr>
            <p:ph idx="1"/>
          </p:nvPr>
        </p:nvSpPr>
        <p:spPr/>
        <p:txBody>
          <a:bodyPr/>
          <a:lstStyle/>
          <a:p>
            <a:r>
              <a:rPr lang="en-US" dirty="0" smtClean="0"/>
              <a:t>In a distributed system, failure of a remote computer can be ‘silent’ so that programs expecting a service from that computer may never receive that service or any indication that there has been a failure.</a:t>
            </a:r>
          </a:p>
          <a:p>
            <a:r>
              <a:rPr lang="en-US" dirty="0" smtClean="0"/>
              <a:t>To avoid this, you should always include timeouts on all calls to external components. </a:t>
            </a:r>
          </a:p>
          <a:p>
            <a:r>
              <a:rPr lang="en-US" dirty="0" smtClean="0"/>
              <a:t>After a defined time period has elapsed without a response, your system should then assume failure and take whatever actions are required to recover from this.</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all constants that represent real-world values</a:t>
            </a:r>
            <a:endParaRPr lang="en-US" dirty="0"/>
          </a:p>
        </p:txBody>
      </p:sp>
      <p:sp>
        <p:nvSpPr>
          <p:cNvPr id="3" name="Content Placeholder 2"/>
          <p:cNvSpPr>
            <a:spLocks noGrp="1"/>
          </p:cNvSpPr>
          <p:nvPr>
            <p:ph idx="1"/>
          </p:nvPr>
        </p:nvSpPr>
        <p:spPr/>
        <p:txBody>
          <a:bodyPr/>
          <a:lstStyle/>
          <a:p>
            <a:r>
              <a:rPr lang="en-US" dirty="0" smtClean="0"/>
              <a:t>Always give constants that reflect real-world values (such as tax rates) names rather than using their numeric values and always refer to them by name</a:t>
            </a:r>
          </a:p>
          <a:p>
            <a:r>
              <a:rPr lang="en-US" dirty="0" smtClean="0"/>
              <a:t>You are less likely to make mistakes and type the wrong value when you are using a name rather than a value.</a:t>
            </a:r>
          </a:p>
          <a:p>
            <a:r>
              <a:rPr lang="en-US" dirty="0" smtClean="0"/>
              <a:t>This means that when these ‘constants’ change (for sure, they are not really constant), then you only have to make the change in one place in your program.</a:t>
            </a:r>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increasing costs of residual fault removal </a:t>
            </a:r>
          </a:p>
        </p:txBody>
      </p:sp>
      <p:pic>
        <p:nvPicPr>
          <p:cNvPr id="4" name="Picture 3" descr="13.1 DependCost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757769" y="1682095"/>
            <a:ext cx="5701921" cy="4096074"/>
          </a:xfrm>
          <a:prstGeom prst="rect">
            <a:avLst/>
          </a:prstGeom>
        </p:spPr>
      </p:pic>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diversity is difficult to achieve because it is practically impossible to ensure that each version of the software is truly independent.</a:t>
            </a:r>
            <a:endParaRPr lang="en-GB" dirty="0" smtClean="0"/>
          </a:p>
          <a:p>
            <a:r>
              <a:rPr lang="en-US" dirty="0" smtClean="0"/>
              <a:t>Dependable programming relies on the inclusion of redundancy in a program to check the validity of inputs and the values of program variables.</a:t>
            </a:r>
            <a:endParaRPr lang="en-GB" dirty="0" smtClean="0"/>
          </a:p>
          <a:p>
            <a:r>
              <a:rPr lang="en-US" dirty="0" smtClean="0"/>
              <a:t>Some programming constructs and techniques, such as </a:t>
            </a:r>
            <a:r>
              <a:rPr lang="en-US" dirty="0" err="1" smtClean="0"/>
              <a:t>goto</a:t>
            </a:r>
            <a:r>
              <a:rPr lang="en-US" dirty="0" smtClean="0"/>
              <a:t> statements, pointers, recursion, inheritance and floating-point numbers, are inherently error-prone. You should try to avoid these constructs when developing dependable systems.</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Regulated systems</a:t>
            </a:r>
            <a:endParaRPr lang="en-US" dirty="0"/>
          </a:p>
        </p:txBody>
      </p:sp>
      <p:sp>
        <p:nvSpPr>
          <p:cNvPr id="3" name="Content Placeholder 2"/>
          <p:cNvSpPr>
            <a:spLocks noGrp="1"/>
          </p:cNvSpPr>
          <p:nvPr>
            <p:ph idx="1"/>
          </p:nvPr>
        </p:nvSpPr>
        <p:spPr/>
        <p:txBody>
          <a:bodyPr/>
          <a:lstStyle/>
          <a:p>
            <a:r>
              <a:rPr lang="en-US" dirty="0" smtClean="0"/>
              <a:t>Many critical systems are regulated systems, which means that their use must be approved by an external regulator before the systems go into service. </a:t>
            </a:r>
          </a:p>
          <a:p>
            <a:pPr lvl="1"/>
            <a:r>
              <a:rPr lang="en-US" dirty="0" smtClean="0"/>
              <a:t>Nuclear systems</a:t>
            </a:r>
          </a:p>
          <a:p>
            <a:pPr lvl="1"/>
            <a:r>
              <a:rPr lang="en-US" dirty="0" smtClean="0"/>
              <a:t>Air traffic control systems</a:t>
            </a:r>
          </a:p>
          <a:p>
            <a:pPr lvl="1"/>
            <a:r>
              <a:rPr lang="en-US" dirty="0" smtClean="0"/>
              <a:t>Medical devices</a:t>
            </a:r>
          </a:p>
          <a:p>
            <a:r>
              <a:rPr lang="en-US" dirty="0" smtClean="0"/>
              <a:t>A safety and dependability case has to be approved by the regulator. Therefore, critical systems development has to create the evidence to convince a regulator that the system is dependable, safe and secure.</a:t>
            </a:r>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Diversity and redundancy</a:t>
            </a:r>
          </a:p>
        </p:txBody>
      </p:sp>
      <p:sp>
        <p:nvSpPr>
          <p:cNvPr id="108547" name="Rectangle 3"/>
          <p:cNvSpPr>
            <a:spLocks noGrp="1" noChangeArrowheads="1"/>
          </p:cNvSpPr>
          <p:nvPr>
            <p:ph type="body" idx="1"/>
          </p:nvPr>
        </p:nvSpPr>
        <p:spPr/>
        <p:txBody>
          <a:bodyPr/>
          <a:lstStyle/>
          <a:p>
            <a:pPr>
              <a:lnSpc>
                <a:spcPct val="90000"/>
              </a:lnSpc>
            </a:pPr>
            <a:r>
              <a:rPr lang="en-US" sz="2400"/>
              <a:t>Redundancy</a:t>
            </a:r>
          </a:p>
          <a:p>
            <a:pPr lvl="1">
              <a:lnSpc>
                <a:spcPct val="90000"/>
              </a:lnSpc>
            </a:pPr>
            <a:r>
              <a:rPr lang="en-US" sz="2000"/>
              <a:t>Keep more than 1 version of a critical component available so that if one fails then a backup is available.</a:t>
            </a:r>
          </a:p>
          <a:p>
            <a:pPr>
              <a:lnSpc>
                <a:spcPct val="90000"/>
              </a:lnSpc>
            </a:pPr>
            <a:r>
              <a:rPr lang="en-US" sz="2400"/>
              <a:t>Diversity</a:t>
            </a:r>
          </a:p>
          <a:p>
            <a:pPr lvl="1">
              <a:lnSpc>
                <a:spcPct val="90000"/>
              </a:lnSpc>
            </a:pPr>
            <a:r>
              <a:rPr lang="en-US" sz="2000"/>
              <a:t>Provide the same functionality in different ways so that they will not fail in the same way.</a:t>
            </a:r>
          </a:p>
          <a:p>
            <a:pPr>
              <a:lnSpc>
                <a:spcPct val="90000"/>
              </a:lnSpc>
            </a:pPr>
            <a:r>
              <a:rPr lang="en-US" sz="2400"/>
              <a:t>However, adding diversity and redundancy adds complexity and this can increase the chances of error.</a:t>
            </a:r>
          </a:p>
          <a:p>
            <a:pPr>
              <a:lnSpc>
                <a:spcPct val="90000"/>
              </a:lnSpc>
            </a:pPr>
            <a:r>
              <a:rPr lang="en-US" sz="2400"/>
              <a:t>Some engineers advocate simplicity and extensive V &amp; V is a more effective route to software dependability.</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a:t>Diversity</a:t>
            </a:r>
            <a:r>
              <a:rPr lang="en-US" sz="3600" dirty="0"/>
              <a:t> </a:t>
            </a:r>
            <a:r>
              <a:rPr lang="en-US" dirty="0"/>
              <a:t>and redundancy examples</a:t>
            </a:r>
          </a:p>
        </p:txBody>
      </p:sp>
      <p:sp>
        <p:nvSpPr>
          <p:cNvPr id="109571" name="Rectangle 3"/>
          <p:cNvSpPr>
            <a:spLocks noGrp="1" noChangeArrowheads="1"/>
          </p:cNvSpPr>
          <p:nvPr>
            <p:ph type="body" idx="1"/>
          </p:nvPr>
        </p:nvSpPr>
        <p:spPr/>
        <p:txBody>
          <a:bodyPr/>
          <a:lstStyle/>
          <a:p>
            <a:r>
              <a:rPr lang="en-US" dirty="0">
                <a:solidFill>
                  <a:schemeClr val="accent1"/>
                </a:solidFill>
              </a:rPr>
              <a:t>Redundancy</a:t>
            </a:r>
            <a:r>
              <a:rPr lang="en-US" dirty="0"/>
              <a:t>. Where availability is critical (e.g. in </a:t>
            </a:r>
            <a:r>
              <a:rPr lang="en-US" dirty="0" err="1"/>
              <a:t>e</a:t>
            </a:r>
            <a:r>
              <a:rPr lang="en-US" dirty="0"/>
              <a:t>-commerce systems), companies normally keep backup servers and switch to these automatically if failure occurs.</a:t>
            </a:r>
          </a:p>
          <a:p>
            <a:r>
              <a:rPr lang="en-US" dirty="0">
                <a:solidFill>
                  <a:schemeClr val="accent1"/>
                </a:solidFill>
              </a:rPr>
              <a:t>Diversity</a:t>
            </a:r>
            <a:r>
              <a:rPr lang="en-US" dirty="0"/>
              <a:t>. To provide resilience against external attacks, different servers may be implemented using different operating systems (e.g. Windows and Linux)</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diversity and redundancy</a:t>
            </a:r>
            <a:endParaRPr lang="en-US" dirty="0"/>
          </a:p>
        </p:txBody>
      </p:sp>
      <p:sp>
        <p:nvSpPr>
          <p:cNvPr id="3" name="Content Placeholder 2"/>
          <p:cNvSpPr>
            <a:spLocks noGrp="1"/>
          </p:cNvSpPr>
          <p:nvPr>
            <p:ph idx="1"/>
          </p:nvPr>
        </p:nvSpPr>
        <p:spPr/>
        <p:txBody>
          <a:bodyPr/>
          <a:lstStyle/>
          <a:p>
            <a:r>
              <a:rPr lang="en-US" dirty="0" smtClean="0"/>
              <a:t>Process activities, such as validation, should not depend on a single approach, such as testing, to validate the system</a:t>
            </a:r>
          </a:p>
          <a:p>
            <a:r>
              <a:rPr lang="en-US" dirty="0" smtClean="0"/>
              <a:t>Rather, multiple different process activities the complement each other and allow for cross-checking help to avoid process errors, which may lead to errors in the software</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3459</TotalTime>
  <Words>3389</Words>
  <Application>Microsoft Macintosh PowerPoint</Application>
  <PresentationFormat>On-screen Show (4:3)</PresentationFormat>
  <Paragraphs>353</Paragraphs>
  <Slides>50</Slides>
  <Notes>11</Notes>
  <HiddenSlides>0</HiddenSlides>
  <MMClips>0</MMClips>
  <ScaleCrop>false</ScaleCrop>
  <HeadingPairs>
    <vt:vector size="4" baseType="variant">
      <vt:variant>
        <vt:lpstr>Design Template</vt:lpstr>
      </vt:variant>
      <vt:variant>
        <vt:i4>1</vt:i4>
      </vt:variant>
      <vt:variant>
        <vt:lpstr>Slide Titles</vt:lpstr>
      </vt:variant>
      <vt:variant>
        <vt:i4>50</vt:i4>
      </vt:variant>
    </vt:vector>
  </HeadingPairs>
  <TitlesOfParts>
    <vt:vector size="51" baseType="lpstr">
      <vt:lpstr>SE9</vt:lpstr>
      <vt:lpstr>Chapter 13 – Dependability engineering</vt:lpstr>
      <vt:lpstr>Topics covered</vt:lpstr>
      <vt:lpstr>Software dependability</vt:lpstr>
      <vt:lpstr>Dependability achievement</vt:lpstr>
      <vt:lpstr>The increasing costs of residual fault removal </vt:lpstr>
      <vt:lpstr>Regulated systems</vt:lpstr>
      <vt:lpstr>Diversity and redundancy</vt:lpstr>
      <vt:lpstr>Diversity and redundancy examples</vt:lpstr>
      <vt:lpstr>Process diversity and redundancy</vt:lpstr>
      <vt:lpstr>Dependable processes</vt:lpstr>
      <vt:lpstr>Attributes of dependable processes </vt:lpstr>
      <vt:lpstr>Validation activities</vt:lpstr>
      <vt:lpstr>Fault tolerance</vt:lpstr>
      <vt:lpstr>Dependable system architectures</vt:lpstr>
      <vt:lpstr>Protection systems</vt:lpstr>
      <vt:lpstr>Protection system architecture </vt:lpstr>
      <vt:lpstr>Protection system functionality</vt:lpstr>
      <vt:lpstr>Self-monitoring architectures</vt:lpstr>
      <vt:lpstr>Self-monitoring architecture </vt:lpstr>
      <vt:lpstr>Self-monitoring systems</vt:lpstr>
      <vt:lpstr>Airbus flight control system architecture </vt:lpstr>
      <vt:lpstr>Airbus architecture discussion</vt:lpstr>
      <vt:lpstr>Key points</vt:lpstr>
      <vt:lpstr>Chapter 13 – Dependability engineering</vt:lpstr>
      <vt:lpstr>N-version programming</vt:lpstr>
      <vt:lpstr>Hardware fault tolerance</vt:lpstr>
      <vt:lpstr>Triple modular redundancy </vt:lpstr>
      <vt:lpstr>N-version programming </vt:lpstr>
      <vt:lpstr>N-version programming</vt:lpstr>
      <vt:lpstr>Software diversity</vt:lpstr>
      <vt:lpstr>Problems with design diversity</vt:lpstr>
      <vt:lpstr>Specification dependency</vt:lpstr>
      <vt:lpstr>Improvements in practice</vt:lpstr>
      <vt:lpstr>Dependable programming</vt:lpstr>
      <vt:lpstr>Good practice guidelines for dependable programming </vt:lpstr>
      <vt:lpstr>Control the visibility of information in a program</vt:lpstr>
      <vt:lpstr>Check all inputs for validity</vt:lpstr>
      <vt:lpstr>Validity checks</vt:lpstr>
      <vt:lpstr>Provide a handler for all exceptions</vt:lpstr>
      <vt:lpstr>Exception handling </vt:lpstr>
      <vt:lpstr>Exception handling</vt:lpstr>
      <vt:lpstr>Minimize the use of error-prone constructs</vt:lpstr>
      <vt:lpstr>Error-prone constructs</vt:lpstr>
      <vt:lpstr>Error-prone constructs</vt:lpstr>
      <vt:lpstr>Error-prone constructs</vt:lpstr>
      <vt:lpstr>Provide restart capabilities</vt:lpstr>
      <vt:lpstr>Check array bounds</vt:lpstr>
      <vt:lpstr>Include timeouts when calling external components</vt:lpstr>
      <vt:lpstr>Name all constants that represent real-world values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 13</dc:title>
  <dc:creator>Ian Sommerville</dc:creator>
  <cp:lastModifiedBy>Ian Sommerville</cp:lastModifiedBy>
  <cp:revision>17</cp:revision>
  <dcterms:created xsi:type="dcterms:W3CDTF">2009-12-22T08:50:06Z</dcterms:created>
  <dcterms:modified xsi:type="dcterms:W3CDTF">2009-12-22T11:29:32Z</dcterms:modified>
</cp:coreProperties>
</file>