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Default Extension="jpeg" ContentType="image/jpeg"/>
  <Override PartName="/ppt/slideLayouts/slideLayout1.xml" ContentType="application/vnd.openxmlformats-officedocument.presentationml.slideLayout+xml"/>
  <Override PartName="/ppt/theme/theme2.xml" ContentType="application/vnd.openxmlformats-officedocument.theme+xml"/>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50.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Default Extension="pdf" ContentType="application/pdf"/>
  <Override PartName="/ppt/slides/slide47.xml" ContentType="application/vnd.openxmlformats-officedocument.presentationml.slide+xml"/>
  <Override PartName="/ppt/slides/slide4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s/slide49.xml" ContentType="application/vnd.openxmlformats-officedocument.presentationml.slide+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notesMasterIdLst>
    <p:notesMasterId r:id="rId52"/>
  </p:notesMasterIdLst>
  <p:handoutMasterIdLst>
    <p:handoutMasterId r:id="rId53"/>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04" r:id="rId28"/>
    <p:sldId id="279" r:id="rId29"/>
    <p:sldId id="282" r:id="rId30"/>
    <p:sldId id="305" r:id="rId31"/>
    <p:sldId id="263" r:id="rId32"/>
    <p:sldId id="306" r:id="rId33"/>
    <p:sldId id="307" r:id="rId34"/>
    <p:sldId id="283" r:id="rId35"/>
    <p:sldId id="295" r:id="rId36"/>
    <p:sldId id="308" r:id="rId37"/>
    <p:sldId id="287" r:id="rId38"/>
    <p:sldId id="309" r:id="rId39"/>
    <p:sldId id="264" r:id="rId40"/>
    <p:sldId id="293" r:id="rId41"/>
    <p:sldId id="294" r:id="rId42"/>
    <p:sldId id="310" r:id="rId43"/>
    <p:sldId id="311" r:id="rId44"/>
    <p:sldId id="288" r:id="rId45"/>
    <p:sldId id="289" r:id="rId46"/>
    <p:sldId id="292" r:id="rId47"/>
    <p:sldId id="312" r:id="rId48"/>
    <p:sldId id="291" r:id="rId49"/>
    <p:sldId id="290"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p:scale>
          <a:sx n="100" d="100"/>
          <a:sy n="100" d="100"/>
        </p:scale>
        <p:origin x="-808" y="1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1/7/10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1/6/10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1/7/10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1/7/10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1/7/10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1/7/10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1/7/10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1/7/10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1/7/10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1/7/10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1/7/10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1/7/10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1/7/10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1/7/10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endParaRPr lang="en-US" dirty="0" smtClean="0"/>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a:t>
            </a:r>
            <a:r>
              <a:rPr lang="en-US" dirty="0" smtClean="0"/>
              <a:t>-driven and agile specification</a:t>
            </a:r>
            <a:r>
              <a:rPr lang="en-GB" dirty="0" smtClean="0"/>
              <a:t> </a:t>
            </a:r>
            <a:endParaRPr lang="en-US" dirty="0" smtClean="0"/>
          </a:p>
        </p:txBody>
      </p:sp>
      <p:pic>
        <p:nvPicPr>
          <p:cNvPr id="4" name="Picture 3" descr="3.2 PlanBasedAgile.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a:t>
            </a:r>
            <a:r>
              <a:rPr lang="en-GB" dirty="0" smtClean="0"/>
              <a:t>? </a:t>
            </a:r>
            <a:r>
              <a:rPr lang="en-GB" dirty="0" smtClean="0"/>
              <a:t>If so, you probably need to use a plan-driven approach.</a:t>
            </a:r>
            <a:endParaRPr lang="en-GB" dirty="0" smtClean="0"/>
          </a:p>
          <a:p>
            <a:pPr lvl="1"/>
            <a:r>
              <a:rPr lang="en-GB" dirty="0" smtClean="0"/>
              <a:t>Is </a:t>
            </a:r>
            <a:r>
              <a:rPr lang="en-GB" dirty="0" smtClean="0"/>
              <a:t>an incremental delivery strategy, where you deliver the software to customers and get rapid feedback from them, realistic?</a:t>
            </a:r>
            <a:r>
              <a:rPr lang="en-GB" dirty="0" smtClean="0"/>
              <a:t> If </a:t>
            </a:r>
            <a:r>
              <a:rPr lang="en-GB" dirty="0" smtClean="0"/>
              <a:t>so, consider using agile methods.</a:t>
            </a:r>
            <a:endParaRPr lang="en-GB" dirty="0" smtClean="0"/>
          </a:p>
          <a:p>
            <a:pPr lvl="1"/>
            <a:r>
              <a:rPr lang="en-GB" dirty="0" smtClean="0"/>
              <a:t>How </a:t>
            </a:r>
            <a:r>
              <a:rPr lang="en-GB" dirty="0" smtClean="0"/>
              <a:t>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a:t>
            </a:r>
            <a:r>
              <a:rPr lang="en-GB" dirty="0" smtClean="0"/>
              <a:t> </a:t>
            </a:r>
          </a:p>
          <a:p>
            <a:pPr lvl="2"/>
            <a:r>
              <a:rPr lang="en-GB" dirty="0" smtClean="0"/>
              <a:t>Plan-driven approaches may be required for systems that </a:t>
            </a:r>
            <a:r>
              <a:rPr lang="en-GB" dirty="0" smtClean="0"/>
              <a:t>require a lot of analysis before implementation (e.g. real-time system with complex timing requirements</a:t>
            </a:r>
            <a:r>
              <a:rPr lang="en-GB" dirty="0" smtClean="0"/>
              <a:t>).</a:t>
            </a:r>
          </a:p>
          <a:p>
            <a:pPr lvl="1"/>
            <a:r>
              <a:rPr lang="en-GB" dirty="0" smtClean="0"/>
              <a:t>What </a:t>
            </a:r>
            <a:r>
              <a:rPr lang="en-GB" dirty="0" smtClean="0"/>
              <a:t>is the expected system lifetime?</a:t>
            </a:r>
            <a:r>
              <a:rPr lang="en-GB" dirty="0" smtClean="0"/>
              <a:t> </a:t>
            </a:r>
          </a:p>
          <a:p>
            <a:pPr lvl="2"/>
            <a:r>
              <a:rPr lang="en-GB" dirty="0" smtClean="0"/>
              <a:t>Long</a:t>
            </a:r>
            <a:r>
              <a:rPr lang="en-GB" dirty="0" smtClean="0"/>
              <a:t>-lifetime systems may require more design documentation to communicate the original intentions of the system developers to the support team.</a:t>
            </a:r>
            <a:r>
              <a:rPr lang="en-GB" dirty="0" smtClean="0"/>
              <a:t> </a:t>
            </a:r>
          </a:p>
          <a:p>
            <a:pPr lvl="1"/>
            <a:r>
              <a:rPr lang="en-GB" dirty="0" smtClean="0"/>
              <a:t>What </a:t>
            </a:r>
            <a:r>
              <a:rPr lang="en-GB" dirty="0" smtClean="0"/>
              <a:t>technologies are available to support system development?</a:t>
            </a:r>
            <a:r>
              <a:rPr lang="en-GB" dirty="0" smtClean="0"/>
              <a:t> </a:t>
            </a:r>
          </a:p>
          <a:p>
            <a:pPr lvl="2"/>
            <a:r>
              <a:rPr lang="en-GB" dirty="0" smtClean="0"/>
              <a:t>Agile </a:t>
            </a:r>
            <a:r>
              <a:rPr lang="en-GB" dirty="0" smtClean="0"/>
              <a:t>methods</a:t>
            </a:r>
            <a:r>
              <a:rPr lang="en-GB" dirty="0" smtClean="0"/>
              <a:t> rely </a:t>
            </a:r>
            <a:r>
              <a:rPr lang="en-GB" dirty="0" smtClean="0"/>
              <a:t>on good tools to keep track of an evolving </a:t>
            </a:r>
            <a:r>
              <a:rPr lang="en-GB" dirty="0" smtClean="0"/>
              <a:t>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r>
              <a:rPr lang="en-GB" dirty="0" smtClean="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a:t>
            </a:r>
            <a:r>
              <a:rPr lang="en-GB" dirty="0" smtClean="0"/>
              <a:t>there cultural</a:t>
            </a:r>
            <a:r>
              <a:rPr lang="en-GB" dirty="0" smtClean="0"/>
              <a:t> or organizational issues </a:t>
            </a:r>
            <a:r>
              <a:rPr lang="en-GB" dirty="0" smtClean="0"/>
              <a:t>that may affect the system development?</a:t>
            </a:r>
            <a:r>
              <a:rPr lang="en-GB" dirty="0" smtClean="0"/>
              <a:t> </a:t>
            </a:r>
          </a:p>
          <a:p>
            <a:pPr lvl="2"/>
            <a:r>
              <a:rPr lang="en-GB" dirty="0" smtClean="0"/>
              <a:t>Traditional </a:t>
            </a:r>
            <a:r>
              <a:rPr lang="en-GB" dirty="0" smtClean="0"/>
              <a:t>engineering organizations have a culture of plan-based development, as this is the norm in engineering</a:t>
            </a:r>
            <a:r>
              <a:rPr lang="en-GB" dirty="0" smtClean="0"/>
              <a:t>.</a:t>
            </a:r>
          </a:p>
          <a:p>
            <a:pPr lvl="1"/>
            <a:r>
              <a:rPr lang="en-GB" dirty="0" smtClean="0"/>
              <a:t>How good are the designers and programmers in the development team</a:t>
            </a:r>
            <a:r>
              <a:rPr lang="en-GB" dirty="0" smtClean="0"/>
              <a:t>?</a:t>
            </a:r>
          </a:p>
          <a:p>
            <a:pPr lvl="2"/>
            <a:r>
              <a:rPr lang="en-GB" dirty="0" smtClean="0"/>
              <a:t> </a:t>
            </a:r>
            <a:r>
              <a:rPr lang="en-GB" dirty="0" smtClean="0"/>
              <a:t>It is sometimes argued that agile methods require higher skill levels than plan-based approaches in which programmers simply translate a detailed design into </a:t>
            </a:r>
            <a:r>
              <a:rPr lang="en-GB" dirty="0" smtClean="0"/>
              <a:t>code</a:t>
            </a:r>
          </a:p>
          <a:p>
            <a:pPr lvl="1"/>
            <a:r>
              <a:rPr lang="en-GB" dirty="0" smtClean="0"/>
              <a:t>Is </a:t>
            </a:r>
            <a:r>
              <a:rPr lang="en-GB" dirty="0" smtClean="0"/>
              <a:t>the system subject to external regulation?</a:t>
            </a:r>
            <a:r>
              <a:rPr lang="en-GB" dirty="0" smtClean="0"/>
              <a:t> </a:t>
            </a:r>
          </a:p>
          <a:p>
            <a:pPr lvl="2"/>
            <a:r>
              <a:rPr lang="en-GB" dirty="0" smtClean="0"/>
              <a:t>If </a:t>
            </a:r>
            <a:r>
              <a:rPr lang="en-GB" dirty="0" smtClean="0"/>
              <a:t>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a:t>
            </a:r>
            <a:r>
              <a:rPr lang="en-US" dirty="0" smtClean="0"/>
              <a:t>extreme programming release cycle</a:t>
            </a:r>
            <a:r>
              <a:rPr lang="en-GB" dirty="0" smtClean="0"/>
              <a:t> </a:t>
            </a:r>
            <a:endParaRPr lang="en-US" dirty="0" smtClean="0"/>
          </a:p>
        </p:txBody>
      </p:sp>
      <p:pic>
        <p:nvPicPr>
          <p:cNvPr id="4" name="Picture 3" descr="3.3-XP-ReleaseCycle.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a:t>
            </a:r>
            <a:r>
              <a:rPr lang="en-US" dirty="0" smtClean="0"/>
              <a:t>programming practices (a)</a:t>
            </a:r>
            <a:r>
              <a:rPr lang="en-GB" dirty="0" smtClean="0"/>
              <a:t> </a:t>
            </a:r>
            <a:endParaRPr lang="en-US" dirty="0" smtClean="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a:t>
            </a:r>
            <a:r>
              <a:rPr lang="en-US" dirty="0" smtClean="0"/>
              <a:t>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a:t>
            </a:r>
            <a:r>
              <a:rPr lang="en-US" dirty="0" smtClean="0"/>
              <a:t>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a:t>
            </a:r>
            <a:r>
              <a:rPr lang="en-US" dirty="0" smtClean="0"/>
              <a:t>‘prescribing medication’ story</a:t>
            </a:r>
            <a:r>
              <a:rPr lang="en-GB" dirty="0" smtClean="0"/>
              <a:t> </a:t>
            </a:r>
            <a:endParaRPr lang="en-US" dirty="0" smtClean="0"/>
          </a:p>
        </p:txBody>
      </p:sp>
      <p:pic>
        <p:nvPicPr>
          <p:cNvPr id="4" name="Picture 3" descr="3.5 StoryCard.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a:t>
            </a:r>
            <a:r>
              <a:rPr lang="en-US" dirty="0" smtClean="0"/>
              <a:t>of task cards for prescribing medication </a:t>
            </a:r>
          </a:p>
        </p:txBody>
      </p:sp>
      <p:pic>
        <p:nvPicPr>
          <p:cNvPr id="4" name="Picture 3" descr="3.6 TaskCard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endParaRPr lang="en-US" dirty="0" smtClean="0"/>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t>
            </a:r>
            <a:r>
              <a:rPr lang="en-US" dirty="0" smtClean="0"/>
              <a:t>automatically </a:t>
            </a:r>
            <a:r>
              <a:rPr lang="en-US" dirty="0" smtClean="0"/>
              <a:t>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a:t>
            </a:r>
            <a:r>
              <a:rPr lang="en-GB" dirty="0" smtClean="0"/>
              <a:t> </a:t>
            </a:r>
          </a:p>
          <a:p>
            <a:r>
              <a:rPr lang="en-GB" dirty="0" smtClean="0"/>
              <a:t>The customer who is part of the team writes tests as development proceeds. All new code is therefore validated to ensure that it is what the customer needs.</a:t>
            </a:r>
            <a:r>
              <a:rPr lang="en-GB" dirty="0" smtClean="0"/>
              <a:t> </a:t>
            </a:r>
          </a:p>
          <a:p>
            <a:r>
              <a:rPr lang="en-GB" dirty="0" smtClean="0"/>
              <a:t>However, people </a:t>
            </a:r>
            <a:r>
              <a:rPr lang="en-GB" dirty="0" smtClean="0"/>
              <a:t>adopting the customer role have</a:t>
            </a:r>
            <a:r>
              <a:rPr lang="en-GB" dirty="0" smtClean="0"/>
              <a:t> limited time </a:t>
            </a:r>
            <a:r>
              <a:rPr lang="en-GB" dirty="0" smtClean="0"/>
              <a:t>available </a:t>
            </a:r>
            <a:r>
              <a:rPr lang="en-GB" dirty="0" smtClean="0"/>
              <a:t>and so cannot work </a:t>
            </a:r>
            <a:r>
              <a:rPr lang="en-GB" dirty="0" smtClean="0"/>
              <a:t>full-time with the development team.</a:t>
            </a:r>
            <a:r>
              <a:rPr lang="en-GB" dirty="0" smtClean="0"/>
              <a:t> They may </a:t>
            </a:r>
            <a:r>
              <a:rPr lang="en-GB" dirty="0" smtClean="0"/>
              <a:t>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a:t>
            </a:r>
            <a:r>
              <a:rPr lang="en-US" dirty="0" smtClean="0"/>
              <a:t>case description for dose checking</a:t>
            </a:r>
            <a:r>
              <a:rPr lang="en-GB" dirty="0" smtClean="0"/>
              <a:t> </a:t>
            </a:r>
            <a:endParaRPr lang="en-US" dirty="0" smtClean="0"/>
          </a:p>
        </p:txBody>
      </p:sp>
      <p:pic>
        <p:nvPicPr>
          <p:cNvPr id="4" name="Picture 3" descr="3.7 DoseChecking.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a:t>
            </a:r>
            <a:r>
              <a:rPr lang="en-GB" dirty="0" smtClean="0"/>
              <a:t> means that tests </a:t>
            </a:r>
            <a:r>
              <a:rPr lang="en-GB" dirty="0" smtClean="0"/>
              <a:t>are written as executable components before the task is </a:t>
            </a:r>
            <a:r>
              <a:rPr lang="en-GB" dirty="0" smtClean="0"/>
              <a:t>implemented </a:t>
            </a:r>
          </a:p>
          <a:p>
            <a:pPr lvl="1"/>
            <a:r>
              <a:rPr lang="en-GB" dirty="0" smtClean="0"/>
              <a:t>These </a:t>
            </a:r>
            <a:r>
              <a:rPr lang="en-GB" dirty="0" smtClean="0"/>
              <a:t>testing components should be stand-alone, should simulate the submission of input to be tested and should check that the result meets the output specification. An automated test </a:t>
            </a:r>
            <a:r>
              <a:rPr lang="en-GB" dirty="0" smtClean="0"/>
              <a:t>framework (e.g. </a:t>
            </a:r>
            <a:r>
              <a:rPr lang="en-GB" dirty="0" err="1" smtClean="0"/>
              <a:t>Junit</a:t>
            </a:r>
            <a:r>
              <a:rPr lang="en-GB" dirty="0" smtClean="0"/>
              <a:t>) </a:t>
            </a:r>
            <a:r>
              <a:rPr lang="en-GB" dirty="0" smtClean="0"/>
              <a:t>is a system that makes it easy to write executable tests and submit a set of tests for execution.</a:t>
            </a:r>
            <a:r>
              <a:rPr lang="en-GB" dirty="0" smtClean="0"/>
              <a:t> </a:t>
            </a:r>
          </a:p>
          <a:p>
            <a:r>
              <a:rPr lang="en-GB" dirty="0" smtClean="0"/>
              <a:t>As testing is automated, there is always a set of tests that can be quickly and easily </a:t>
            </a:r>
            <a:r>
              <a:rPr lang="en-GB" dirty="0" smtClean="0"/>
              <a:t>executed</a:t>
            </a:r>
          </a:p>
          <a:p>
            <a:pPr lvl="1"/>
            <a:r>
              <a:rPr lang="en-GB" dirty="0" smtClean="0"/>
              <a:t>Whenever </a:t>
            </a:r>
            <a:r>
              <a:rPr lang="en-GB" dirty="0" smtClean="0"/>
              <a:t>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endParaRPr lang="en-GB" dirty="0" smtClean="0"/>
          </a:p>
          <a:p>
            <a:r>
              <a:rPr lang="en-GB" dirty="0" smtClean="0"/>
              <a:t>Some </a:t>
            </a:r>
            <a:r>
              <a:rPr lang="en-GB" dirty="0" smtClean="0"/>
              <a:t>tests can be very difficult to write incrementally. For example, in a complex user interface, it is often difficult to write unit tests for the code that implements the ‘display logic’ and workflow between screens. </a:t>
            </a:r>
            <a:endParaRPr lang="en-GB" dirty="0" smtClean="0"/>
          </a:p>
          <a:p>
            <a:r>
              <a:rPr lang="en-GB" dirty="0" smtClean="0"/>
              <a:t>It </a:t>
            </a:r>
            <a:r>
              <a:rPr lang="en-GB" dirty="0" smtClean="0"/>
              <a:t>difficult to judge the completeness of a set of tests. Although you may have a lot of system tests, your test set may not provide complete coverage.</a:t>
            </a:r>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r>
              <a:rPr lang="en-GB" dirty="0" smtClean="0"/>
              <a:t>.</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a:t>
            </a:r>
            <a:r>
              <a:rPr lang="en-GB" dirty="0" smtClean="0"/>
              <a:t> </a:t>
            </a:r>
          </a:p>
          <a:p>
            <a:pPr lvl="1"/>
            <a:r>
              <a:rPr lang="en-GB" dirty="0" smtClean="0"/>
              <a:t>Individuals </a:t>
            </a:r>
            <a:r>
              <a:rPr lang="en-GB" dirty="0" smtClean="0"/>
              <a:t>are not held responsible for problems with the code. Instead, the team has collective responsibility for resolving these problems</a:t>
            </a:r>
            <a:r>
              <a:rPr lang="en-GB" dirty="0" smtClean="0"/>
              <a:t>.</a:t>
            </a:r>
          </a:p>
          <a:p>
            <a:r>
              <a:rPr lang="en-GB" dirty="0" smtClean="0"/>
              <a:t>It acts as an informal review process because each line of code is looked at by at least two people.</a:t>
            </a:r>
            <a:r>
              <a:rPr lang="en-GB" dirty="0" smtClean="0"/>
              <a:t> </a:t>
            </a:r>
          </a:p>
          <a:p>
            <a:r>
              <a:rPr lang="en-GB" dirty="0" smtClean="0"/>
              <a:t>It helps support refactoring, which is a process of software improvement.</a:t>
            </a:r>
            <a:r>
              <a:rPr lang="en-GB" dirty="0" smtClean="0"/>
              <a:t> </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a:t>
            </a:r>
            <a:r>
              <a:rPr lang="en-GB" dirty="0" smtClean="0"/>
              <a:t> </a:t>
            </a:r>
          </a:p>
          <a:p>
            <a:r>
              <a:rPr lang="en-GB" dirty="0" smtClean="0"/>
              <a:t>The standard approach to project management is plan-driven.</a:t>
            </a:r>
            <a:r>
              <a:rPr lang="en-GB" dirty="0" smtClean="0"/>
              <a:t> Managers draw </a:t>
            </a:r>
            <a:r>
              <a:rPr lang="en-GB" dirty="0" smtClean="0"/>
              <a:t>up a plan for the project showing what should be delivered, when it should be delivered and who will work on the development of the project deliverables.</a:t>
            </a:r>
            <a:r>
              <a:rPr lang="en-GB" dirty="0" smtClean="0"/>
              <a:t> </a:t>
            </a:r>
          </a:p>
          <a:p>
            <a:r>
              <a:rPr lang="en-GB" dirty="0" smtClean="0"/>
              <a:t>Agile project management </a:t>
            </a:r>
            <a:r>
              <a:rPr lang="en-GB" dirty="0" smtClean="0"/>
              <a:t>requires a different </a:t>
            </a:r>
            <a:r>
              <a:rPr lang="en-GB" dirty="0" smtClean="0"/>
              <a:t>approach, </a:t>
            </a:r>
            <a:r>
              <a:rPr lang="en-GB" dirty="0" smtClean="0"/>
              <a:t>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The Scrum approach</a:t>
            </a:r>
            <a:r>
              <a:rPr lang="en-GB" dirty="0" smtClean="0"/>
              <a:t> is </a:t>
            </a:r>
            <a:r>
              <a:rPr lang="en-GB" dirty="0" smtClean="0"/>
              <a:t>a general agile method but its focus is on managing iterative development rather than specific</a:t>
            </a:r>
            <a:r>
              <a:rPr lang="en-GB" dirty="0" smtClean="0"/>
              <a:t> agile practices.</a:t>
            </a:r>
          </a:p>
          <a:p>
            <a:r>
              <a:rPr lang="en-GB" dirty="0" smtClean="0"/>
              <a:t>There are three phases in Scrum.</a:t>
            </a:r>
            <a:r>
              <a:rPr lang="en-GB" dirty="0" smtClean="0"/>
              <a:t> </a:t>
            </a:r>
          </a:p>
          <a:p>
            <a:pPr lvl="1"/>
            <a:r>
              <a:rPr lang="en-GB" dirty="0" smtClean="0"/>
              <a:t>The initial phase is </a:t>
            </a:r>
            <a:r>
              <a:rPr lang="en-GB" dirty="0" smtClean="0"/>
              <a:t>an outline planning phase where you establish the general objectives for the project and design the software architecture.</a:t>
            </a:r>
            <a:r>
              <a:rPr lang="en-GB" dirty="0" smtClean="0"/>
              <a:t> </a:t>
            </a:r>
            <a:endParaRPr lang="en-GB" dirty="0" smtClean="0"/>
          </a:p>
          <a:p>
            <a:pPr lvl="1"/>
            <a:r>
              <a:rPr lang="en-GB" dirty="0" smtClean="0"/>
              <a:t>This </a:t>
            </a:r>
            <a:r>
              <a:rPr lang="en-GB" dirty="0" smtClean="0"/>
              <a:t>is followed by a series of sprint cycles, where each cycle develops an increment of the system.</a:t>
            </a:r>
            <a:r>
              <a:rPr lang="en-GB" dirty="0" smtClean="0"/>
              <a:t> </a:t>
            </a:r>
          </a:p>
          <a:p>
            <a:pPr lvl="1"/>
            <a:r>
              <a:rPr lang="en-GB" dirty="0" smtClean="0"/>
              <a:t>The project </a:t>
            </a:r>
            <a:r>
              <a:rPr lang="en-GB" dirty="0" smtClean="0"/>
              <a:t>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a:t>
            </a:r>
            <a:r>
              <a:rPr lang="en-US" dirty="0" smtClean="0"/>
              <a:t>Scrum process</a:t>
            </a:r>
            <a:r>
              <a:rPr lang="en-GB" dirty="0" smtClean="0"/>
              <a:t> </a:t>
            </a:r>
            <a:endParaRPr lang="en-US" dirty="0" smtClean="0"/>
          </a:p>
        </p:txBody>
      </p:sp>
      <p:pic>
        <p:nvPicPr>
          <p:cNvPr id="4" name="Picture 3" descr="3.8 ScrumProcess.eps"/>
          <p:cNvPicPr>
            <a:picLocks noChangeAspect="1"/>
          </p:cNvPicPr>
          <p:nvPr/>
        </p:nvPicPr>
        <mc:AlternateContent>
          <mc:Choice xmlns:ma="http://schemas.microsoft.com/office/mac/drawingml/2008/main"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endParaRPr lang="en-GB" dirty="0" smtClean="0"/>
          </a:p>
          <a:p>
            <a:r>
              <a:rPr lang="en-GB" dirty="0" smtClean="0"/>
              <a:t>The </a:t>
            </a:r>
            <a:r>
              <a:rPr lang="en-GB" dirty="0" smtClean="0"/>
              <a:t>starting point for planning is the product backlog, which is the list of work to be done on the project</a:t>
            </a:r>
            <a:r>
              <a:rPr lang="en-GB" dirty="0" smtClean="0"/>
              <a:t>.</a:t>
            </a:r>
          </a:p>
          <a:p>
            <a:r>
              <a:rPr lang="en-GB" dirty="0" smtClean="0"/>
              <a:t>The selection phase involves all of the project team who work with the customer to select the features and functionality to be developed during the sprint.</a:t>
            </a:r>
            <a:r>
              <a:rPr lang="en-GB" dirty="0" smtClean="0"/>
              <a: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a:t>
            </a:r>
            <a:r>
              <a:rPr lang="en-GB" dirty="0" smtClean="0"/>
              <a:t> </a:t>
            </a:r>
            <a:r>
              <a:rPr lang="en-GB" dirty="0" smtClean="0"/>
              <a:t>During this stage the team is isolated from the customer and the organization, with all communications channelled through the so-called ‘Scrum master’.</a:t>
            </a:r>
            <a:r>
              <a:rPr lang="en-GB" dirty="0" smtClean="0"/>
              <a:t> </a:t>
            </a:r>
          </a:p>
          <a:p>
            <a:r>
              <a:rPr lang="en-GB" dirty="0" smtClean="0"/>
              <a:t>The </a:t>
            </a:r>
            <a:r>
              <a:rPr lang="en-GB" dirty="0" smtClean="0"/>
              <a:t>role of the Scrum master is to protect the development team from external distractions. </a:t>
            </a:r>
            <a:endParaRPr lang="en-GB" dirty="0" smtClean="0"/>
          </a:p>
          <a:p>
            <a:r>
              <a:rPr lang="en-GB" dirty="0" smtClean="0"/>
              <a:t> </a:t>
            </a:r>
            <a:r>
              <a:rPr lang="en-GB" dirty="0" smtClean="0"/>
              <a:t>At the end of the sprint, the work done is reviewed and presented to stakeholders. The next sprint cycle then begins</a:t>
            </a:r>
            <a:r>
              <a:rPr lang="en-GB" dirty="0" smtClean="0"/>
              <a:t>.</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a:t>
            </a:r>
            <a:r>
              <a:rPr lang="en-GB" dirty="0" smtClean="0"/>
              <a:t>master’ is a facilitator who arranges daily meetings, tracks the backlog of work to be done, records decisions, measures progress against the backlog and communicates with customers and management outside of the team</a:t>
            </a:r>
            <a:r>
              <a:rPr lang="en-GB" dirty="0" smtClean="0"/>
              <a:t>.</a:t>
            </a:r>
          </a:p>
          <a:p>
            <a:r>
              <a:rPr lang="en-GB" dirty="0" smtClean="0"/>
              <a:t>The whole team attends</a:t>
            </a:r>
            <a:r>
              <a:rPr lang="en-GB" dirty="0" smtClean="0"/>
              <a:t> short daily meetings where </a:t>
            </a:r>
            <a:r>
              <a:rPr lang="en-GB" dirty="0" smtClean="0"/>
              <a:t>all team members share information, describe their progress since the last meeting, problems that have arisen and what is planned for the following day.</a:t>
            </a:r>
            <a:r>
              <a:rPr lang="en-GB" dirty="0" smtClean="0"/>
              <a:t> </a:t>
            </a:r>
          </a:p>
          <a:p>
            <a:pPr lvl="1"/>
            <a:r>
              <a:rPr lang="en-GB" dirty="0" smtClean="0"/>
              <a:t>This </a:t>
            </a:r>
            <a:r>
              <a:rPr lang="en-GB" dirty="0" smtClean="0"/>
              <a:t>means that everyone on the team knows what is going on and, if problems arise, can re-plan short-term work to cope with them. </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a:t>
            </a:r>
            <a:r>
              <a:rPr lang="en-GB" dirty="0" smtClean="0"/>
              <a:t>product is broken down into a set of manageable and understandable chunks.</a:t>
            </a:r>
            <a:endParaRPr lang="en-GB" dirty="0" smtClean="0"/>
          </a:p>
          <a:p>
            <a:r>
              <a:rPr lang="en-GB" dirty="0" smtClean="0"/>
              <a:t>Unstable </a:t>
            </a:r>
            <a:r>
              <a:rPr lang="en-GB" dirty="0" smtClean="0"/>
              <a:t>requirements do not hold up progress.</a:t>
            </a:r>
            <a:endParaRPr lang="en-GB" dirty="0" smtClean="0"/>
          </a:p>
          <a:p>
            <a:r>
              <a:rPr lang="en-GB" dirty="0" smtClean="0"/>
              <a:t>The </a:t>
            </a:r>
            <a:r>
              <a:rPr lang="en-GB" dirty="0" smtClean="0"/>
              <a:t>whole team have visibility of everything and consequently team communication is improved.</a:t>
            </a:r>
            <a:endParaRPr lang="en-GB" dirty="0" smtClean="0"/>
          </a:p>
          <a:p>
            <a:r>
              <a:rPr lang="en-GB" dirty="0" smtClean="0"/>
              <a:t>Customers </a:t>
            </a:r>
            <a:r>
              <a:rPr lang="en-GB" dirty="0" smtClean="0"/>
              <a:t>see on-time delivery of increments and gain feedback on how the product works.</a:t>
            </a:r>
            <a:endParaRPr lang="en-GB" dirty="0" smtClean="0"/>
          </a:p>
          <a:p>
            <a:r>
              <a:rPr lang="en-GB" dirty="0" smtClean="0"/>
              <a:t>Trust </a:t>
            </a:r>
            <a:r>
              <a:rPr lang="en-GB" dirty="0" smtClean="0"/>
              <a:t>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a:t>
            </a:r>
            <a:r>
              <a:rPr lang="en-GB" sz="2200" dirty="0" smtClean="0"/>
              <a:t> </a:t>
            </a:r>
          </a:p>
          <a:p>
            <a:r>
              <a:rPr lang="en-GB" sz="2200" dirty="0" smtClean="0"/>
              <a:t>Large systems are ‘</a:t>
            </a:r>
            <a:r>
              <a:rPr lang="en-GB" sz="2200" dirty="0" err="1" smtClean="0"/>
              <a:t>brownfield</a:t>
            </a:r>
            <a:r>
              <a:rPr lang="en-GB" sz="2200" dirty="0" smtClean="0"/>
              <a:t> systems</a:t>
            </a:r>
            <a:r>
              <a:rPr lang="en-GB" sz="2200" dirty="0" smtClean="0"/>
              <a:t>’, </a:t>
            </a:r>
            <a:r>
              <a:rPr lang="en-GB" sz="2200" dirty="0" smtClean="0"/>
              <a:t>that is they include and interact with a number of existing systems. Many of the system requirements are concerned with this interaction and so don’t really lend themselves to flexibility and incremental development.</a:t>
            </a:r>
            <a:r>
              <a:rPr lang="en-GB" sz="2200" dirty="0" smtClean="0"/>
              <a: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a:t>
            </a:r>
            <a:r>
              <a:rPr lang="en-GB" dirty="0" smtClean="0"/>
              <a:t>developed.</a:t>
            </a:r>
          </a:p>
          <a:p>
            <a:r>
              <a:rPr lang="en-GB" dirty="0" smtClean="0"/>
              <a:t>Large systems have a long procurement and development time. It is difficult to maintain coherent teams who know about the system over that period as, inevitably, people move on to other jobs and projects.</a:t>
            </a:r>
            <a:r>
              <a:rPr lang="en-GB" dirty="0" smtClean="0"/>
              <a:t> </a:t>
            </a:r>
          </a:p>
          <a:p>
            <a:r>
              <a:rPr lang="en-GB" dirty="0" smtClean="0"/>
              <a:t>Large systems usually have a diverse set of stakeholders.</a:t>
            </a:r>
            <a:r>
              <a:rPr lang="en-GB" dirty="0" smtClean="0"/>
              <a:t> </a:t>
            </a:r>
            <a:r>
              <a:rPr lang="en-GB" dirty="0" smtClean="0"/>
              <a:t>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a:t>
            </a:r>
            <a:r>
              <a:rPr lang="en-GB" dirty="0" smtClean="0"/>
              <a:t>’</a:t>
            </a:r>
            <a:r>
              <a:rPr lang="en-GB" dirty="0" smtClean="0"/>
              <a:t> is </a:t>
            </a:r>
            <a:r>
              <a:rPr lang="en-GB" dirty="0" smtClean="0"/>
              <a:t>concerned with using</a:t>
            </a:r>
            <a:r>
              <a:rPr lang="en-GB" dirty="0" smtClean="0"/>
              <a:t> agile methods </a:t>
            </a:r>
            <a:r>
              <a:rPr lang="en-GB" dirty="0" smtClean="0"/>
              <a:t>for developing large software systems that cannot be developed by a small team.</a:t>
            </a:r>
            <a:endParaRPr lang="en-GB" dirty="0" smtClean="0"/>
          </a:p>
          <a:p>
            <a:r>
              <a:rPr lang="en-GB" dirty="0" smtClean="0"/>
              <a:t>‘Scaling </a:t>
            </a:r>
            <a:r>
              <a:rPr lang="en-GB" dirty="0" smtClean="0"/>
              <a:t>out’</a:t>
            </a:r>
            <a:r>
              <a:rPr lang="en-GB" dirty="0" smtClean="0"/>
              <a:t> is </a:t>
            </a:r>
            <a:r>
              <a:rPr lang="en-GB" dirty="0" smtClean="0"/>
              <a:t>concerned with how agile methods can be introduced across a large organization with many years of software development experience</a:t>
            </a:r>
            <a:r>
              <a:rPr lang="en-GB" dirty="0" smtClean="0"/>
              <a:t>.</a:t>
            </a:r>
          </a:p>
          <a:p>
            <a:r>
              <a:rPr lang="en-GB" dirty="0" smtClean="0"/>
              <a:t>When scaling agile methods it is essential to maintain agile fundamentals</a:t>
            </a:r>
          </a:p>
          <a:p>
            <a:pPr lvl="1"/>
            <a:r>
              <a:rPr lang="en-GB" dirty="0" smtClean="0"/>
              <a:t>Flexible </a:t>
            </a:r>
            <a:r>
              <a:rPr lang="en-GB" dirty="0" smtClean="0"/>
              <a:t>planning, frequent system releases, continuous integration, test-driven development and good team communications. </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a:t>
            </a:r>
            <a:r>
              <a:rPr lang="en-GB" sz="2200" dirty="0" smtClean="0"/>
              <a:t>documentation</a:t>
            </a:r>
          </a:p>
          <a:p>
            <a:r>
              <a:rPr lang="en-GB" sz="2200" dirty="0" smtClean="0"/>
              <a:t>Cross</a:t>
            </a:r>
            <a:r>
              <a:rPr lang="en-GB" sz="2200" dirty="0" smtClean="0"/>
              <a:t>-team communication mechanisms have to be designed and used. This should involve regular phone and video conferences between team members and frequent, short electronic meetings where teams update each other on progress.</a:t>
            </a:r>
            <a:r>
              <a:rPr lang="en-GB" sz="2200" dirty="0" smtClean="0"/>
              <a:t> </a:t>
            </a:r>
          </a:p>
          <a:p>
            <a:r>
              <a:rPr lang="en-GB" sz="2200" dirty="0" smtClean="0"/>
              <a:t>Continuous </a:t>
            </a:r>
            <a:r>
              <a:rPr lang="en-GB" sz="2200" dirty="0" smtClean="0"/>
              <a:t>integration, where the whole system is built every time any developer checks in a change, is practically </a:t>
            </a:r>
            <a:r>
              <a:rPr lang="en-GB" sz="2200" dirty="0" smtClean="0"/>
              <a:t>impossible. </a:t>
            </a:r>
            <a:r>
              <a:rPr lang="en-GB" sz="2200" dirty="0" smtClean="0"/>
              <a:t>However, it is essential to maintain frequent system builds and regular releases of the system.</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a:t>
            </a:r>
            <a:r>
              <a:rPr lang="en-GB" sz="2200" dirty="0" smtClean="0"/>
              <a:t>managers who do not have experience of agile methods may be reluctant to accept the risk of a new </a:t>
            </a:r>
            <a:r>
              <a:rPr lang="en-GB" sz="2200" dirty="0" smtClean="0"/>
              <a:t>approach.</a:t>
            </a:r>
          </a:p>
          <a:p>
            <a:r>
              <a:rPr lang="en-GB" sz="2200" dirty="0" smtClean="0"/>
              <a:t>Large </a:t>
            </a:r>
            <a:r>
              <a:rPr lang="en-GB" sz="2200" dirty="0" smtClean="0"/>
              <a:t>organizations often have quality procedures and standards that all projects are expected to follow and, because of their bureaucratic nature, these are likely to be incompatible with agile methods.</a:t>
            </a:r>
            <a:r>
              <a:rPr lang="en-GB" sz="2200" dirty="0" smtClean="0"/>
              <a:t> </a:t>
            </a:r>
          </a:p>
          <a:p>
            <a:r>
              <a:rPr lang="en-GB" sz="2200" dirty="0" smtClean="0"/>
              <a:t>Agile </a:t>
            </a:r>
            <a:r>
              <a:rPr lang="en-GB" sz="2200" dirty="0" smtClean="0"/>
              <a:t>methods seem to work best when team members have a relatively high skill level. However, within large organizations, there are likely to be a wide range of skills and </a:t>
            </a:r>
            <a:r>
              <a:rPr lang="en-GB" sz="2200" dirty="0" smtClean="0"/>
              <a:t>abilities. </a:t>
            </a:r>
          </a:p>
          <a:p>
            <a:r>
              <a:rPr lang="en-GB" sz="2200" dirty="0" smtClean="0"/>
              <a:t>There </a:t>
            </a:r>
            <a:r>
              <a:rPr lang="en-GB" sz="2200" dirty="0" smtClean="0"/>
              <a:t>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a:t>
            </a:r>
            <a:r>
              <a:rPr lang="en-US" i="1" dirty="0" smtClean="0"/>
              <a:t> </a:t>
            </a:r>
            <a:br>
              <a:rPr lang="en-US" i="1" dirty="0" smtClean="0"/>
            </a:br>
            <a:r>
              <a:rPr lang="en-US" i="1" dirty="0" smtClean="0"/>
              <a:t>Responding to change over following a plan </a:t>
            </a:r>
            <a:endParaRPr lang="en-GB" dirty="0" smtClean="0"/>
          </a:p>
          <a:p>
            <a:r>
              <a:rPr lang="en-US" i="1" dirty="0" smtClean="0"/>
              <a:t>That is, while</a:t>
            </a:r>
            <a:r>
              <a:rPr lang="en-US" i="1" dirty="0" smtClean="0"/>
              <a:t> </a:t>
            </a:r>
            <a:r>
              <a:rPr lang="en-US" i="1" dirty="0" smtClean="0"/>
              <a:t>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a:t>
            </a:r>
            <a:r>
              <a:rPr lang="en-GB" dirty="0" smtClean="0"/>
              <a:t>system.</a:t>
            </a:r>
            <a:endParaRPr lang="en-GB" dirty="0" smtClean="0"/>
          </a:p>
          <a:p>
            <a:r>
              <a:rPr lang="en-GB" dirty="0" smtClean="0"/>
              <a:t>The </a:t>
            </a:r>
            <a:r>
              <a:rPr lang="en-GB" dirty="0" smtClean="0"/>
              <a:t>Scrum method is an agile method that provides a project management framework. It is centred round a set of sprints, which are fixed time periods when a system increment is developed.</a:t>
            </a:r>
            <a:r>
              <a:rPr lang="en-GB" dirty="0" smtClean="0"/>
              <a:t> </a:t>
            </a:r>
          </a:p>
          <a:p>
            <a:r>
              <a:rPr lang="en-GB" dirty="0" smtClean="0"/>
              <a:t>Scaling </a:t>
            </a:r>
            <a:r>
              <a:rPr lang="en-GB" dirty="0" smtClean="0"/>
              <a:t>agile methods for large systems is difficult. Large systems need up-front design and some </a:t>
            </a:r>
            <a:r>
              <a:rPr lang="en-GB" dirty="0" smtClean="0"/>
              <a:t>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a:t>
            </a:r>
            <a:r>
              <a:rPr lang="en-US" dirty="0" smtClean="0"/>
              <a:t>principles of agile methods</a:t>
            </a:r>
            <a:r>
              <a:rPr lang="en-GB" dirty="0" smtClean="0"/>
              <a:t> </a:t>
            </a:r>
            <a:endParaRPr lang="en-US" dirty="0" smtClean="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a:t>
            </a:r>
            <a:r>
              <a:rPr lang="en-GB" dirty="0" smtClean="0"/>
              <a:t> </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endParaRPr lang="en-GB" dirty="0" smtClean="0"/>
          </a:p>
          <a:p>
            <a:r>
              <a:rPr lang="en-GB" dirty="0" smtClean="0"/>
              <a:t>Because of </a:t>
            </a:r>
            <a:r>
              <a:rPr lang="en-GB" dirty="0" smtClean="0"/>
              <a:t>their focus on small, tightly-integrated teams, there are problems in scaling</a:t>
            </a:r>
            <a:r>
              <a:rPr lang="en-GB" dirty="0" smtClean="0"/>
              <a:t> agile methods to </a:t>
            </a:r>
            <a:r>
              <a:rPr lang="en-GB" dirty="0" smtClean="0"/>
              <a:t>large systems.</a:t>
            </a:r>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endParaRPr lang="en-GB" dirty="0" smtClean="0"/>
          </a:p>
          <a:p>
            <a:pPr lvl="1"/>
            <a:r>
              <a:rPr lang="en-GB" dirty="0" smtClean="0"/>
              <a:t>Can </a:t>
            </a:r>
            <a:r>
              <a:rPr lang="en-GB" dirty="0" smtClean="0"/>
              <a:t>agile methods be used effectively for evolving a system in response to customer change requests</a:t>
            </a:r>
            <a:r>
              <a:rPr lang="en-GB" dirty="0" smtClean="0"/>
              <a:t>?</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1307</TotalTime>
  <Words>4348</Words>
  <Application>Microsoft Macintosh PowerPoint</Application>
  <PresentationFormat>On-screen Show (4:3)</PresentationFormat>
  <Paragraphs>353</Paragraphs>
  <Slides>50</Slides>
  <Notes>0</Notes>
  <HiddenSlides>0</HiddenSlides>
  <MMClips>0</MMClips>
  <ScaleCrop>false</ScaleCrop>
  <HeadingPairs>
    <vt:vector size="4" baseType="variant">
      <vt:variant>
        <vt:lpstr>Design Template</vt:lpstr>
      </vt:variant>
      <vt:variant>
        <vt:i4>1</vt:i4>
      </vt:variant>
      <vt:variant>
        <vt:lpstr>Slide Titles</vt:lpstr>
      </vt:variant>
      <vt:variant>
        <vt:i4>50</vt:i4>
      </vt:variant>
    </vt:vector>
  </HeadingPairs>
  <TitlesOfParts>
    <vt:vector size="51" baseType="lpstr">
      <vt:lpstr>SE9</vt:lpstr>
      <vt:lpstr>Chapter 3 –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Ian Sommerville</cp:lastModifiedBy>
  <cp:revision>23</cp:revision>
  <dcterms:created xsi:type="dcterms:W3CDTF">2010-01-06T20:28:26Z</dcterms:created>
  <dcterms:modified xsi:type="dcterms:W3CDTF">2010-01-07T17:57:34Z</dcterms:modified>
</cp:coreProperties>
</file>