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6424D"/>
    <a:srgbClr val="5B869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12/29/09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12/29/09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12/29/09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12/29/09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12/29/09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12/29/09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12/29/09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12/29/09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12/29/09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12/29/09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12/29/09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12/29/09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endParaRPr lang="en-GB" dirty="0" smtClean="0"/>
          </a:p>
          <a:p>
            <a:r>
              <a:rPr lang="en-GB" dirty="0" smtClean="0"/>
              <a:t>It </a:t>
            </a:r>
            <a:r>
              <a:rPr lang="en-GB" dirty="0" smtClean="0"/>
              <a:t>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endParaRPr lang="en-GB" dirty="0" smtClean="0"/>
          </a:p>
          <a:p>
            <a:r>
              <a:rPr lang="en-GB" dirty="0" smtClean="0"/>
              <a:t>Software </a:t>
            </a:r>
            <a:r>
              <a:rPr lang="en-GB" dirty="0" smtClean="0"/>
              <a:t>development, where the software is designed and programmed.</a:t>
            </a:r>
            <a:endParaRPr lang="en-GB" dirty="0" smtClean="0"/>
          </a:p>
          <a:p>
            <a:r>
              <a:rPr lang="en-GB" dirty="0" smtClean="0"/>
              <a:t>Software </a:t>
            </a:r>
            <a:r>
              <a:rPr lang="en-GB" dirty="0" smtClean="0"/>
              <a:t>validation, where the software is checked to ensure that it is what the customer requires.</a:t>
            </a:r>
            <a:endParaRPr lang="en-GB" dirty="0" smtClean="0"/>
          </a:p>
          <a:p>
            <a:r>
              <a:rPr lang="en-GB" dirty="0" smtClean="0"/>
              <a:t>Software </a:t>
            </a:r>
            <a:r>
              <a:rPr lang="en-GB" dirty="0" smtClean="0"/>
              <a:t>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a:t>
            </a:r>
            <a:r>
              <a:rPr lang="en-GB" dirty="0" smtClean="0"/>
              <a:t> </a:t>
            </a:r>
          </a:p>
          <a:p>
            <a:pPr lvl="1"/>
            <a:r>
              <a:rPr lang="en-GB" dirty="0" smtClean="0"/>
              <a:t>Increasingly</a:t>
            </a:r>
            <a:r>
              <a:rPr lang="en-GB" dirty="0" smtClean="0"/>
              <a:t>, systems are required to operate as distributed systems across networks that include different types of computer and mobile devices.</a:t>
            </a:r>
            <a:r>
              <a:rPr lang="en-GB" dirty="0" smtClean="0"/>
              <a:t> </a:t>
            </a:r>
          </a:p>
          <a:p>
            <a:r>
              <a:rPr lang="en-GB" dirty="0" smtClean="0"/>
              <a:t>Business and social change</a:t>
            </a:r>
            <a:r>
              <a:rPr lang="en-GB" dirty="0" smtClean="0"/>
              <a:t> </a:t>
            </a:r>
          </a:p>
          <a:p>
            <a:pPr lvl="1"/>
            <a:r>
              <a:rPr lang="en-GB" dirty="0" smtClean="0"/>
              <a:t>Business </a:t>
            </a:r>
            <a:r>
              <a:rPr lang="en-GB" dirty="0" smtClean="0"/>
              <a:t>and society are changing incredibly quickly as emerging economies develop and new technologies become available. They need to be able to change their existing software and to rapidly develop new software.</a:t>
            </a:r>
            <a:r>
              <a:rPr lang="en-GB" dirty="0" smtClean="0"/>
              <a:t> </a:t>
            </a:r>
          </a:p>
          <a:p>
            <a:r>
              <a:rPr lang="en-GB" dirty="0" smtClean="0"/>
              <a:t>Security and trust</a:t>
            </a:r>
            <a:r>
              <a:rPr lang="en-GB" dirty="0" smtClean="0"/>
              <a:t> </a:t>
            </a:r>
          </a:p>
          <a:p>
            <a:pPr lvl="1"/>
            <a:r>
              <a:rPr lang="en-GB" dirty="0" smtClean="0"/>
              <a:t>As </a:t>
            </a:r>
            <a:r>
              <a:rPr lang="en-GB" dirty="0" smtClean="0"/>
              <a:t>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a:t>
            </a:r>
            <a:r>
              <a:rPr lang="en-GB" dirty="0" smtClean="0"/>
              <a:t> </a:t>
            </a:r>
          </a:p>
          <a:p>
            <a:pPr lvl="1"/>
            <a:r>
              <a:rPr lang="en-GB" dirty="0" smtClean="0"/>
              <a:t>These </a:t>
            </a:r>
            <a:r>
              <a:rPr lang="en-GB" dirty="0" smtClean="0"/>
              <a:t>are application systems that run on a local computer, such as a PC. They include all necessary functionality and do not need to be connected to a network.</a:t>
            </a:r>
            <a:r>
              <a:rPr lang="en-GB" dirty="0" smtClean="0"/>
              <a:t> </a:t>
            </a:r>
          </a:p>
          <a:p>
            <a:r>
              <a:rPr lang="en-GB" dirty="0" smtClean="0"/>
              <a:t>Interactive transaction-based applications</a:t>
            </a:r>
            <a:r>
              <a:rPr lang="en-GB" i="1" dirty="0" smtClean="0"/>
              <a:t> </a:t>
            </a:r>
          </a:p>
          <a:p>
            <a:pPr lvl="1"/>
            <a:r>
              <a:rPr lang="en-GB" dirty="0" smtClean="0"/>
              <a:t>Applications that </a:t>
            </a:r>
            <a:r>
              <a:rPr lang="en-GB" dirty="0" smtClean="0"/>
              <a:t>execute on a remote computer and</a:t>
            </a:r>
            <a:r>
              <a:rPr lang="en-GB" dirty="0" smtClean="0"/>
              <a:t> are </a:t>
            </a:r>
            <a:r>
              <a:rPr lang="en-GB" dirty="0" smtClean="0"/>
              <a:t>accessed by users from their own PCs or </a:t>
            </a:r>
            <a:r>
              <a:rPr lang="en-GB" dirty="0" smtClean="0"/>
              <a:t>terminals. These include </a:t>
            </a:r>
            <a:r>
              <a:rPr lang="en-GB" dirty="0" smtClean="0"/>
              <a:t>web applications such as </a:t>
            </a:r>
            <a:r>
              <a:rPr lang="en-GB" dirty="0" err="1" smtClean="0"/>
              <a:t>e</a:t>
            </a:r>
            <a:r>
              <a:rPr lang="en-GB" dirty="0" smtClean="0"/>
              <a:t>-commerce </a:t>
            </a:r>
            <a:r>
              <a:rPr lang="en-GB" dirty="0" smtClean="0"/>
              <a:t>applications. </a:t>
            </a:r>
          </a:p>
          <a:p>
            <a:r>
              <a:rPr lang="en-GB" dirty="0" smtClean="0"/>
              <a:t>Embedded control systems</a:t>
            </a:r>
            <a:r>
              <a:rPr lang="en-GB" dirty="0" smtClean="0"/>
              <a:t> </a:t>
            </a:r>
          </a:p>
          <a:p>
            <a:pPr lvl="1"/>
            <a:r>
              <a:rPr lang="en-GB" dirty="0" smtClean="0"/>
              <a:t>These </a:t>
            </a:r>
            <a:r>
              <a:rPr lang="en-GB" dirty="0" smtClean="0"/>
              <a:t>are software control systems that control and manage hardware devices.</a:t>
            </a:r>
            <a:r>
              <a:rPr lang="en-GB" dirty="0" smtClean="0"/>
              <a:t> </a:t>
            </a:r>
            <a:r>
              <a:rPr lang="en-GB" dirty="0" smtClean="0"/>
              <a:t>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a:t>
            </a:r>
            <a:r>
              <a:rPr lang="en-GB" dirty="0" smtClean="0"/>
              <a:t> </a:t>
            </a:r>
          </a:p>
          <a:p>
            <a:pPr lvl="1"/>
            <a:r>
              <a:rPr lang="en-GB" dirty="0" smtClean="0"/>
              <a:t>These </a:t>
            </a:r>
            <a:r>
              <a:rPr lang="en-GB" dirty="0" smtClean="0"/>
              <a:t>are business systems that are designed to process data in large batches. They process large numbers of individual inputs to create corresponding outputs.</a:t>
            </a:r>
            <a:r>
              <a:rPr lang="en-GB" dirty="0" smtClean="0"/>
              <a:t> </a:t>
            </a:r>
          </a:p>
          <a:p>
            <a:r>
              <a:rPr lang="en-GB" dirty="0" smtClean="0"/>
              <a:t>Entertainment systems</a:t>
            </a:r>
            <a:r>
              <a:rPr lang="en-GB" dirty="0" smtClean="0"/>
              <a:t> </a:t>
            </a:r>
          </a:p>
          <a:p>
            <a:pPr lvl="1"/>
            <a:r>
              <a:rPr lang="en-GB" dirty="0" smtClean="0"/>
              <a:t>These </a:t>
            </a:r>
            <a:r>
              <a:rPr lang="en-GB" dirty="0" smtClean="0"/>
              <a:t>are systems that are primarily for personal use and which are intended to entertain the user.</a:t>
            </a:r>
            <a:r>
              <a:rPr lang="en-GB" dirty="0" smtClean="0"/>
              <a:t> </a:t>
            </a:r>
          </a:p>
          <a:p>
            <a:r>
              <a:rPr lang="en-GB" dirty="0" smtClean="0"/>
              <a:t>Systems for </a:t>
            </a:r>
            <a:r>
              <a:rPr lang="en-GB" dirty="0" err="1" smtClean="0"/>
              <a:t>modeling</a:t>
            </a:r>
            <a:r>
              <a:rPr lang="en-GB" dirty="0" smtClean="0"/>
              <a:t> and simulation</a:t>
            </a:r>
            <a:r>
              <a:rPr lang="en-GB" dirty="0" smtClean="0"/>
              <a:t> </a:t>
            </a:r>
          </a:p>
          <a:p>
            <a:pPr lvl="1"/>
            <a:r>
              <a:rPr lang="en-GB" dirty="0" smtClean="0"/>
              <a:t>These </a:t>
            </a:r>
            <a:r>
              <a:rPr lang="en-GB" dirty="0" smtClean="0"/>
              <a:t>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a:t>
            </a:r>
            <a:r>
              <a:rPr lang="en-GB" dirty="0" smtClean="0"/>
              <a:t> </a:t>
            </a:r>
            <a:r>
              <a:rPr lang="en-GB" i="1" dirty="0" smtClean="0"/>
              <a:t>	</a:t>
            </a:r>
          </a:p>
          <a:p>
            <a:pPr lvl="1"/>
            <a:r>
              <a:rPr lang="en-GB" dirty="0" smtClean="0"/>
              <a:t>These </a:t>
            </a:r>
            <a:r>
              <a:rPr lang="en-GB" dirty="0" smtClean="0"/>
              <a:t>are systems that collect data from their environment using a set of sensors and send that data to other systems for processing.</a:t>
            </a:r>
            <a:r>
              <a:rPr lang="en-GB" dirty="0" smtClean="0"/>
              <a:t> </a:t>
            </a:r>
          </a:p>
          <a:p>
            <a:r>
              <a:rPr lang="en-GB" dirty="0" smtClean="0"/>
              <a:t>Systems of systems</a:t>
            </a:r>
            <a:r>
              <a:rPr lang="en-GB" dirty="0" smtClean="0"/>
              <a:t> </a:t>
            </a:r>
          </a:p>
          <a:p>
            <a:pPr lvl="1"/>
            <a:r>
              <a:rPr lang="en-GB" dirty="0" smtClean="0"/>
              <a:t>These </a:t>
            </a:r>
            <a:r>
              <a:rPr lang="en-GB" dirty="0" smtClean="0"/>
              <a:t>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a:t>
            </a:r>
            <a:r>
              <a:rPr lang="en-GB" dirty="0" smtClean="0"/>
              <a:t>be developed using a managed and understood development process.</a:t>
            </a:r>
            <a:r>
              <a:rPr lang="en-GB" dirty="0" smtClean="0"/>
              <a:t> Of </a:t>
            </a:r>
            <a:r>
              <a:rPr lang="en-GB" dirty="0" smtClean="0"/>
              <a:t>course, different processes are used for different types of software.</a:t>
            </a:r>
            <a:endParaRPr lang="en-GB" dirty="0" smtClean="0"/>
          </a:p>
          <a:p>
            <a:pPr lvl="1"/>
            <a:r>
              <a:rPr lang="en-GB" dirty="0" smtClean="0"/>
              <a:t>Dependability </a:t>
            </a:r>
            <a:r>
              <a:rPr lang="en-GB" dirty="0" smtClean="0"/>
              <a:t>and performance are important for all types of system.</a:t>
            </a:r>
            <a:r>
              <a:rPr lang="en-GB" dirty="0" smtClean="0"/>
              <a:t> </a:t>
            </a:r>
          </a:p>
          <a:p>
            <a:pPr lvl="1"/>
            <a:r>
              <a:rPr lang="en-GB" dirty="0" smtClean="0"/>
              <a:t>Understanding </a:t>
            </a:r>
            <a:r>
              <a:rPr lang="en-GB" dirty="0" smtClean="0"/>
              <a:t>and managing the software specification and requirements (what the software should do) are important.</a:t>
            </a:r>
            <a:r>
              <a:rPr lang="en-GB" dirty="0" smtClean="0"/>
              <a:t> </a:t>
            </a:r>
          </a:p>
          <a:p>
            <a:pPr lvl="1"/>
            <a:r>
              <a:rPr lang="en-GB" dirty="0" smtClean="0"/>
              <a:t>Where appropriate</a:t>
            </a:r>
            <a:r>
              <a:rPr lang="en-GB" dirty="0" smtClean="0"/>
              <a:t>,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endParaRPr lang="en-US" dirty="0" smtClean="0"/>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a:t>
            </a:r>
            <a:r>
              <a:rPr lang="en-GB" dirty="0" smtClean="0"/>
              <a:t>reuse</a:t>
            </a:r>
            <a:r>
              <a:rPr lang="en-GB" dirty="0" smtClean="0"/>
              <a:t> is the </a:t>
            </a:r>
            <a:r>
              <a:rPr lang="en-GB" dirty="0" smtClean="0"/>
              <a:t>dominant approach for constructing web-based systems.</a:t>
            </a:r>
            <a:r>
              <a:rPr lang="en-GB" dirty="0" smtClean="0"/>
              <a:t> 	</a:t>
            </a:r>
          </a:p>
          <a:p>
            <a:pPr lvl="1"/>
            <a:r>
              <a:rPr lang="en-GB" dirty="0" smtClean="0"/>
              <a:t>When </a:t>
            </a:r>
            <a:r>
              <a:rPr lang="en-GB" dirty="0" smtClean="0"/>
              <a:t>building these systems, you think about how you can assemble them from pre-existing software components and systems.</a:t>
            </a:r>
            <a:endParaRPr lang="en-GB" dirty="0" smtClean="0"/>
          </a:p>
          <a:p>
            <a:r>
              <a:rPr lang="en-GB" dirty="0" smtClean="0"/>
              <a:t>Web-based systems should be developed and delivered incrementally</a:t>
            </a:r>
            <a:r>
              <a:rPr lang="en-GB" dirty="0" smtClean="0"/>
              <a:t>.</a:t>
            </a:r>
          </a:p>
          <a:p>
            <a:pPr lvl="1"/>
            <a:r>
              <a:rPr lang="en-GB" dirty="0" smtClean="0"/>
              <a:t>It </a:t>
            </a:r>
            <a:r>
              <a:rPr lang="en-GB" dirty="0" smtClean="0"/>
              <a:t>is now generally recognized that it is impractical to specify all the requirements for such systems in advance.</a:t>
            </a:r>
            <a:r>
              <a:rPr lang="en-GB" dirty="0" smtClean="0"/>
              <a:t> </a:t>
            </a:r>
          </a:p>
          <a:p>
            <a:r>
              <a:rPr lang="en-GB" dirty="0" smtClean="0"/>
              <a:t>User </a:t>
            </a:r>
            <a:r>
              <a:rPr lang="en-GB" dirty="0" smtClean="0"/>
              <a:t>interfaces are constrained by the capabilities of web browsers.</a:t>
            </a:r>
            <a:r>
              <a:rPr lang="en-GB" dirty="0" smtClean="0"/>
              <a:t> </a:t>
            </a:r>
          </a:p>
          <a:p>
            <a:pPr lvl="1"/>
            <a:r>
              <a:rPr lang="en-GB" dirty="0" smtClean="0"/>
              <a:t>Technologies such </a:t>
            </a:r>
            <a:r>
              <a:rPr lang="en-GB" dirty="0" smtClean="0"/>
              <a:t>as AJAX</a:t>
            </a:r>
            <a:r>
              <a:rPr lang="en-GB" dirty="0" smtClean="0"/>
              <a:t> allow rich </a:t>
            </a:r>
            <a:r>
              <a:rPr lang="en-GB" dirty="0" smtClean="0"/>
              <a:t>interfaces</a:t>
            </a:r>
            <a:r>
              <a:rPr lang="en-GB" dirty="0" smtClean="0"/>
              <a:t> to be </a:t>
            </a:r>
            <a:r>
              <a:rPr lang="en-GB" dirty="0" smtClean="0"/>
              <a:t>created within a web </a:t>
            </a:r>
            <a:r>
              <a:rPr lang="en-GB" dirty="0" smtClean="0"/>
              <a:t>browser but are </a:t>
            </a:r>
            <a:r>
              <a:rPr lang="en-GB" dirty="0" smtClean="0"/>
              <a:t>still difficult to use. Web forms with local scripting are more commonly used.</a:t>
            </a:r>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endParaRPr lang="en-GB" dirty="0" smtClean="0"/>
          </a:p>
          <a:p>
            <a:r>
              <a:rPr lang="en-GB" dirty="0" smtClean="0"/>
              <a:t>Essential </a:t>
            </a:r>
            <a:r>
              <a:rPr lang="en-GB" dirty="0" smtClean="0"/>
              <a:t>software product attributes are maintainability, dependability and security, efficiency and acceptability.</a:t>
            </a:r>
            <a:endParaRPr lang="en-GB" dirty="0" smtClean="0"/>
          </a:p>
          <a:p>
            <a:r>
              <a:rPr lang="en-GB" dirty="0" smtClean="0"/>
              <a:t>The </a:t>
            </a:r>
            <a:r>
              <a:rPr lang="en-GB" dirty="0" smtClean="0"/>
              <a:t>high-level activities of specification, development, validation and evolution are part of all software processes.</a:t>
            </a:r>
          </a:p>
          <a:p>
            <a:r>
              <a:rPr lang="en-GB" dirty="0" smtClean="0"/>
              <a:t>The fundamental notions of software engineering are universally applicable to all types of system development. </a:t>
            </a:r>
            <a:r>
              <a:rPr lang="en-GB" dirty="0" smtClean="0"/>
              <a: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a:t>
            </a:r>
            <a:r>
              <a:rPr lang="en-GB" i="1" dirty="0" smtClean="0"/>
              <a:t> </a:t>
            </a:r>
          </a:p>
          <a:p>
            <a:pPr lvl="1"/>
            <a:r>
              <a:rPr lang="en-GB" i="1" dirty="0" smtClean="0"/>
              <a:t>Because </a:t>
            </a:r>
            <a:r>
              <a:rPr lang="en-GB" i="1" dirty="0" smtClean="0"/>
              <a:t>of their roles in developing software systems, software engineers have significant</a:t>
            </a:r>
            <a:r>
              <a:rPr lang="en-GB" dirty="0" smtClean="0"/>
              <a:t> </a:t>
            </a:r>
            <a:r>
              <a:rPr lang="en-GB" i="1" dirty="0" smtClean="0"/>
              <a:t>opportunities </a:t>
            </a:r>
            <a:r>
              <a:rPr lang="en-GB" i="1" dirty="0" smtClean="0"/>
              <a:t>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a:t>
            </a:r>
            <a:r>
              <a:rPr lang="en-US" sz="1600" dirty="0" smtClean="0"/>
              <a:t>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a:t>
            </a:r>
            <a:r>
              <a:rPr lang="en-US" sz="1600" dirty="0" smtClean="0"/>
              <a:t>code.</a:t>
            </a:r>
            <a:endParaRPr lang="en-GB" sz="1600" dirty="0" smtClean="0"/>
          </a:p>
          <a:p>
            <a:r>
              <a:rPr lang="en-US" sz="1600" dirty="0" smtClean="0"/>
              <a:t>Software </a:t>
            </a:r>
            <a:r>
              <a:rPr lang="en-US" sz="1600" dirty="0" smtClean="0"/>
              <a:t>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a:t>
            </a:r>
            <a:r>
              <a:rPr lang="en-GB" dirty="0" smtClean="0"/>
              <a:t>system shall be available to deliver insulin when required. </a:t>
            </a:r>
            <a:endParaRPr lang="en-GB" dirty="0" smtClean="0"/>
          </a:p>
          <a:p>
            <a:r>
              <a:rPr lang="en-GB" dirty="0" smtClean="0"/>
              <a:t>The </a:t>
            </a:r>
            <a:r>
              <a:rPr lang="en-GB" dirty="0" smtClean="0"/>
              <a:t>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a:t>
            </a:r>
            <a:r>
              <a:rPr lang="en-GB" dirty="0" smtClean="0"/>
              <a:t>received.</a:t>
            </a:r>
          </a:p>
          <a:p>
            <a:r>
              <a:rPr lang="en-GB" dirty="0" smtClean="0"/>
              <a:t>Most </a:t>
            </a:r>
            <a:r>
              <a:rPr lang="en-GB" dirty="0" smtClean="0"/>
              <a:t>mental health patients do not require dedicated hospital treatment but need to attend specialist clinics regularly where they can meet a doctor who has detailed knowledge of their problems.</a:t>
            </a:r>
            <a:r>
              <a:rPr lang="en-GB" dirty="0" smtClean="0"/>
              <a:t> </a:t>
            </a:r>
          </a:p>
          <a:p>
            <a:r>
              <a:rPr lang="en-GB" dirty="0" smtClean="0"/>
              <a:t>To </a:t>
            </a:r>
            <a:r>
              <a:rPr lang="en-GB" dirty="0" smtClean="0"/>
              <a:t>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a:t>
            </a:r>
            <a:r>
              <a:rPr lang="en-GB" dirty="0" smtClean="0"/>
              <a:t> </a:t>
            </a:r>
          </a:p>
          <a:p>
            <a:r>
              <a:rPr lang="en-GB" dirty="0" smtClean="0"/>
              <a:t>It </a:t>
            </a:r>
            <a:r>
              <a:rPr lang="en-GB" dirty="0" smtClean="0"/>
              <a:t>makes use of a centralized database of patient information but has also been designed to run on a PC, so that it may be accessed and used from sites that do not have secure network connectivity.</a:t>
            </a:r>
            <a:r>
              <a:rPr lang="en-GB" dirty="0" smtClean="0"/>
              <a:t> </a:t>
            </a:r>
          </a:p>
          <a:p>
            <a:r>
              <a:rPr lang="en-GB" dirty="0" smtClean="0"/>
              <a:t>When </a:t>
            </a:r>
            <a:r>
              <a:rPr lang="en-GB" dirty="0" smtClean="0"/>
              <a:t>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endParaRPr lang="en-GB" dirty="0" smtClean="0"/>
          </a:p>
          <a:p>
            <a:r>
              <a:rPr lang="en-GB" dirty="0" smtClean="0"/>
              <a:t>To </a:t>
            </a:r>
            <a:r>
              <a:rPr lang="en-GB" dirty="0" smtClean="0"/>
              <a:t>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a:t>
            </a:r>
            <a:r>
              <a:rPr lang="en-GB" dirty="0" smtClean="0"/>
              <a:t> </a:t>
            </a:r>
          </a:p>
          <a:p>
            <a:pPr lvl="1"/>
            <a:r>
              <a:rPr lang="en-GB" dirty="0" smtClean="0"/>
              <a:t>Clinicians </a:t>
            </a:r>
            <a:r>
              <a:rPr lang="en-GB" dirty="0" smtClean="0"/>
              <a:t>can create records for patients, edit the information in the system, view patient history, etc. The system supports data summaries so that doctors</a:t>
            </a:r>
            <a:r>
              <a:rPr lang="en-GB" dirty="0" smtClean="0"/>
              <a:t> can </a:t>
            </a:r>
            <a:r>
              <a:rPr lang="en-GB" dirty="0" smtClean="0"/>
              <a:t>quickly learn about the key problems and treatments that have been prescribed.</a:t>
            </a:r>
            <a:endParaRPr lang="en-GB" dirty="0" smtClean="0"/>
          </a:p>
          <a:p>
            <a:r>
              <a:rPr lang="en-GB" dirty="0" smtClean="0"/>
              <a:t>Patient </a:t>
            </a:r>
            <a:r>
              <a:rPr lang="en-GB" dirty="0" smtClean="0"/>
              <a:t>monitoring</a:t>
            </a:r>
            <a:r>
              <a:rPr lang="en-GB" dirty="0" smtClean="0"/>
              <a:t> </a:t>
            </a:r>
          </a:p>
          <a:p>
            <a:pPr lvl="1"/>
            <a:r>
              <a:rPr lang="en-GB" dirty="0" smtClean="0"/>
              <a:t>The </a:t>
            </a:r>
            <a:r>
              <a:rPr lang="en-GB" dirty="0" smtClean="0"/>
              <a:t>system</a:t>
            </a:r>
            <a:r>
              <a:rPr lang="en-GB" dirty="0" smtClean="0"/>
              <a:t> monitors </a:t>
            </a:r>
            <a:r>
              <a:rPr lang="en-GB" dirty="0" smtClean="0"/>
              <a:t>the records of patients that are involved in treatment and issues warnings if possible problems are detected.</a:t>
            </a:r>
            <a:r>
              <a:rPr lang="en-GB" dirty="0" smtClean="0"/>
              <a:t> </a:t>
            </a:r>
          </a:p>
          <a:p>
            <a:r>
              <a:rPr lang="en-GB" dirty="0" smtClean="0"/>
              <a:t>Administrative </a:t>
            </a:r>
            <a:r>
              <a:rPr lang="en-GB" dirty="0" smtClean="0"/>
              <a:t>reporting</a:t>
            </a:r>
            <a:r>
              <a:rPr lang="en-GB" dirty="0" smtClean="0"/>
              <a:t> </a:t>
            </a:r>
          </a:p>
          <a:p>
            <a:pPr lvl="1"/>
            <a:r>
              <a:rPr lang="en-GB" dirty="0" smtClean="0"/>
              <a:t>The </a:t>
            </a:r>
            <a:r>
              <a:rPr lang="en-GB" dirty="0" smtClean="0"/>
              <a:t>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a:t>
            </a:r>
            <a:r>
              <a:rPr lang="en-GB" dirty="0" smtClean="0"/>
              <a:t> </a:t>
            </a:r>
          </a:p>
          <a:p>
            <a:pPr lvl="1"/>
            <a:r>
              <a:rPr lang="en-GB" dirty="0" smtClean="0"/>
              <a:t>The </a:t>
            </a:r>
            <a:r>
              <a:rPr lang="en-GB" dirty="0" smtClean="0"/>
              <a:t>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a:t>
            </a:r>
            <a:r>
              <a:rPr lang="en-GB" dirty="0" smtClean="0"/>
              <a:t>of a country with large areas of wilderness decides to deploy several hundred weather stations in remote areas.</a:t>
            </a:r>
            <a:r>
              <a:rPr lang="en-GB" dirty="0" smtClean="0"/>
              <a:t> </a:t>
            </a:r>
          </a:p>
          <a:p>
            <a:r>
              <a:rPr lang="en-GB" dirty="0" smtClean="0"/>
              <a:t>Weather stations </a:t>
            </a:r>
            <a:r>
              <a:rPr lang="en-GB" dirty="0" smtClean="0"/>
              <a:t>collect data from a set of instruments that measure temperature and pressure, sunshine, rainfall, wind speed and wind direction</a:t>
            </a:r>
            <a:r>
              <a:rPr lang="en-GB" dirty="0" smtClean="0"/>
              <a:t>.</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a:t>
            </a:r>
            <a:r>
              <a:rPr lang="en-GB" dirty="0" smtClean="0"/>
              <a:t> </a:t>
            </a:r>
          </a:p>
          <a:p>
            <a:pPr lvl="1"/>
            <a:r>
              <a:rPr lang="en-GB" dirty="0" smtClean="0"/>
              <a:t>This </a:t>
            </a:r>
            <a:r>
              <a:rPr lang="en-GB" dirty="0" smtClean="0"/>
              <a:t>is responsible for collecting weather data, carrying out some initial data processing and transmitting it to the data management system.</a:t>
            </a:r>
            <a:endParaRPr lang="en-GB" dirty="0" smtClean="0"/>
          </a:p>
          <a:p>
            <a:r>
              <a:rPr lang="en-GB" dirty="0" smtClean="0"/>
              <a:t>The </a:t>
            </a:r>
            <a:r>
              <a:rPr lang="en-GB" dirty="0" smtClean="0"/>
              <a:t>data management and archiving system</a:t>
            </a:r>
            <a:r>
              <a:rPr lang="en-GB" dirty="0" smtClean="0"/>
              <a:t> </a:t>
            </a:r>
          </a:p>
          <a:p>
            <a:pPr lvl="1"/>
            <a:r>
              <a:rPr lang="en-GB" dirty="0" smtClean="0"/>
              <a:t>This </a:t>
            </a:r>
            <a:r>
              <a:rPr lang="en-GB" dirty="0" smtClean="0"/>
              <a:t>system collects the data from all of the wilderness weather stations, carries out data processing and analysis and archives the</a:t>
            </a:r>
            <a:r>
              <a:rPr lang="en-GB" dirty="0" smtClean="0"/>
              <a:t> data.</a:t>
            </a:r>
          </a:p>
          <a:p>
            <a:r>
              <a:rPr lang="en-GB" dirty="0" smtClean="0"/>
              <a:t>The </a:t>
            </a:r>
            <a:r>
              <a:rPr lang="en-GB" dirty="0" smtClean="0"/>
              <a:t>station maintenance system</a:t>
            </a:r>
            <a:r>
              <a:rPr lang="en-GB" dirty="0" smtClean="0"/>
              <a:t> </a:t>
            </a:r>
          </a:p>
          <a:p>
            <a:pPr lvl="1"/>
            <a:r>
              <a:rPr lang="en-GB" dirty="0" smtClean="0"/>
              <a:t>This </a:t>
            </a:r>
            <a:r>
              <a:rPr lang="en-GB" dirty="0" smtClean="0"/>
              <a:t>system can communicate by satellite with all wilderness weather stations to monitor the health of these systems and provide reports of problems.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a:t>
            </a:r>
            <a:r>
              <a:rPr lang="en-GB" dirty="0" smtClean="0"/>
              <a:t>instruments, power and communication hardware and report faults to the management system.</a:t>
            </a:r>
            <a:endParaRPr lang="en-GB" dirty="0" smtClean="0"/>
          </a:p>
          <a:p>
            <a:r>
              <a:rPr lang="en-GB" dirty="0" smtClean="0"/>
              <a:t>Manage the </a:t>
            </a:r>
            <a:r>
              <a:rPr lang="en-GB" dirty="0" smtClean="0"/>
              <a:t>system power, ensuring that batteries are charged whenever the environmental conditions permit but also that generators are shut down in potentially damaging weather conditions, such as high wind.</a:t>
            </a:r>
            <a:endParaRPr lang="en-GB" dirty="0" smtClean="0"/>
          </a:p>
          <a:p>
            <a:r>
              <a:rPr lang="en-GB" dirty="0" smtClean="0"/>
              <a:t>Support dynamic </a:t>
            </a:r>
            <a:r>
              <a:rPr lang="en-GB" dirty="0" smtClean="0"/>
              <a:t>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1819</TotalTime>
  <Words>3903</Words>
  <Application>Microsoft Macintosh PowerPoint</Application>
  <PresentationFormat>On-screen Show (4:3)</PresentationFormat>
  <Paragraphs>332</Paragraphs>
  <Slides>49</Slides>
  <Notes>2</Notes>
  <HiddenSlides>0</HiddenSlides>
  <MMClips>0</MMClips>
  <ScaleCrop>false</ScaleCrop>
  <HeadingPairs>
    <vt:vector size="4" baseType="variant">
      <vt:variant>
        <vt:lpstr>Design Template</vt:lpstr>
      </vt:variant>
      <vt:variant>
        <vt:i4>1</vt:i4>
      </vt:variant>
      <vt:variant>
        <vt:lpstr>Slide Titles</vt:lpstr>
      </vt:variant>
      <vt:variant>
        <vt:i4>49</vt:i4>
      </vt:variant>
    </vt:vector>
  </HeadingPairs>
  <TitlesOfParts>
    <vt:vector size="50" baseType="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Ian Sommerville</cp:lastModifiedBy>
  <cp:revision>15</cp:revision>
  <dcterms:created xsi:type="dcterms:W3CDTF">2009-12-29T10:39:27Z</dcterms:created>
  <dcterms:modified xsi:type="dcterms:W3CDTF">2009-12-29T15:02:16Z</dcterms:modified>
</cp:coreProperties>
</file>