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5"/>
  </p:notesMasterIdLst>
  <p:handoutMasterIdLst>
    <p:handoutMasterId r:id="rId56"/>
  </p:handoutMasterIdLst>
  <p:sldIdLst>
    <p:sldId id="256" r:id="rId2"/>
    <p:sldId id="274" r:id="rId3"/>
    <p:sldId id="275" r:id="rId4"/>
    <p:sldId id="257" r:id="rId5"/>
    <p:sldId id="276" r:id="rId6"/>
    <p:sldId id="277" r:id="rId7"/>
    <p:sldId id="278" r:id="rId8"/>
    <p:sldId id="266" r:id="rId9"/>
    <p:sldId id="267" r:id="rId10"/>
    <p:sldId id="279" r:id="rId11"/>
    <p:sldId id="268" r:id="rId12"/>
    <p:sldId id="269" r:id="rId13"/>
    <p:sldId id="258" r:id="rId14"/>
    <p:sldId id="271" r:id="rId15"/>
    <p:sldId id="272" r:id="rId16"/>
    <p:sldId id="273" r:id="rId17"/>
    <p:sldId id="259" r:id="rId18"/>
    <p:sldId id="280" r:id="rId19"/>
    <p:sldId id="281" r:id="rId20"/>
    <p:sldId id="282" r:id="rId21"/>
    <p:sldId id="283" r:id="rId22"/>
    <p:sldId id="260" r:id="rId23"/>
    <p:sldId id="284" r:id="rId24"/>
    <p:sldId id="285" r:id="rId25"/>
    <p:sldId id="261" r:id="rId26"/>
    <p:sldId id="286" r:id="rId27"/>
    <p:sldId id="287" r:id="rId28"/>
    <p:sldId id="288" r:id="rId29"/>
    <p:sldId id="289" r:id="rId30"/>
    <p:sldId id="290" r:id="rId31"/>
    <p:sldId id="291" r:id="rId32"/>
    <p:sldId id="262" r:id="rId33"/>
    <p:sldId id="293" r:id="rId34"/>
    <p:sldId id="294" r:id="rId35"/>
    <p:sldId id="295" r:id="rId36"/>
    <p:sldId id="297" r:id="rId37"/>
    <p:sldId id="263" r:id="rId38"/>
    <p:sldId id="298" r:id="rId39"/>
    <p:sldId id="301" r:id="rId40"/>
    <p:sldId id="304" r:id="rId41"/>
    <p:sldId id="264" r:id="rId42"/>
    <p:sldId id="305" r:id="rId43"/>
    <p:sldId id="306" r:id="rId44"/>
    <p:sldId id="307" r:id="rId45"/>
    <p:sldId id="317" r:id="rId46"/>
    <p:sldId id="310" r:id="rId47"/>
    <p:sldId id="311" r:id="rId48"/>
    <p:sldId id="314" r:id="rId49"/>
    <p:sldId id="265" r:id="rId50"/>
    <p:sldId id="315" r:id="rId51"/>
    <p:sldId id="308" r:id="rId52"/>
    <p:sldId id="316" r:id="rId53"/>
    <p:sldId id="31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12/28/09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12/28/09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ln/>
        </p:spPr>
        <p:txBody>
          <a:bodyPr/>
          <a:lstStyle/>
          <a:p>
            <a:endParaRPr lang="en-US"/>
          </a:p>
        </p:txBody>
      </p:sp>
      <p:sp>
        <p:nvSpPr>
          <p:cNvPr id="12291" name="Rectangle 3"/>
          <p:cNvSpPr>
            <a:spLocks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59B181D-F970-9D40-A3F3-6428C2D2CD08}"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47BA0CB-B185-3348-A952-9596148E0C87}"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6A1F9F2-40BC-4247-AF52-E916F8277F54}"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E4E18FDE-8B89-014D-9E09-88E92608C990}"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36A322E-3A69-E449-863C-825BB5529FBC}"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0725FDE-49A6-6141-A76E-F8B36E527AD5}"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80F1A864-9692-7C48-86A8-471BE38BE38A}" type="datetime1">
              <a:rPr lang="en-US" smtClean="0"/>
              <a:pPr/>
              <a:t>12/28/09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8317AE-5266-2949-A00D-90DF6FB87874}" type="datetime1">
              <a:rPr lang="en-US" smtClean="0"/>
              <a:pPr/>
              <a:t>12/28/09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8D6EA3-265E-7C47-9585-BCB935633734}" type="datetime1">
              <a:rPr lang="en-US" smtClean="0"/>
              <a:pPr/>
              <a:t>12/28/09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4D07D67-A850-8140-9E78-FE9A45C87BCD}"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C63841-3D9E-874D-85D4-3E5933E9A537}"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1FEC4F5-3058-8B45-89B8-657A80A248D4}" type="datetime1">
              <a:rPr lang="en-US" smtClean="0"/>
              <a:pPr/>
              <a:t>12/28/09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Sociotechnical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a:t>
            </a:r>
            <a:r>
              <a:rPr lang="en-US" dirty="0" err="1" smtClean="0"/>
              <a:t>Sociotechnical</a:t>
            </a:r>
            <a:r>
              <a:rPr lang="en-US" dirty="0" smtClean="0"/>
              <a:t> Systems</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in an organization may be affected by the introduction of a new system.</a:t>
            </a:r>
          </a:p>
          <a:p>
            <a:r>
              <a:rPr lang="en-US" dirty="0" smtClean="0"/>
              <a:t>Organizational changes</a:t>
            </a:r>
          </a:p>
          <a:p>
            <a:pPr lvl="1"/>
            <a:r>
              <a:rPr lang="en-US" dirty="0" smtClean="0"/>
              <a:t>Systems may change the political power structure in an organization. If an organization depends on a system then those that control the system have more power.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type="body"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type="body"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50866"/>
          <a:ext cx="8229600" cy="3927562"/>
        </p:xfrm>
        <a:graphic>
          <a:graphicData uri="http://schemas.openxmlformats.org/drawingml/2006/table">
            <a:tbl>
              <a:tblPr firstRow="1" bandRow="1">
                <a:tableStyleId>{5C22544A-7EE6-4342-B048-85BDC9FD1C3A}</a:tableStyleId>
              </a:tblPr>
              <a:tblGrid>
                <a:gridCol w="1947871"/>
                <a:gridCol w="6281729"/>
              </a:tblGrid>
              <a:tr h="483323">
                <a:tc>
                  <a:txBody>
                    <a:bodyPr/>
                    <a:lstStyle/>
                    <a:p>
                      <a:pPr algn="just">
                        <a:spcAft>
                          <a:spcPts val="0"/>
                        </a:spcAft>
                      </a:pPr>
                      <a:r>
                        <a:rPr lang="en-GB" sz="1400" b="1" dirty="0" smtClean="0">
                          <a:solidFill>
                            <a:srgbClr val="000000"/>
                          </a:solidFill>
                          <a:latin typeface="Arial"/>
                          <a:ea typeface="Times New Roman"/>
                          <a:cs typeface="Arial"/>
                        </a:rPr>
                        <a:t>Property</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Volume</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Repairability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type="body"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58371" name="Rectangle 3"/>
          <p:cNvSpPr>
            <a:spLocks noGrp="1" noChangeArrowheads="1"/>
          </p:cNvSpPr>
          <p:nvPr>
            <p:ph type="title"/>
          </p:nvPr>
        </p:nvSpPr>
        <p:spPr>
          <a:noFill/>
          <a:ln/>
        </p:spPr>
        <p:txBody>
          <a:bodyPr/>
          <a:lstStyle/>
          <a:p>
            <a:r>
              <a:rPr lang="en-GB"/>
              <a:t>Influences on reliability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pic>
        <p:nvPicPr>
          <p:cNvPr id="4" name="Content Placeholder 3" descr="10.3 FailurePropagation.eps"/>
          <p:cNvPicPr>
            <a:picLocks noGrp="1" noChangeAspect="1"/>
          </p:cNvPicPr>
          <p:nvPr>
            <p:ph idx="1"/>
          </p:nvPr>
        </p:nvPicPr>
        <mc:AlternateContent>
          <mc:Choice xmlns:ma="http://schemas.microsoft.com/office/mac/drawingml/2008/main" Requires="ma">
            <p:blipFill>
              <a:blip r:embed="rId2"/>
              <a:srcRect l="-3363" r="-3363"/>
              <a:stretch>
                <a:fillRect/>
              </a:stretch>
            </p:blipFill>
          </mc:Choice>
          <mc:Fallback>
            <p:blipFill>
              <a:blip r:embed="rId3"/>
              <a:srcRect l="-3363" r="-3363"/>
              <a:stretch>
                <a:fillRect/>
              </a:stretch>
            </p:blipFill>
          </mc:Fallback>
        </mc:AlternateContent>
        <p:spPr>
          <a:xfrm>
            <a:off x="1566950" y="2126529"/>
            <a:ext cx="5732233" cy="3152507"/>
          </a:xfrm>
        </p:spPr>
      </p:pic>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Complex systems</a:t>
            </a:r>
          </a:p>
          <a:p>
            <a:r>
              <a:rPr lang="en-US" dirty="0" smtClean="0"/>
              <a:t>Systems engineering</a:t>
            </a:r>
          </a:p>
          <a:p>
            <a:r>
              <a:rPr lang="en-US" dirty="0" smtClean="0"/>
              <a:t>Systems procurement</a:t>
            </a:r>
          </a:p>
          <a:p>
            <a:r>
              <a:rPr lang="en-US" dirty="0" smtClean="0"/>
              <a:t>System development</a:t>
            </a:r>
          </a:p>
          <a:p>
            <a:r>
              <a:rPr lang="en-US" dirty="0" smtClean="0"/>
              <a:t>System operation</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MHC-PMS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To satisfy reporting goal, 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a:t>
            </a:r>
            <a:r>
              <a:rPr lang="en-US" dirty="0" smtClean="0"/>
              <a:t>, designing, implementing, validating, deploying and maintaining socio-technical systems.</a:t>
            </a:r>
          </a:p>
          <a:p>
            <a:r>
              <a:rPr lang="en-US" dirty="0" smtClean="0"/>
              <a:t>Concerned with the services provided by the system, constraints on its construction and operation and the ways in which it is </a:t>
            </a:r>
            <a:r>
              <a:rPr lang="en-US" dirty="0" smtClean="0"/>
              <a:t>used to </a:t>
            </a:r>
            <a:r>
              <a:rPr lang="en-US" dirty="0" err="1" smtClean="0"/>
              <a:t>fulfil</a:t>
            </a:r>
            <a:r>
              <a:rPr lang="en-US" dirty="0" smtClean="0"/>
              <a:t> its purpose or purposes.</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pic>
        <p:nvPicPr>
          <p:cNvPr id="4" name="Content Placeholder 3" descr="10.4 SystemsEngStages.eps"/>
          <p:cNvPicPr>
            <a:picLocks noGrp="1" noChangeAspect="1"/>
          </p:cNvPicPr>
          <p:nvPr>
            <p:ph idx="1"/>
          </p:nvPr>
        </p:nvPicPr>
        <mc:AlternateContent>
          <mc:Choice xmlns:ma="http://schemas.microsoft.com/office/mac/drawingml/2008/main" Requires="ma">
            <p:blipFill>
              <a:blip r:embed="rId2"/>
              <a:srcRect l="-42" r="-42"/>
              <a:stretch>
                <a:fillRect/>
              </a:stretch>
            </p:blipFill>
          </mc:Choice>
          <mc:Fallback>
            <p:blipFill>
              <a:blip r:embed="rId3"/>
              <a:srcRect l="-42" r="-42"/>
              <a:stretch>
                <a:fillRect/>
              </a:stretch>
            </p:blipFill>
          </mc:Fallback>
        </mc:AlternateContent>
        <p:spPr>
          <a:xfrm>
            <a:off x="1555510" y="2160854"/>
            <a:ext cx="5835199" cy="3209135"/>
          </a:xfrm>
        </p:spPr>
      </p:pic>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Procurement (acquisition)</a:t>
            </a:r>
          </a:p>
          <a:p>
            <a:pPr lvl="1"/>
            <a:r>
              <a:rPr lang="en-US" dirty="0" smtClean="0"/>
              <a:t>The purpose of the system is established, high-level system requirements are defined, decisions are made on how functionality is distributed and the system components are purchased.</a:t>
            </a:r>
          </a:p>
          <a:p>
            <a:r>
              <a:rPr lang="en-US" dirty="0" smtClean="0"/>
              <a:t>Development</a:t>
            </a:r>
          </a:p>
          <a:p>
            <a:pPr lvl="1"/>
            <a:r>
              <a:rPr lang="en-US" dirty="0" smtClean="0"/>
              <a:t>The system is developed – requirements are defined in detail, the system is implemented and tested and operational processes are defined.</a:t>
            </a:r>
          </a:p>
          <a:p>
            <a:r>
              <a:rPr lang="en-US" dirty="0" smtClean="0"/>
              <a:t>Operation</a:t>
            </a:r>
          </a:p>
          <a:p>
            <a:pPr lvl="1"/>
            <a:r>
              <a:rPr lang="en-US" dirty="0" smtClean="0"/>
              <a:t>The system is deployed and put into use. Changes are made as new requirements emerge. Eventually, the system is decommissioned.</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 considerations</a:t>
            </a:r>
            <a:endParaRPr lang="en-US" dirty="0"/>
          </a:p>
        </p:txBody>
      </p:sp>
      <p:sp>
        <p:nvSpPr>
          <p:cNvPr id="3" name="Content Placeholder 2"/>
          <p:cNvSpPr>
            <a:spLocks noGrp="1"/>
          </p:cNvSpPr>
          <p:nvPr>
            <p:ph idx="1"/>
          </p:nvPr>
        </p:nvSpPr>
        <p:spPr/>
        <p:txBody>
          <a:bodyPr/>
          <a:lstStyle/>
          <a:p>
            <a:r>
              <a:rPr lang="en-US" dirty="0" smtClean="0"/>
              <a:t>Design options limited by procurement decisions</a:t>
            </a:r>
          </a:p>
          <a:p>
            <a:pPr lvl="1"/>
            <a:r>
              <a:rPr lang="en-US" dirty="0" smtClean="0"/>
              <a:t>Purchased components may make some safeguards impossible to implement.</a:t>
            </a:r>
          </a:p>
          <a:p>
            <a:r>
              <a:rPr lang="en-US" dirty="0" smtClean="0"/>
              <a:t>Human errors made during development may introduce faults into the system.</a:t>
            </a:r>
          </a:p>
          <a:p>
            <a:r>
              <a:rPr lang="en-US" dirty="0" smtClean="0"/>
              <a:t>Inadequate testing may mean faults are not discovered before deployment.</a:t>
            </a:r>
          </a:p>
          <a:p>
            <a:r>
              <a:rPr lang="en-US" dirty="0" smtClean="0"/>
              <a:t>Configuration errors during deployment may introduce vulnerabilities.</a:t>
            </a:r>
          </a:p>
          <a:p>
            <a:r>
              <a:rPr lang="en-US" dirty="0" smtClean="0"/>
              <a:t>Assumptions made during procurement may be forgotten when system changes are made.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disciplines involved in systems engineering</a:t>
            </a:r>
            <a:r>
              <a:rPr lang="en-GB" dirty="0" smtClean="0"/>
              <a:t> </a:t>
            </a:r>
            <a:endParaRPr lang="en-US" dirty="0"/>
          </a:p>
        </p:txBody>
      </p:sp>
      <p:pic>
        <p:nvPicPr>
          <p:cNvPr id="4" name="Content Placeholder 3" descr="10.5 DisciplinesInvolved.eps"/>
          <p:cNvPicPr>
            <a:picLocks noGrp="1" noChangeAspect="1"/>
          </p:cNvPicPr>
          <p:nvPr>
            <p:ph idx="1"/>
          </p:nvPr>
        </p:nvPicPr>
        <mc:AlternateContent>
          <mc:Choice xmlns:ma="http://schemas.microsoft.com/office/mac/drawingml/2008/main" Requires="ma">
            <p:blipFill>
              <a:blip r:embed="rId2"/>
              <a:srcRect t="-1455" b="-1455"/>
              <a:stretch>
                <a:fillRect/>
              </a:stretch>
            </p:blipFill>
          </mc:Choice>
          <mc:Fallback>
            <p:blipFill>
              <a:blip r:embed="rId3"/>
              <a:srcRect t="-1455" b="-1455"/>
              <a:stretch>
                <a:fillRect/>
              </a:stretch>
            </p:blipFill>
          </mc:Fallback>
        </mc:AlternateContent>
        <p:spPr>
          <a:xfrm>
            <a:off x="1898731" y="2286716"/>
            <a:ext cx="5411892" cy="2976332"/>
          </a:xfrm>
        </p:spPr>
      </p:pic>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Socio-technical systems include computer hardware, software and people and are designed to meet some business goal.</a:t>
            </a:r>
            <a:endParaRPr lang="en-GB" dirty="0" smtClean="0"/>
          </a:p>
          <a:p>
            <a:r>
              <a:rPr lang="en-GB" dirty="0" smtClean="0"/>
              <a:t>Human and </a:t>
            </a:r>
            <a:r>
              <a:rPr lang="en-GB" dirty="0" smtClean="0"/>
              <a:t>organizational factors, such as the organizational structure, </a:t>
            </a:r>
            <a:r>
              <a:rPr lang="en-GB" dirty="0" smtClean="0"/>
              <a:t>have a significant effect on the operation of socio-technical systems</a:t>
            </a:r>
            <a:r>
              <a:rPr lang="en-GB" dirty="0" smtClean="0"/>
              <a:t>.</a:t>
            </a:r>
          </a:p>
          <a:p>
            <a:r>
              <a:rPr lang="en-GB" dirty="0" smtClean="0"/>
              <a:t>Emergent properties are properties that are characteristic of the system as a whole and not its component parts</a:t>
            </a:r>
            <a:r>
              <a:rPr lang="en-GB" dirty="0" smtClean="0"/>
              <a:t>. </a:t>
            </a:r>
          </a:p>
          <a:p>
            <a:r>
              <a:rPr lang="en-GB" dirty="0" smtClean="0"/>
              <a:t>The fundamental stages of systems engineering are procurement, development and operation.</a:t>
            </a:r>
          </a:p>
          <a:p>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a:t>
            </a:r>
            <a:r>
              <a:rPr lang="en-US" dirty="0" err="1" smtClean="0"/>
              <a:t>Sociotechnical</a:t>
            </a:r>
            <a:r>
              <a:rPr lang="en-US" dirty="0" smtClean="0"/>
              <a:t> Systems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type="body" idx="1"/>
          </p:nvPr>
        </p:nvSpPr>
        <p:spPr>
          <a:noFill/>
          <a:ln/>
        </p:spPr>
        <p:txBody>
          <a:bodyPr/>
          <a:lstStyle/>
          <a:p>
            <a:pPr>
              <a:lnSpc>
                <a:spcPct val="90000"/>
              </a:lnSpc>
            </a:pPr>
            <a:r>
              <a:rPr lang="en-GB" sz="2400" dirty="0" smtClean="0"/>
              <a:t>Some </a:t>
            </a:r>
            <a:r>
              <a:rPr lang="en-GB" sz="2400" dirty="0"/>
              <a:t>system specification and architectural design is usually necessary before 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pic>
        <p:nvPicPr>
          <p:cNvPr id="4" name="Content Placeholder 3" descr="10.6 ProcurementProcess.eps"/>
          <p:cNvPicPr>
            <a:picLocks noGrp="1" noChangeAspect="1"/>
          </p:cNvPicPr>
          <p:nvPr>
            <p:ph idx="1"/>
          </p:nvPr>
        </p:nvPicPr>
        <mc:AlternateContent>
          <mc:Choice xmlns:ma="http://schemas.microsoft.com/office/mac/drawingml/2008/main" Requires="ma">
            <p:blipFill>
              <a:blip r:embed="rId2"/>
              <a:srcRect t="-49895" b="-49895"/>
              <a:stretch>
                <a:fillRect/>
              </a:stretch>
            </p:blipFill>
          </mc:Choice>
          <mc:Fallback>
            <p:blipFill>
              <a:blip r:embed="rId3"/>
              <a:srcRect t="-49895" b="-49895"/>
              <a:stretch>
                <a:fillRect/>
              </a:stretch>
            </p:blipFill>
          </mc:Fallback>
        </mc:AlternateContent>
        <p:spPr/>
      </p:pic>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type="body" idx="1"/>
          </p:nvPr>
        </p:nvSpPr>
        <p:spPr/>
        <p:txBody>
          <a:bodyPr/>
          <a:lstStyle/>
          <a:p>
            <a:r>
              <a:rPr lang="en-GB"/>
              <a:t>Requirements may have to be modified to match the capabilities of off-the-shelf components.</a:t>
            </a:r>
          </a:p>
          <a:p>
            <a:r>
              <a:rPr lang="en-GB"/>
              <a:t>The requirements specification may be part of the contract for the development of the system.</a:t>
            </a:r>
          </a:p>
          <a:p>
            <a:r>
              <a:rPr lang="en-GB"/>
              <a:t>There is usually a contract negotiation period to agree changes after the contractor to build a system has been selected.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GB"/>
              <a:t>Contractors and sub-contractors</a:t>
            </a:r>
          </a:p>
        </p:txBody>
      </p:sp>
      <p:sp>
        <p:nvSpPr>
          <p:cNvPr id="71683" name="Rectangle 3"/>
          <p:cNvSpPr>
            <a:spLocks noGrp="1" noChangeArrowheads="1"/>
          </p:cNvSpPr>
          <p:nvPr>
            <p:ph type="body" idx="1"/>
          </p:nvPr>
        </p:nvSpPr>
        <p:spPr>
          <a:noFill/>
          <a:ln/>
        </p:spPr>
        <p:txBody>
          <a:bodyPr/>
          <a:lstStyle/>
          <a:p>
            <a:r>
              <a:rPr lang="en-GB"/>
              <a:t>The procurement of large hardware/software systems is usually based around some principal contractor.</a:t>
            </a:r>
          </a:p>
          <a:p>
            <a:r>
              <a:rPr lang="en-GB"/>
              <a:t>Sub-contracts are issued to other suppliers to supply parts of the system.</a:t>
            </a:r>
          </a:p>
          <a:p>
            <a:r>
              <a:rPr lang="en-GB"/>
              <a:t>Customer liases with the principal contractor and does not deal directly with sub-contractors.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and dependability</a:t>
            </a:r>
            <a:endParaRPr lang="en-US" dirty="0"/>
          </a:p>
        </p:txBody>
      </p:sp>
      <p:sp>
        <p:nvSpPr>
          <p:cNvPr id="3" name="Content Placeholder 2"/>
          <p:cNvSpPr>
            <a:spLocks noGrp="1"/>
          </p:cNvSpPr>
          <p:nvPr>
            <p:ph idx="1"/>
          </p:nvPr>
        </p:nvSpPr>
        <p:spPr/>
        <p:txBody>
          <a:bodyPr/>
          <a:lstStyle/>
          <a:p>
            <a:r>
              <a:rPr lang="en-US" dirty="0" smtClean="0"/>
              <a:t>Procurement decisions have profound effects on system dependability as these decisions limit the scope of dependability requirements.</a:t>
            </a:r>
          </a:p>
          <a:p>
            <a:r>
              <a:rPr lang="en-US" dirty="0" smtClean="0"/>
              <a:t>For an off-the-shelf system, the procurer has very limited influence on the security and dependability requirements of the system.</a:t>
            </a:r>
          </a:p>
          <a:p>
            <a:r>
              <a:rPr lang="en-US" dirty="0" smtClean="0"/>
              <a:t>For a custom system, considerable effort has to be expended in defining security and dependability requirements.</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type="body"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a:t>
            </a:r>
            <a:r>
              <a:rPr lang="en-GB" dirty="0" smtClean="0"/>
              <a:t>d</a:t>
            </a:r>
            <a:r>
              <a:rPr lang="en-GB" sz="2000" dirty="0" smtClean="0"/>
              <a:t>ifferent </a:t>
            </a:r>
            <a:r>
              <a:rPr lang="en-GB" sz="2000" dirty="0"/>
              <a:t>disciplines use a different vocabulary and much negotiation is required. Engineers may have personal agendas to fulfil.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pic>
        <p:nvPicPr>
          <p:cNvPr id="4" name="Content Placeholder 3" descr="10.7 SystemsDevProcess.eps"/>
          <p:cNvPicPr>
            <a:picLocks noGrp="1" noChangeAspect="1"/>
          </p:cNvPicPr>
          <p:nvPr>
            <p:ph idx="1"/>
          </p:nvPr>
        </p:nvPicPr>
        <mc:AlternateContent>
          <mc:Choice xmlns:ma="http://schemas.microsoft.com/office/mac/drawingml/2008/main" Requires="ma">
            <p:blipFill>
              <a:blip r:embed="rId2"/>
              <a:srcRect t="-27354" b="-27354"/>
              <a:stretch>
                <a:fillRect/>
              </a:stretch>
            </p:blipFill>
          </mc:Choice>
          <mc:Fallback>
            <p:blipFill>
              <a:blip r:embed="rId3"/>
              <a:srcRect t="-27354" b="-27354"/>
              <a:stretch>
                <a:fillRect/>
              </a:stretch>
            </p:blipFill>
          </mc:Fallback>
        </mc:AlternateContent>
        <p:spPr>
          <a:xfrm>
            <a:off x="1029237" y="1977784"/>
            <a:ext cx="6972690" cy="3834711"/>
          </a:xfrm>
        </p:spPr>
      </p:pic>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t>System requirements definition</a:t>
            </a:r>
          </a:p>
        </p:txBody>
      </p:sp>
      <p:sp>
        <p:nvSpPr>
          <p:cNvPr id="24579" name="Rectangle 3"/>
          <p:cNvSpPr>
            <a:spLocks noGrp="1" noChangeArrowheads="1"/>
          </p:cNvSpPr>
          <p:nvPr>
            <p:ph type="body" idx="1"/>
          </p:nvPr>
        </p:nvSpPr>
        <p:spPr>
          <a:noFill/>
          <a:ln/>
        </p:spPr>
        <p:txBody>
          <a:bodyPr/>
          <a:lstStyle/>
          <a:p>
            <a:r>
              <a:rPr lang="en-GB"/>
              <a:t>Three types of requirement defined at this stage</a:t>
            </a:r>
          </a:p>
          <a:p>
            <a:pPr lvl="1"/>
            <a:r>
              <a:rPr lang="en-GB"/>
              <a:t>Abstract functional requirements. System functions are defined in an abstract way;</a:t>
            </a:r>
          </a:p>
          <a:p>
            <a:pPr lvl="1"/>
            <a:r>
              <a:rPr lang="en-GB"/>
              <a:t>System properties. Non-functional requirements for the system in general are defined;</a:t>
            </a:r>
          </a:p>
          <a:p>
            <a:pPr lvl="1"/>
            <a:r>
              <a:rPr lang="en-GB"/>
              <a:t>Undesirable characteristics. Unacceptable system behaviour is specified.</a:t>
            </a:r>
          </a:p>
          <a:p>
            <a:r>
              <a:rPr lang="en-GB"/>
              <a:t>Should also define overall organisational objectives for the system.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a:t>The system design process</a:t>
            </a:r>
          </a:p>
        </p:txBody>
      </p:sp>
      <p:sp>
        <p:nvSpPr>
          <p:cNvPr id="29699" name="Rectangle 3"/>
          <p:cNvSpPr>
            <a:spLocks noGrp="1" noChangeArrowheads="1"/>
          </p:cNvSpPr>
          <p:nvPr>
            <p:ph type="body" idx="1"/>
          </p:nvPr>
        </p:nvSpPr>
        <p:spPr>
          <a:noFill/>
          <a:ln/>
        </p:spPr>
        <p:txBody>
          <a:bodyPr/>
          <a:lstStyle/>
          <a:p>
            <a:r>
              <a:rPr lang="en-GB" sz="2400"/>
              <a:t>Partition requirements</a:t>
            </a:r>
          </a:p>
          <a:p>
            <a:pPr lvl="1"/>
            <a:r>
              <a:rPr lang="en-GB" sz="2000"/>
              <a:t>Organise requirements into related groups.  </a:t>
            </a:r>
          </a:p>
          <a:p>
            <a:r>
              <a:rPr lang="en-GB" sz="2400"/>
              <a:t>Identify sub-systems</a:t>
            </a:r>
          </a:p>
          <a:p>
            <a:pPr lvl="1"/>
            <a:r>
              <a:rPr lang="en-GB" sz="2000"/>
              <a:t>Identify a set of sub-systems which collectively can meet the system requirements.</a:t>
            </a:r>
          </a:p>
          <a:p>
            <a:r>
              <a:rPr lang="en-GB" sz="2400"/>
              <a:t>Assign requirements to sub-systems</a:t>
            </a:r>
          </a:p>
          <a:p>
            <a:pPr lvl="1"/>
            <a:r>
              <a:rPr lang="en-GB" sz="2000"/>
              <a:t>Causes particular problems when COTS are integrated.</a:t>
            </a:r>
          </a:p>
          <a:p>
            <a:r>
              <a:rPr lang="en-GB" sz="2400"/>
              <a:t>Specify sub-system functionality.</a:t>
            </a:r>
          </a:p>
          <a:p>
            <a:r>
              <a:rPr lang="en-GB" sz="2400"/>
              <a:t>Define sub-system interfaces</a:t>
            </a:r>
          </a:p>
          <a:p>
            <a:pPr lvl="1"/>
            <a:r>
              <a:rPr lang="en-GB" sz="2000"/>
              <a:t>Critical activity for parallel sub-system development.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sociotechnical</a:t>
            </a:r>
            <a:r>
              <a:rPr lang="en-US" dirty="0"/>
              <a:t> systems stack</a:t>
            </a:r>
            <a:r>
              <a:rPr lang="en-GB" dirty="0" smtClean="0"/>
              <a:t> </a:t>
            </a:r>
            <a:endParaRPr lang="en-US" dirty="0"/>
          </a:p>
        </p:txBody>
      </p:sp>
      <p:pic>
        <p:nvPicPr>
          <p:cNvPr id="4" name="Content Placeholder 3" descr="10.1 SystemsEngStack.eps"/>
          <p:cNvPicPr>
            <a:picLocks noGrp="1" noChangeAspect="1"/>
          </p:cNvPicPr>
          <p:nvPr>
            <p:ph idx="1"/>
          </p:nvPr>
        </p:nvPicPr>
        <mc:AlternateContent>
          <mc:Choice xmlns:ma="http://schemas.microsoft.com/office/mac/drawingml/2008/main" Requires="ma">
            <p:blipFill>
              <a:blip r:embed="rId2"/>
              <a:srcRect t="-2605" b="-2605"/>
              <a:stretch>
                <a:fillRect/>
              </a:stretch>
            </p:blipFill>
          </mc:Choice>
          <mc:Fallback>
            <p:blipFill>
              <a:blip r:embed="rId3"/>
              <a:srcRect t="-2605" b="-2605"/>
              <a:stretch>
                <a:fillRect/>
              </a:stretch>
            </p:blipFill>
          </mc:Fallback>
        </mc:AlternateContent>
        <p:spPr>
          <a:xfrm>
            <a:off x="1177965" y="1851923"/>
            <a:ext cx="6889472" cy="3788944"/>
          </a:xfrm>
        </p:spPr>
      </p:pic>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type="body"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pic>
        <p:nvPicPr>
          <p:cNvPr id="4" name="Content Placeholder 3" descr="10.8 ReqAndDesignSpiral.eps"/>
          <p:cNvPicPr>
            <a:picLocks noGrp="1" noChangeAspect="1"/>
          </p:cNvPicPr>
          <p:nvPr>
            <p:ph idx="1"/>
          </p:nvPr>
        </p:nvPicPr>
        <mc:AlternateContent>
          <mc:Choice xmlns:ma="http://schemas.microsoft.com/office/mac/drawingml/2008/main" Requires="ma">
            <p:blipFill>
              <a:blip r:embed="rId2"/>
              <a:srcRect l="-15138" r="-15138"/>
              <a:stretch>
                <a:fillRect/>
              </a:stretch>
            </p:blipFill>
          </mc:Choice>
          <mc:Fallback>
            <p:blipFill>
              <a:blip r:embed="rId3"/>
              <a:srcRect l="-15138" r="-15138"/>
              <a:stretch>
                <a:fillRect/>
              </a:stretch>
            </p:blipFill>
          </mc:Fallback>
        </mc:AlternateContent>
        <p:spPr/>
      </p:pic>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a:t>Sub-system development</a:t>
            </a:r>
          </a:p>
        </p:txBody>
      </p:sp>
      <p:sp>
        <p:nvSpPr>
          <p:cNvPr id="32771" name="Rectangle 3"/>
          <p:cNvSpPr>
            <a:spLocks noGrp="1" noChangeArrowheads="1"/>
          </p:cNvSpPr>
          <p:nvPr>
            <p:ph type="body"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COTS  (Commercial Off-the-Shelf) 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a:t>
            </a:r>
            <a:r>
              <a:rPr lang="en-GB" dirty="0" smtClean="0"/>
              <a:t>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34819" name="Rectangle 3"/>
          <p:cNvSpPr>
            <a:spLocks noGrp="1" noChangeArrowheads="1"/>
          </p:cNvSpPr>
          <p:nvPr>
            <p:ph type="title"/>
          </p:nvPr>
        </p:nvSpPr>
        <p:spPr>
          <a:noFill/>
          <a:ln/>
        </p:spPr>
        <p:txBody>
          <a:bodyPr/>
          <a:lstStyle/>
          <a:p>
            <a:r>
              <a:rPr lang="en-GB"/>
              <a:t>System integration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dependability</a:t>
            </a:r>
            <a:endParaRPr lang="en-US" dirty="0"/>
          </a:p>
        </p:txBody>
      </p:sp>
      <p:sp>
        <p:nvSpPr>
          <p:cNvPr id="3" name="Content Placeholder 2"/>
          <p:cNvSpPr>
            <a:spLocks noGrp="1"/>
          </p:cNvSpPr>
          <p:nvPr>
            <p:ph idx="1"/>
          </p:nvPr>
        </p:nvSpPr>
        <p:spPr/>
        <p:txBody>
          <a:bodyPr/>
          <a:lstStyle/>
          <a:p>
            <a:r>
              <a:rPr lang="en-US" dirty="0" smtClean="0"/>
              <a:t>Decisions are made on dependability and security requirements and trade-offs made between costs, schedule, performance and dependability.</a:t>
            </a:r>
          </a:p>
          <a:p>
            <a:r>
              <a:rPr lang="en-US" dirty="0" smtClean="0"/>
              <a:t>Human errors may lead to the introduction of faults into the system.</a:t>
            </a:r>
          </a:p>
          <a:p>
            <a:r>
              <a:rPr lang="en-US" dirty="0" smtClean="0"/>
              <a:t>Testing and validation processes may be limited because of limited budgets.</a:t>
            </a:r>
          </a:p>
          <a:p>
            <a:r>
              <a:rPr lang="en-US" dirty="0" smtClean="0"/>
              <a:t>Problems in deployment mean there may be a mismatch between the system and its operational environment.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Human errors occur in operational processes that influence the overall dependability of the system.</a:t>
            </a:r>
          </a:p>
          <a:p>
            <a:r>
              <a:rPr lang="en-US" dirty="0" smtClean="0"/>
              <a:t>Viewing human errors:</a:t>
            </a:r>
          </a:p>
          <a:p>
            <a:pPr lvl="1"/>
            <a:r>
              <a:rPr lang="en-US" dirty="0" smtClean="0"/>
              <a:t>The person approach makes errors the responsibility of the individual and places the blame for error on the operator concerned. Actions to reduce error include threats of punishment, better training, more stringent procedures, etc.</a:t>
            </a:r>
          </a:p>
          <a:p>
            <a:pPr lvl="1"/>
            <a:r>
              <a:rPr lang="en-US" dirty="0" smtClean="0"/>
              <a:t>The systems approach assumes that people are fallible and will make mistakes. The system is designed to detect these mistakes before they lead to system failure. When a failure occurs, the aim is not to blame an individual but to understand why the system defenses did not trap the error.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defenses</a:t>
            </a:r>
            <a:endParaRPr lang="en-US" dirty="0"/>
          </a:p>
        </p:txBody>
      </p:sp>
      <p:sp>
        <p:nvSpPr>
          <p:cNvPr id="3" name="Content Placeholder 2"/>
          <p:cNvSpPr>
            <a:spLocks noGrp="1"/>
          </p:cNvSpPr>
          <p:nvPr>
            <p:ph idx="1"/>
          </p:nvPr>
        </p:nvSpPr>
        <p:spPr/>
        <p:txBody>
          <a:bodyPr/>
          <a:lstStyle/>
          <a:p>
            <a:r>
              <a:rPr lang="en-US" dirty="0" smtClean="0"/>
              <a:t>To improve security and dependability, designers should think about the checks for human error that should be included in a system.</a:t>
            </a:r>
          </a:p>
          <a:p>
            <a:r>
              <a:rPr lang="en-US" dirty="0" smtClean="0"/>
              <a:t>As I discuss in later lectures, there should be multiple (redundant) barriers which should be different (diverse)</a:t>
            </a:r>
          </a:p>
          <a:p>
            <a:r>
              <a:rPr lang="en-US" dirty="0" smtClean="0"/>
              <a:t>No single barrier can be perfect. </a:t>
            </a:r>
          </a:p>
          <a:p>
            <a:pPr lvl="1"/>
            <a:r>
              <a:rPr lang="en-US" dirty="0" smtClean="0"/>
              <a:t>There will be latent conditions in the system that may lead to failure.</a:t>
            </a:r>
          </a:p>
          <a:p>
            <a:r>
              <a:rPr lang="en-US" dirty="0" smtClean="0"/>
              <a:t>However, with multiple barriers, all have to fail for a system failure to occur.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t>
            </a:r>
            <a:r>
              <a:rPr lang="en-US" dirty="0"/>
              <a:t>Swiss cheese model of system failure </a:t>
            </a:r>
          </a:p>
        </p:txBody>
      </p:sp>
      <p:pic>
        <p:nvPicPr>
          <p:cNvPr id="4" name="Content Placeholder 3" descr="10.9 SwissCheese.eps"/>
          <p:cNvPicPr>
            <a:picLocks noGrp="1" noChangeAspect="1"/>
          </p:cNvPicPr>
          <p:nvPr>
            <p:ph idx="1"/>
          </p:nvPr>
        </p:nvPicPr>
        <mc:AlternateContent>
          <mc:Choice xmlns:ma="http://schemas.microsoft.com/office/mac/drawingml/2008/main" Requires="ma">
            <p:blipFill>
              <a:blip r:embed="rId2"/>
              <a:srcRect t="-18991" b="-18991"/>
              <a:stretch>
                <a:fillRect/>
              </a:stretch>
            </p:blipFill>
          </mc:Choice>
          <mc:Fallback>
            <p:blipFill>
              <a:blip r:embed="rId3"/>
              <a:srcRect t="-18991" b="-18991"/>
              <a:stretch>
                <a:fillRect/>
              </a:stretch>
            </p:blipFill>
          </mc:Fallback>
        </mc:AlternateContent>
        <p:spPr>
          <a:xfrm>
            <a:off x="1155084" y="2195181"/>
            <a:ext cx="6601728" cy="3630696"/>
          </a:xfrm>
        </p:spPr>
      </p:pic>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in an ATC system</a:t>
            </a:r>
            <a:endParaRPr lang="en-US" dirty="0"/>
          </a:p>
        </p:txBody>
      </p:sp>
      <p:sp>
        <p:nvSpPr>
          <p:cNvPr id="3" name="Content Placeholder 2"/>
          <p:cNvSpPr>
            <a:spLocks noGrp="1"/>
          </p:cNvSpPr>
          <p:nvPr>
            <p:ph idx="1"/>
          </p:nvPr>
        </p:nvSpPr>
        <p:spPr/>
        <p:txBody>
          <a:bodyPr/>
          <a:lstStyle/>
          <a:p>
            <a:r>
              <a:rPr lang="en-US" dirty="0" smtClean="0"/>
              <a:t>Conflict alert system</a:t>
            </a:r>
          </a:p>
          <a:p>
            <a:pPr lvl="1"/>
            <a:r>
              <a:rPr lang="en-US" dirty="0" smtClean="0"/>
              <a:t>Raises an audible alarm when aircraft are on conflicting paths</a:t>
            </a:r>
          </a:p>
          <a:p>
            <a:r>
              <a:rPr lang="en-US" dirty="0" smtClean="0"/>
              <a:t>Recording of instructions</a:t>
            </a:r>
          </a:p>
          <a:p>
            <a:pPr lvl="1"/>
            <a:r>
              <a:rPr lang="en-US" dirty="0" smtClean="0"/>
              <a:t>Allows instructions issues to be reviewed and checked.</a:t>
            </a:r>
          </a:p>
          <a:p>
            <a:r>
              <a:rPr lang="en-US" dirty="0" smtClean="0"/>
              <a:t>Sharing of information</a:t>
            </a:r>
          </a:p>
          <a:p>
            <a:pPr lvl="1"/>
            <a:r>
              <a:rPr lang="en-US" dirty="0" smtClean="0"/>
              <a:t>The team of controllers cross-check each other’s work.</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type="body"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dependability</a:t>
            </a:r>
            <a:endParaRPr lang="en-US" dirty="0"/>
          </a:p>
        </p:txBody>
      </p:sp>
      <p:sp>
        <p:nvSpPr>
          <p:cNvPr id="3" name="Content Placeholder 2"/>
          <p:cNvSpPr>
            <a:spLocks noGrp="1"/>
          </p:cNvSpPr>
          <p:nvPr>
            <p:ph idx="1"/>
          </p:nvPr>
        </p:nvSpPr>
        <p:spPr/>
        <p:txBody>
          <a:bodyPr/>
          <a:lstStyle/>
          <a:p>
            <a:r>
              <a:rPr lang="en-US" dirty="0" smtClean="0"/>
              <a:t>Changes to a system are often a source of problems and vulnerabilities.</a:t>
            </a:r>
          </a:p>
          <a:p>
            <a:r>
              <a:rPr lang="en-US" dirty="0" smtClean="0"/>
              <a:t>Changes may be made without knowledge of previous design decisions made for security and dependability reasons. </a:t>
            </a:r>
          </a:p>
          <a:p>
            <a:pPr lvl="1"/>
            <a:r>
              <a:rPr lang="en-US" dirty="0" smtClean="0"/>
              <a:t>Built-in safeguards may stop working.</a:t>
            </a:r>
          </a:p>
          <a:p>
            <a:r>
              <a:rPr lang="en-US" dirty="0" smtClean="0"/>
              <a:t>New faults may be introduced or latent faults exposed by changes. </a:t>
            </a:r>
          </a:p>
          <a:p>
            <a:pPr lvl="1"/>
            <a:r>
              <a:rPr lang="en-US" dirty="0" smtClean="0"/>
              <a:t>These may not be discovered because complete system retesting is too expensive.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466566" cy="4525963"/>
          </a:xfrm>
        </p:spPr>
        <p:txBody>
          <a:bodyPr/>
          <a:lstStyle/>
          <a:p>
            <a:r>
              <a:rPr lang="en-GB" dirty="0" smtClean="0"/>
              <a:t>System procurement covers all of the activities involved in deciding what system to buy and who should supply that system.</a:t>
            </a:r>
            <a:r>
              <a:rPr lang="en-GB" dirty="0" smtClean="0"/>
              <a:t> </a:t>
            </a:r>
          </a:p>
          <a:p>
            <a:r>
              <a:rPr lang="en-GB" dirty="0" smtClean="0"/>
              <a:t>System development includes requirements specification, design, construction, integration and testing.</a:t>
            </a:r>
            <a:r>
              <a:rPr lang="en-GB" dirty="0" smtClean="0"/>
              <a:t> </a:t>
            </a:r>
          </a:p>
          <a:p>
            <a:r>
              <a:rPr lang="en-GB" dirty="0" smtClean="0"/>
              <a:t>When a system is put into use, the operational processes and the system itself have to change to reflect changing business requirements. </a:t>
            </a:r>
          </a:p>
          <a:p>
            <a:r>
              <a:rPr lang="en-GB" dirty="0" smtClean="0"/>
              <a:t>Human errors are inevitable and systems should include barriers to detect these errors before they lead to system failure.</a:t>
            </a:r>
            <a:r>
              <a:rPr lang="en-GB" dirty="0" smtClean="0"/>
              <a:t> </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type="body" idx="1"/>
          </p:nvPr>
        </p:nvSpPr>
        <p:spPr>
          <a:xfrm>
            <a:off x="612531" y="1606550"/>
            <a:ext cx="7804638" cy="4129088"/>
          </a:xfrm>
          <a:noFill/>
          <a:ln/>
        </p:spPr>
        <p:txBody>
          <a:bodyPr/>
          <a:lstStyle/>
          <a:p>
            <a:r>
              <a:rPr lang="en-GB" sz="2400" dirty="0"/>
              <a:t>A</a:t>
            </a:r>
            <a:r>
              <a:rPr lang="en-GB" sz="2400" dirty="0" smtClean="0"/>
              <a:t> system is a purposeful </a:t>
            </a:r>
            <a:r>
              <a:rPr lang="en-GB" sz="2400" dirty="0"/>
              <a:t>collection of inter-related components working together to achieve some common objective. </a:t>
            </a:r>
          </a:p>
          <a:p>
            <a:r>
              <a:rPr lang="en-GB" sz="2400" dirty="0"/>
              <a:t>A 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complexity.</a:t>
            </a:r>
            <a:endParaRPr lang="en-GB"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a:t>System categories</a:t>
            </a:r>
          </a:p>
        </p:txBody>
      </p:sp>
      <p:sp>
        <p:nvSpPr>
          <p:cNvPr id="11267" name="Rectangle 3"/>
          <p:cNvSpPr>
            <a:spLocks noGrp="1" noChangeArrowheads="1"/>
          </p:cNvSpPr>
          <p:nvPr>
            <p:ph type="body" idx="1"/>
          </p:nvPr>
        </p:nvSpPr>
        <p:spPr>
          <a:noFill/>
          <a:ln/>
        </p:spPr>
        <p:txBody>
          <a:bodyPr/>
          <a:lstStyle/>
          <a:p>
            <a:pPr>
              <a:lnSpc>
                <a:spcPct val="90000"/>
              </a:lnSpc>
            </a:pPr>
            <a:r>
              <a:rPr lang="en-GB" dirty="0"/>
              <a:t>Technical computer-based systems</a:t>
            </a:r>
          </a:p>
          <a:p>
            <a:pPr lvl="1">
              <a:lnSpc>
                <a:spcPct val="90000"/>
              </a:lnSpc>
            </a:pPr>
            <a:r>
              <a:rPr lang="en-GB" dirty="0"/>
              <a:t>Systems that include hardware and software but where the operators and operational processes are not normally considered to be part of the system. The system is not self-aware</a:t>
            </a:r>
            <a:r>
              <a:rPr lang="en-GB" dirty="0" smtClean="0"/>
              <a:t>.</a:t>
            </a:r>
          </a:p>
          <a:p>
            <a:pPr lvl="1">
              <a:lnSpc>
                <a:spcPct val="90000"/>
              </a:lnSpc>
            </a:pPr>
            <a:r>
              <a:rPr lang="en-GB" dirty="0" smtClean="0"/>
              <a:t>Example: A word processor used to write a book.</a:t>
            </a:r>
          </a:p>
          <a:p>
            <a:pPr>
              <a:lnSpc>
                <a:spcPct val="90000"/>
              </a:lnSpc>
            </a:pPr>
            <a:r>
              <a:rPr lang="en-GB" dirty="0"/>
              <a:t>Socio-technical systems</a:t>
            </a:r>
          </a:p>
          <a:p>
            <a:pPr lvl="1">
              <a:lnSpc>
                <a:spcPct val="90000"/>
              </a:lnSpc>
            </a:pPr>
            <a:r>
              <a:rPr lang="en-GB" dirty="0"/>
              <a:t>Systems that include technical systems but also operational processes and people who use and interact with the technical system. Socio-technical systems are governed by organisational policies and rules</a:t>
            </a:r>
            <a:r>
              <a:rPr lang="en-GB" dirty="0" smtClean="0"/>
              <a:t>.</a:t>
            </a:r>
          </a:p>
          <a:p>
            <a:pPr lvl="1">
              <a:lnSpc>
                <a:spcPct val="90000"/>
              </a:lnSpc>
            </a:pPr>
            <a:r>
              <a:rPr lang="en-GB" dirty="0" smtClean="0"/>
              <a:t>Example: A publishing system to produce a book.</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746</TotalTime>
  <Words>3324</Words>
  <Application>Microsoft Macintosh PowerPoint</Application>
  <PresentationFormat>On-screen Show (4:3)</PresentationFormat>
  <Paragraphs>351</Paragraphs>
  <Slides>53</Slides>
  <Notes>8</Notes>
  <HiddenSlides>0</HiddenSlides>
  <MMClips>0</MMClips>
  <ScaleCrop>false</ScaleCrop>
  <HeadingPairs>
    <vt:vector size="4" baseType="variant">
      <vt:variant>
        <vt:lpstr>Design Template</vt:lpstr>
      </vt:variant>
      <vt:variant>
        <vt:i4>1</vt:i4>
      </vt:variant>
      <vt:variant>
        <vt:lpstr>Slide Titles</vt:lpstr>
      </vt:variant>
      <vt:variant>
        <vt:i4>53</vt:i4>
      </vt:variant>
    </vt:vector>
  </HeadingPairs>
  <TitlesOfParts>
    <vt:vector size="54" baseType="lpstr">
      <vt:lpstr>SE9</vt:lpstr>
      <vt:lpstr>Chapter 10 – Sociotechnical Systems</vt:lpstr>
      <vt:lpstr>Topics covered</vt:lpstr>
      <vt:lpstr>Systems</vt:lpstr>
      <vt:lpstr>The sociotechnical systems stack </vt:lpstr>
      <vt:lpstr>Layers in the STS stack</vt:lpstr>
      <vt:lpstr>Layers in the STS stack</vt:lpstr>
      <vt:lpstr>Holistic system design</vt:lpstr>
      <vt:lpstr>Complex systems</vt:lpstr>
      <vt:lpstr>System categories</vt:lpstr>
      <vt:lpstr>Organizational affects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Non-determinism</vt:lpstr>
      <vt:lpstr>Success criteria</vt:lpstr>
      <vt:lpstr>Conflicting views of success</vt:lpstr>
      <vt:lpstr>Systems engineering</vt:lpstr>
      <vt:lpstr>Stages of systems engineering </vt:lpstr>
      <vt:lpstr>Systems engineering stages</vt:lpstr>
      <vt:lpstr>Security and dependability considerations</vt:lpstr>
      <vt:lpstr>Professional disciplines involved in systems engineering </vt:lpstr>
      <vt:lpstr>Inter-disciplinary working</vt:lpstr>
      <vt:lpstr>Key points</vt:lpstr>
      <vt:lpstr>Chapter 10 – Sociotechnical Systems</vt:lpstr>
      <vt:lpstr>System procurement</vt:lpstr>
      <vt:lpstr>Decision drivers</vt:lpstr>
      <vt:lpstr>Procurement and development</vt:lpstr>
      <vt:lpstr>System procurement processes</vt:lpstr>
      <vt:lpstr>Procurement issues</vt:lpstr>
      <vt:lpstr>Contractors and sub-contractors</vt:lpstr>
      <vt:lpstr>Procurement and dependability</vt:lpstr>
      <vt:lpstr>System development</vt:lpstr>
      <vt:lpstr>Systems development </vt:lpstr>
      <vt:lpstr>System requirements definition</vt:lpstr>
      <vt:lpstr>The system design process</vt:lpstr>
      <vt:lpstr>Requirements and design</vt:lpstr>
      <vt:lpstr>Requirements and design spiral </vt:lpstr>
      <vt:lpstr>Sub-system development</vt:lpstr>
      <vt:lpstr>System integration</vt:lpstr>
      <vt:lpstr>System delivery and deployment</vt:lpstr>
      <vt:lpstr>Development and dependability</vt:lpstr>
      <vt:lpstr>System operation</vt:lpstr>
      <vt:lpstr>Human error</vt:lpstr>
      <vt:lpstr>System defenses</vt:lpstr>
      <vt:lpstr>Reason’s Swiss cheese model of system failure </vt:lpstr>
      <vt:lpstr>Defenses in an ATC system</vt:lpstr>
      <vt:lpstr>System evolution</vt:lpstr>
      <vt:lpstr>Evolution and dependability</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Ian Sommerville</cp:lastModifiedBy>
  <cp:revision>7</cp:revision>
  <dcterms:created xsi:type="dcterms:W3CDTF">2009-12-28T09:42:28Z</dcterms:created>
  <dcterms:modified xsi:type="dcterms:W3CDTF">2009-12-28T14:18:32Z</dcterms:modified>
</cp:coreProperties>
</file>