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53.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12.xml" ContentType="application/vnd.openxmlformats-officedocument.presentationml.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slides/slide47.xml" ContentType="application/vnd.openxmlformats-officedocument.presentationml.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2" r:id="rId1"/>
  </p:sldMasterIdLst>
  <p:notesMasterIdLst>
    <p:notesMasterId r:id="rId57"/>
  </p:notesMasterIdLst>
  <p:handoutMasterIdLst>
    <p:handoutMasterId r:id="rId58"/>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272" r:id="rId17"/>
    <p:sldId id="291" r:id="rId18"/>
    <p:sldId id="260" r:id="rId19"/>
    <p:sldId id="293" r:id="rId20"/>
    <p:sldId id="261" r:id="rId21"/>
    <p:sldId id="323" r:id="rId22"/>
    <p:sldId id="299" r:id="rId23"/>
    <p:sldId id="262" r:id="rId24"/>
    <p:sldId id="301" r:id="rId25"/>
    <p:sldId id="263" r:id="rId26"/>
    <p:sldId id="303" r:id="rId27"/>
    <p:sldId id="264" r:id="rId28"/>
    <p:sldId id="317" r:id="rId29"/>
    <p:sldId id="324" r:id="rId30"/>
    <p:sldId id="327" r:id="rId31"/>
    <p:sldId id="273" r:id="rId32"/>
    <p:sldId id="325" r:id="rId33"/>
    <p:sldId id="312" r:id="rId34"/>
    <p:sldId id="313" r:id="rId35"/>
    <p:sldId id="265" r:id="rId36"/>
    <p:sldId id="328" r:id="rId37"/>
    <p:sldId id="316" r:id="rId38"/>
    <p:sldId id="305" r:id="rId39"/>
    <p:sldId id="329" r:id="rId40"/>
    <p:sldId id="266" r:id="rId41"/>
    <p:sldId id="307" r:id="rId42"/>
    <p:sldId id="326" r:id="rId43"/>
    <p:sldId id="309" r:id="rId44"/>
    <p:sldId id="267" r:id="rId45"/>
    <p:sldId id="311" r:id="rId46"/>
    <p:sldId id="330" r:id="rId47"/>
    <p:sldId id="275" r:id="rId48"/>
    <p:sldId id="268" r:id="rId49"/>
    <p:sldId id="277" r:id="rId50"/>
    <p:sldId id="331" r:id="rId51"/>
    <p:sldId id="269" r:id="rId52"/>
    <p:sldId id="279" r:id="rId53"/>
    <p:sldId id="278" r:id="rId54"/>
    <p:sldId id="332" r:id="rId55"/>
    <p:sldId id="280"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1/6/10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1/6/10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1/6/10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1/6/10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1/6/10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1/6/10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1/6/10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1/6/10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1/6/10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1/6/10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1/6/10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1/6/10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1/6/10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1/6/10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df"/><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df"/><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df"/><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df"/><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df"/><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df"/><Relationship Id="rId3"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pic>
        <p:nvPicPr>
          <p:cNvPr id="4" name="Picture 3" descr="2.2 Incremental-dev.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r>
              <a:rPr lang="en-GB"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Reuse-oriented software engineering</a:t>
            </a:r>
            <a:endParaRPr lang="en-GB" dirty="0"/>
          </a:p>
        </p:txBody>
      </p:sp>
      <p:sp>
        <p:nvSpPr>
          <p:cNvPr id="99331" name="Rectangle 3"/>
          <p:cNvSpPr>
            <a:spLocks noGrp="1" noChangeArrowheads="1"/>
          </p:cNvSpPr>
          <p:nvPr>
            <p:ph type="body" idx="1"/>
          </p:nvPr>
        </p:nvSpPr>
        <p:spPr/>
        <p:txBody>
          <a:bodyPr/>
          <a:lstStyle/>
          <a:p>
            <a:r>
              <a:rPr lang="en-GB" dirty="0" smtClean="0"/>
              <a:t>Based on systematic reuse where systems are integrated from existing components or COTS (Commercial-off-the-shelf) systems.</a:t>
            </a:r>
          </a:p>
          <a:p>
            <a:r>
              <a:rPr lang="en-GB" dirty="0" smtClean="0"/>
              <a:t>Process stages</a:t>
            </a:r>
          </a:p>
          <a:p>
            <a:pPr lvl="1"/>
            <a:r>
              <a:rPr lang="en-GB" dirty="0" smtClean="0"/>
              <a:t>Component analysis;</a:t>
            </a:r>
          </a:p>
          <a:p>
            <a:pPr lvl="1"/>
            <a:r>
              <a:rPr lang="en-GB" dirty="0" smtClean="0"/>
              <a:t>Requirements modification;</a:t>
            </a:r>
          </a:p>
          <a:p>
            <a:pPr lvl="1"/>
            <a:r>
              <a:rPr lang="en-GB" dirty="0" smtClean="0"/>
              <a:t>System design with reuse;</a:t>
            </a:r>
          </a:p>
          <a:p>
            <a:pPr lvl="1"/>
            <a:r>
              <a:rPr lang="en-GB" dirty="0" smtClean="0"/>
              <a:t>Development and integration.</a:t>
            </a:r>
          </a:p>
          <a:p>
            <a:r>
              <a:rPr lang="en-GB" dirty="0" smtClean="0"/>
              <a:t>Reuse is now the standard approach for building many types of business system</a:t>
            </a:r>
          </a:p>
          <a:p>
            <a:pPr lvl="1"/>
            <a:r>
              <a:rPr lang="en-GB" dirty="0" smtClean="0"/>
              <a:t>Reuse covered in more depth in Chapter 16.</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pic>
        <p:nvPicPr>
          <p:cNvPr id="4" name="Picture 3" descr="2.3 Reuse_based_proces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component</a:t>
            </a:r>
            <a:endParaRPr lang="en-US" dirty="0"/>
          </a:p>
        </p:txBody>
      </p:sp>
      <p:sp>
        <p:nvSpPr>
          <p:cNvPr id="3" name="Content Placeholder 2"/>
          <p:cNvSpPr>
            <a:spLocks noGrp="1"/>
          </p:cNvSpPr>
          <p:nvPr>
            <p:ph idx="1"/>
          </p:nvPr>
        </p:nvSpPr>
        <p:spPr/>
        <p:txBody>
          <a:bodyPr/>
          <a:lstStyle/>
          <a:p>
            <a:r>
              <a:rPr lang="en-GB" dirty="0" smtClean="0"/>
              <a:t>Web services that are developed according to service standards and which are available for remote invocation. </a:t>
            </a:r>
          </a:p>
          <a:p>
            <a:r>
              <a:rPr lang="en-GB" dirty="0" smtClean="0"/>
              <a:t>Collections of objects that are developed as a package to be integrated with a component framework such as .NET or J2EE.</a:t>
            </a:r>
          </a:p>
          <a:p>
            <a:r>
              <a:rPr lang="en-GB" dirty="0" smtClean="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type="body" idx="1"/>
          </p:nvPr>
        </p:nvSpPr>
        <p:spPr>
          <a:xfrm>
            <a:off x="416664" y="1600200"/>
            <a:ext cx="8460480" cy="4525963"/>
          </a:xfrm>
        </p:spPr>
        <p:txBody>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Feasibility study</a:t>
            </a:r>
          </a:p>
          <a:p>
            <a:pPr lvl="2"/>
            <a:r>
              <a:rPr lang="en-GB" dirty="0" smtClean="0"/>
              <a:t>Is it technically and financially feasible to build the system?</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pic>
        <p:nvPicPr>
          <p:cNvPr id="4" name="Picture 3" descr="2.4 RE-proces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type="body"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a:p>
            <a:r>
              <a:rPr lang="en-GB" dirty="0" smtClean="0"/>
              <a:t>The Rational Unified Process</a:t>
            </a:r>
          </a:p>
          <a:p>
            <a:pPr lvl="1"/>
            <a:r>
              <a:rPr lang="en-GB" dirty="0" smtClean="0"/>
              <a:t>An example of a modern software process.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pic>
        <p:nvPicPr>
          <p:cNvPr id="4" name="Picture 3" descr="2.5 Design-proces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t>Architectural design,</a:t>
            </a:r>
            <a:r>
              <a:rPr lang="en-GB" dirty="0" smtClean="0"/>
              <a:t> where you identify the overall structure of the system, the principal components (sometimes called sub-systems or modules), their relationships and how they are distributed.</a:t>
            </a:r>
          </a:p>
          <a:p>
            <a:r>
              <a:rPr lang="en-GB" i="1" dirty="0" smtClean="0"/>
              <a:t>Interface design,</a:t>
            </a:r>
            <a:r>
              <a:rPr lang="en-GB" dirty="0" smtClean="0"/>
              <a:t> where you define the interfaces between system components. </a:t>
            </a:r>
          </a:p>
          <a:p>
            <a:r>
              <a:rPr lang="en-GB" i="1" dirty="0" smtClean="0"/>
              <a:t>Component design, </a:t>
            </a:r>
            <a:r>
              <a:rPr lang="en-GB" dirty="0" smtClean="0"/>
              <a:t>where you take each system component and design how it will operate. </a:t>
            </a:r>
          </a:p>
          <a:p>
            <a:r>
              <a:rPr lang="en-GB" i="1" dirty="0" smtClean="0"/>
              <a:t>Database design,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type="body"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pic>
        <p:nvPicPr>
          <p:cNvPr id="4" name="Picture 3" descr="2.6 Testing-proces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p:txBody>
          <a:bodyPr/>
          <a:lstStyle/>
          <a:p>
            <a:r>
              <a:rPr lang="en-GB" dirty="0" smtClean="0"/>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Acceptance testing</a:t>
            </a:r>
          </a:p>
          <a:p>
            <a:pPr lvl="1"/>
            <a:r>
              <a:rPr lang="en-GB" dirty="0" smtClean="0"/>
              <a:t>Testing with customer data to check that the system meets the customer’s needs.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smtClean="0"/>
              <a:t>Testing phases in a plan-driven software process</a:t>
            </a:r>
            <a:br>
              <a:rPr lang="en-GB" dirty="0" smtClean="0"/>
            </a:br>
            <a:endParaRPr lang="en-US" dirty="0" smtClean="0"/>
          </a:p>
        </p:txBody>
      </p:sp>
      <p:pic>
        <p:nvPicPr>
          <p:cNvPr id="4" name="Picture 3" descr="2.7 Testing-phase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type="body" idx="1"/>
          </p:nvPr>
        </p:nvSpPr>
        <p:spPr/>
        <p:txBody>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pic>
        <p:nvPicPr>
          <p:cNvPr id="4" name="Picture 3" descr="2.8 System evolution.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Software processes are the activities involved in producing a software system. Software process models are abstract representations of these processes.</a:t>
            </a:r>
          </a:p>
          <a:p>
            <a:r>
              <a:rPr lang="en-GB" dirty="0" smtClean="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Requirements engineering is the process of developing a software specification.</a:t>
            </a:r>
          </a:p>
          <a:p>
            <a:r>
              <a:rPr lang="en-GB" dirty="0" smtClean="0"/>
              <a:t>Design and implementation processes are concerned with transforming a requirements specification into an executable software system. </a:t>
            </a:r>
          </a:p>
          <a:p>
            <a:r>
              <a:rPr lang="en-GB" dirty="0" smtClean="0"/>
              <a:t>Software validation is the process of checking that the system conforms to its specification and that it meets the real needs of the users of the system.</a:t>
            </a:r>
          </a:p>
          <a:p>
            <a:r>
              <a:rPr lang="en-GB" dirty="0" smtClean="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p:txBody>
          <a:bodyPr/>
          <a:lstStyle/>
          <a:p>
            <a:r>
              <a:rPr lang="en-GB" smtClean="0"/>
              <a:t>A structured set of activities required to develop a </a:t>
            </a:r>
            <a:br>
              <a:rPr lang="en-GB" smtClean="0"/>
            </a:br>
            <a:r>
              <a:rPr lang="en-GB" smtClean="0"/>
              <a:t>software system. </a:t>
            </a:r>
          </a:p>
          <a:p>
            <a:r>
              <a:rPr lang="en-GB" smtClean="0"/>
              <a:t>Many different software processes but all involve:</a:t>
            </a:r>
          </a:p>
          <a:p>
            <a:pPr lvl="1"/>
            <a:r>
              <a:rPr lang="en-GB" smtClean="0"/>
              <a:t>Specification – defining what the system should do;</a:t>
            </a:r>
          </a:p>
          <a:p>
            <a:pPr lvl="1"/>
            <a:r>
              <a:rPr lang="en-GB" smtClean="0"/>
              <a:t>Design and implementation – defining the organization of the system and implementing the system;</a:t>
            </a:r>
          </a:p>
          <a:p>
            <a:pPr lvl="1"/>
            <a:r>
              <a:rPr lang="en-GB" smtClean="0"/>
              <a:t>Validation – checking that it does what the customer wants;</a:t>
            </a:r>
          </a:p>
          <a:p>
            <a:pPr lvl="1"/>
            <a:r>
              <a:rPr lang="en-GB" smtClean="0"/>
              <a:t>Evolution – changing the system in response to changing customer needs.</a:t>
            </a:r>
          </a:p>
          <a:p>
            <a:r>
              <a:rPr lang="en-GB" smtClean="0"/>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r>
              <a:rPr lang="en-US" dirty="0" smtClean="0"/>
              <a:t>Change is inevitable in all large software projects.</a:t>
            </a:r>
            <a:endParaRPr lang="en-US" dirty="0" smtClean="0"/>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a:t>
            </a:r>
            <a:r>
              <a:rPr lang="en-US" dirty="0" smtClean="0"/>
              <a:t> so the costs of change include both rework (e.g. re-</a:t>
            </a:r>
            <a:r>
              <a:rPr lang="en-US" dirty="0" err="1" smtClean="0"/>
              <a:t>analysing</a:t>
            </a:r>
            <a:r>
              <a:rPr lang="en-US" dirty="0" smtClean="0"/>
              <a:t> requirements) as well as the costs of implementing new functionality</a:t>
            </a:r>
            <a:endParaRPr lang="en-US" dirty="0" smtClean="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lstStyle/>
          <a:p>
            <a:r>
              <a:rPr lang="en-GB" dirty="0" smtClean="0"/>
              <a:t>Change avoidance, where the software process includes activities that can anticipate possible changes before significant rework is required. </a:t>
            </a:r>
          </a:p>
          <a:p>
            <a:pPr lvl="1"/>
            <a:r>
              <a:rPr lang="en-GB" dirty="0" smtClean="0"/>
              <a:t>For example, a prototype system may be developed to show some key features of the system to customers.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type="body" idx="1"/>
          </p:nvPr>
        </p:nvSpPr>
        <p:spPr/>
        <p:txBody>
          <a:bodyPr/>
          <a:lstStyle/>
          <a:p>
            <a:r>
              <a:rPr lang="en-US" smtClean="0"/>
              <a:t>A prototype is an initial version of a system used to demonstrate concepts and try out design options.</a:t>
            </a:r>
          </a:p>
          <a:p>
            <a:r>
              <a:rPr lang="en-US" smtClean="0"/>
              <a:t>A prototype can be used in:</a:t>
            </a:r>
          </a:p>
          <a:p>
            <a:pPr lvl="1"/>
            <a:r>
              <a:rPr lang="en-US" smtClean="0"/>
              <a:t>The requirements engineering process to help with requirements elicitation and validation;</a:t>
            </a:r>
          </a:p>
          <a:p>
            <a:pPr lvl="1"/>
            <a:r>
              <a:rPr lang="en-US" smtClean="0"/>
              <a:t>In design processes to explore options and develop a UI design;</a:t>
            </a:r>
          </a:p>
          <a:p>
            <a:pPr lvl="1"/>
            <a:r>
              <a:rPr lang="en-US" smtClean="0"/>
              <a:t>In the testing process to run back-to-back tests.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pic>
        <p:nvPicPr>
          <p:cNvPr id="4" name="Picture 3" descr="2.9 PrototypeProces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type="body" idx="1"/>
          </p:nvPr>
        </p:nvSpPr>
        <p:spPr/>
        <p:txBody>
          <a:bodyPr/>
          <a:lstStyle/>
          <a:p>
            <a:r>
              <a:rPr lang="en-US" smtClean="0"/>
              <a:t>Prototypes should be discarded after development as they are not a good basis for a production system:</a:t>
            </a:r>
          </a:p>
          <a:p>
            <a:pPr lvl="1"/>
            <a:r>
              <a:rPr lang="en-US" smtClean="0"/>
              <a:t>It may be impossible to tune the system to meet non-functional requirements;</a:t>
            </a:r>
          </a:p>
          <a:p>
            <a:pPr lvl="1"/>
            <a:r>
              <a:rPr lang="en-US" smtClean="0"/>
              <a:t>Prototypes are normally undocumented;</a:t>
            </a:r>
          </a:p>
          <a:p>
            <a:pPr lvl="1"/>
            <a:r>
              <a:rPr lang="en-US" smtClean="0"/>
              <a:t>The prototype structure is usually degraded through rapid change;</a:t>
            </a:r>
          </a:p>
          <a:p>
            <a:pPr lvl="1"/>
            <a:r>
              <a:rPr lang="en-US" smtClean="0"/>
              <a:t>The prototype probably will not meet normal organisational quality standards.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type="body" idx="1"/>
          </p:nvPr>
        </p:nvSpPr>
        <p:spPr/>
        <p:txBody>
          <a:bodyPr/>
          <a:lstStyle/>
          <a:p>
            <a:r>
              <a:rPr lang="en-GB" smtClean="0"/>
              <a:t>Rather than deliver the system as a single delivery, the development and delivery is broken down into increments with each increment delivering part of the required functionality.</a:t>
            </a:r>
          </a:p>
          <a:p>
            <a:r>
              <a:rPr lang="en-GB" smtClean="0"/>
              <a:t>User requirements are prioritised and the highest priority requirements are included in early increments.</a:t>
            </a:r>
          </a:p>
          <a:p>
            <a:r>
              <a:rPr lang="en-GB" smtClean="0"/>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r>
              <a:rPr lang="en-US" dirty="0" smtClean="0"/>
              <a:t>Incremental development</a:t>
            </a:r>
          </a:p>
          <a:p>
            <a:pPr lvl="1"/>
            <a:r>
              <a:rPr lang="en-US" dirty="0" smtClean="0"/>
              <a:t>Develop the system in increments and evaluate each increment before proceeding to the development of the next increment;</a:t>
            </a:r>
          </a:p>
          <a:p>
            <a:pPr lvl="1"/>
            <a:r>
              <a:rPr lang="en-US" dirty="0" smtClean="0"/>
              <a:t>Normal approach used in agile methods;</a:t>
            </a:r>
          </a:p>
          <a:p>
            <a:pPr lvl="1"/>
            <a:r>
              <a:rPr lang="en-US" dirty="0" smtClean="0"/>
              <a:t>Evaluation done by user/customer proxy.</a:t>
            </a:r>
          </a:p>
          <a:p>
            <a:r>
              <a:rPr lang="en-US" dirty="0" smtClean="0"/>
              <a:t>Incremental delivery</a:t>
            </a:r>
          </a:p>
          <a:p>
            <a:pPr lvl="1"/>
            <a:r>
              <a:rPr lang="en-US" dirty="0" smtClean="0"/>
              <a:t>Deploy an increment for use by end-users;</a:t>
            </a:r>
          </a:p>
          <a:p>
            <a:pPr lvl="1"/>
            <a:r>
              <a:rPr lang="en-US" dirty="0" smtClean="0"/>
              <a:t>More realistic evaluation about practical use of software;</a:t>
            </a:r>
          </a:p>
          <a:p>
            <a:pPr lvl="1"/>
            <a:r>
              <a:rPr lang="en-US" dirty="0" smtClean="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smtClean="0"/>
              <a:t>When we describe and discuss processes, we usually talk about the activities in these processes such as specifying a data model, designing a user interface, etc. and the ordering of these activities.</a:t>
            </a:r>
          </a:p>
          <a:p>
            <a:r>
              <a:rPr lang="en-GB" smtClean="0"/>
              <a:t>Process descriptions may also include:</a:t>
            </a:r>
          </a:p>
          <a:p>
            <a:pPr lvl="1"/>
            <a:r>
              <a:rPr lang="en-GB" smtClean="0"/>
              <a:t>Products, which are the outcomes of a process activity; </a:t>
            </a:r>
          </a:p>
          <a:p>
            <a:pPr lvl="1"/>
            <a:r>
              <a:rPr lang="en-GB" smtClean="0"/>
              <a:t>Roles, which reflect the responsibilities of the people involved in the process;</a:t>
            </a:r>
          </a:p>
          <a:p>
            <a:pPr lvl="1"/>
            <a:r>
              <a:rPr lang="en-GB" smtClean="0"/>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pic>
        <p:nvPicPr>
          <p:cNvPr id="4" name="Picture 3" descr="2.10 Incremental-deliver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type="body" idx="1"/>
          </p:nvPr>
        </p:nvSpPr>
        <p:spPr/>
        <p:txBody>
          <a:bodyPr/>
          <a:lstStyle/>
          <a:p>
            <a:r>
              <a:rPr lang="en-GB" smtClean="0"/>
              <a:t>Customer value can be delivered with each increment so system functionality is available earlier.</a:t>
            </a:r>
          </a:p>
          <a:p>
            <a:r>
              <a:rPr lang="en-GB" smtClean="0"/>
              <a:t>Early increments act as a prototype to help elicit requirements for later increments.</a:t>
            </a:r>
          </a:p>
          <a:p>
            <a:r>
              <a:rPr lang="en-GB" smtClean="0"/>
              <a:t>Lower risk of overall project failure.</a:t>
            </a:r>
          </a:p>
          <a:p>
            <a:r>
              <a:rPr lang="en-GB" smtClean="0"/>
              <a:t>The highest priority system services tend to receive the most testing.</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endParaRPr lang="en-GB" dirty="0" smtClean="0"/>
          </a:p>
          <a:p>
            <a:r>
              <a:rPr lang="en-GB" dirty="0" smtClean="0"/>
              <a:t>The </a:t>
            </a:r>
            <a:r>
              <a:rPr lang="en-GB" dirty="0" smtClean="0"/>
              <a:t>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lstStyle/>
          <a:p>
            <a:r>
              <a:rPr lang="en-GB" smtClean="0"/>
              <a:t>Process is represented as a spiral rather than as a sequence of activities with backtracking.</a:t>
            </a:r>
          </a:p>
          <a:p>
            <a:r>
              <a:rPr lang="en-GB" smtClean="0"/>
              <a:t>Each loop in the spiral represents a phase in the process. </a:t>
            </a:r>
          </a:p>
          <a:p>
            <a:r>
              <a:rPr lang="en-GB" smtClean="0"/>
              <a:t>No fixed phases such as specification or design - loops in the spiral are chosen depending on what is required.</a:t>
            </a:r>
          </a:p>
          <a:p>
            <a:r>
              <a:rPr lang="en-GB" smtClean="0"/>
              <a:t>Risks are explicitly assessed and resolved throughout the process.</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smtClean="0"/>
              <a:t>Boehm’s spiral model of the software process </a:t>
            </a:r>
            <a:endParaRPr lang="en-US" dirty="0" smtClean="0"/>
          </a:p>
        </p:txBody>
      </p:sp>
      <p:pic>
        <p:nvPicPr>
          <p:cNvPr id="4" name="Picture 3" descr="2.11 Spiral-model.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mtClean="0"/>
              <a:t>Spiral model sectors</a:t>
            </a:r>
            <a:endParaRPr lang="en-GB"/>
          </a:p>
        </p:txBody>
      </p:sp>
      <p:sp>
        <p:nvSpPr>
          <p:cNvPr id="112643" name="Rectangle 3"/>
          <p:cNvSpPr>
            <a:spLocks noGrp="1" noChangeArrowheads="1"/>
          </p:cNvSpPr>
          <p:nvPr>
            <p:ph type="body" idx="1"/>
          </p:nvPr>
        </p:nvSpPr>
        <p:spPr/>
        <p:txBody>
          <a:bodyPr/>
          <a:lstStyle/>
          <a:p>
            <a:r>
              <a:rPr lang="en-GB" smtClean="0"/>
              <a:t>Objective setting</a:t>
            </a:r>
          </a:p>
          <a:p>
            <a:pPr lvl="1"/>
            <a:r>
              <a:rPr lang="en-GB" smtClean="0"/>
              <a:t>Specific objectives for the phase are identified.</a:t>
            </a:r>
          </a:p>
          <a:p>
            <a:r>
              <a:rPr lang="en-GB" smtClean="0"/>
              <a:t>Risk assessment and reduction</a:t>
            </a:r>
          </a:p>
          <a:p>
            <a:pPr lvl="1"/>
            <a:r>
              <a:rPr lang="en-GB" smtClean="0"/>
              <a:t>Risks are assessed and activities put in place to reduce the key risks.</a:t>
            </a:r>
          </a:p>
          <a:p>
            <a:r>
              <a:rPr lang="en-GB" smtClean="0"/>
              <a:t>Development and validation</a:t>
            </a:r>
          </a:p>
          <a:p>
            <a:pPr lvl="1"/>
            <a:r>
              <a:rPr lang="en-GB" smtClean="0"/>
              <a:t>A development model for the system is chosen  which can be any of the generic models.</a:t>
            </a:r>
          </a:p>
          <a:p>
            <a:r>
              <a:rPr lang="en-GB" smtClean="0"/>
              <a:t>Planning</a:t>
            </a:r>
          </a:p>
          <a:p>
            <a:pPr lvl="1"/>
            <a:r>
              <a:rPr lang="en-GB"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r>
              <a:rPr lang="en-US" dirty="0" smtClean="0"/>
              <a:t>Spiral model has been very influential in helping people think about iteration in software processes and introducing the risk-driven approach to development.</a:t>
            </a:r>
          </a:p>
          <a:p>
            <a:r>
              <a:rPr lang="en-US" dirty="0" smtClean="0"/>
              <a:t>In practice, however, the model is rarely used as published for practical software development.</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mtClean="0"/>
              <a:t>The Rational Unified Process</a:t>
            </a:r>
            <a:endParaRPr lang="en-US"/>
          </a:p>
        </p:txBody>
      </p:sp>
      <p:sp>
        <p:nvSpPr>
          <p:cNvPr id="121859" name="Rectangle 3"/>
          <p:cNvSpPr>
            <a:spLocks noGrp="1" noChangeArrowheads="1"/>
          </p:cNvSpPr>
          <p:nvPr>
            <p:ph type="body" idx="1"/>
          </p:nvPr>
        </p:nvSpPr>
        <p:spPr/>
        <p:txBody>
          <a:bodyPr/>
          <a:lstStyle/>
          <a:p>
            <a:r>
              <a:rPr lang="en-US" dirty="0" smtClean="0"/>
              <a:t>A modern</a:t>
            </a:r>
            <a:r>
              <a:rPr lang="en-US" dirty="0" smtClean="0"/>
              <a:t> generic process </a:t>
            </a:r>
            <a:r>
              <a:rPr lang="en-US" dirty="0" smtClean="0"/>
              <a:t>derived from the work on the UML and associated process</a:t>
            </a:r>
            <a:r>
              <a:rPr lang="en-US" dirty="0" smtClean="0"/>
              <a:t>.</a:t>
            </a:r>
          </a:p>
          <a:p>
            <a:r>
              <a:rPr lang="en-US" dirty="0" smtClean="0"/>
              <a:t>Brings together aspects of the 3 generic process models discussed previously.</a:t>
            </a:r>
            <a:endParaRPr lang="en-US" dirty="0" smtClean="0"/>
          </a:p>
          <a:p>
            <a:r>
              <a:rPr lang="en-US" dirty="0" smtClean="0"/>
              <a:t>Normally described from 3 perspectives</a:t>
            </a:r>
          </a:p>
          <a:p>
            <a:pPr lvl="1"/>
            <a:r>
              <a:rPr lang="en-US" dirty="0" smtClean="0"/>
              <a:t>A dynamic perspective that shows phases over time;</a:t>
            </a:r>
          </a:p>
          <a:p>
            <a:pPr lvl="1"/>
            <a:r>
              <a:rPr lang="en-US" dirty="0" smtClean="0"/>
              <a:t>A static perspective that shows process activities;</a:t>
            </a:r>
          </a:p>
          <a:p>
            <a:pPr lvl="1"/>
            <a:r>
              <a:rPr lang="en-US" dirty="0" smtClean="0"/>
              <a:t>A </a:t>
            </a:r>
            <a:r>
              <a:rPr lang="en-US" dirty="0" err="1" smtClean="0"/>
              <a:t>practive</a:t>
            </a:r>
            <a:r>
              <a:rPr lang="en-US" dirty="0" smtClean="0"/>
              <a:t> perspective that suggests good practice.</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Phases in the Rational Unified Process </a:t>
            </a:r>
            <a:endParaRPr lang="en-US" dirty="0" smtClean="0"/>
          </a:p>
        </p:txBody>
      </p:sp>
      <p:pic>
        <p:nvPicPr>
          <p:cNvPr id="4" name="Picture 3" descr="2.12 RUP phase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457200" y="2775338"/>
            <a:ext cx="7968480" cy="183156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mtClean="0"/>
              <a:t>RUP phases</a:t>
            </a:r>
            <a:endParaRPr lang="en-US"/>
          </a:p>
        </p:txBody>
      </p:sp>
      <p:sp>
        <p:nvSpPr>
          <p:cNvPr id="122883" name="Rectangle 3"/>
          <p:cNvSpPr>
            <a:spLocks noGrp="1" noChangeArrowheads="1"/>
          </p:cNvSpPr>
          <p:nvPr>
            <p:ph type="body" idx="1"/>
          </p:nvPr>
        </p:nvSpPr>
        <p:spPr/>
        <p:txBody>
          <a:bodyPr/>
          <a:lstStyle/>
          <a:p>
            <a:r>
              <a:rPr lang="en-US" smtClean="0"/>
              <a:t>Inception</a:t>
            </a:r>
          </a:p>
          <a:p>
            <a:pPr lvl="1"/>
            <a:r>
              <a:rPr lang="en-US" smtClean="0"/>
              <a:t>Establish the business case for the system.</a:t>
            </a:r>
          </a:p>
          <a:p>
            <a:r>
              <a:rPr lang="en-US" smtClean="0"/>
              <a:t>Elaboration</a:t>
            </a:r>
          </a:p>
          <a:p>
            <a:pPr lvl="1"/>
            <a:r>
              <a:rPr lang="en-US" smtClean="0"/>
              <a:t>Develop an understanding of the problem domain and the system architecture.</a:t>
            </a:r>
          </a:p>
          <a:p>
            <a:r>
              <a:rPr lang="en-US" smtClean="0"/>
              <a:t>Construction</a:t>
            </a:r>
          </a:p>
          <a:p>
            <a:pPr lvl="1"/>
            <a:r>
              <a:rPr lang="en-US" smtClean="0"/>
              <a:t>System design, programming and testing.</a:t>
            </a:r>
          </a:p>
          <a:p>
            <a:r>
              <a:rPr lang="en-US" smtClean="0"/>
              <a:t>Transition</a:t>
            </a:r>
          </a:p>
          <a:p>
            <a:pPr lvl="1"/>
            <a:r>
              <a:rPr lang="en-US" smtClean="0"/>
              <a:t>Deploy the system in its operating environment.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r>
              <a:rPr lang="en-GB" dirty="0" smtClean="0"/>
              <a:t>Plan-driven processes are processes where all of the process activities are planned in advance and progress is measured against this plan. </a:t>
            </a:r>
          </a:p>
          <a:p>
            <a:r>
              <a:rPr lang="en-GB" dirty="0" smtClean="0"/>
              <a:t>In agile processes, planning is incremental and it is easier to change the process to reflect changing customer requirements. </a:t>
            </a:r>
          </a:p>
          <a:p>
            <a:r>
              <a:rPr lang="en-GB" dirty="0" smtClean="0"/>
              <a:t>In practice, most practical processes include elements of both plan-driven and agile approaches. </a:t>
            </a:r>
          </a:p>
          <a:p>
            <a:r>
              <a:rPr lang="en-GB" dirty="0" smtClean="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iteration</a:t>
            </a:r>
            <a:endParaRPr lang="en-US" dirty="0"/>
          </a:p>
        </p:txBody>
      </p:sp>
      <p:sp>
        <p:nvSpPr>
          <p:cNvPr id="3" name="Content Placeholder 2"/>
          <p:cNvSpPr>
            <a:spLocks noGrp="1"/>
          </p:cNvSpPr>
          <p:nvPr>
            <p:ph idx="1"/>
          </p:nvPr>
        </p:nvSpPr>
        <p:spPr/>
        <p:txBody>
          <a:bodyPr/>
          <a:lstStyle/>
          <a:p>
            <a:r>
              <a:rPr lang="en-US" dirty="0" smtClean="0"/>
              <a:t>In-phase iteration</a:t>
            </a:r>
          </a:p>
          <a:p>
            <a:pPr lvl="1"/>
            <a:r>
              <a:rPr lang="en-US" dirty="0" smtClean="0"/>
              <a:t>Each phase is iterative with results developed incrementally.</a:t>
            </a:r>
          </a:p>
          <a:p>
            <a:r>
              <a:rPr lang="en-US" dirty="0" smtClean="0"/>
              <a:t>Cross-phase iteration</a:t>
            </a:r>
          </a:p>
          <a:p>
            <a:pPr lvl="1"/>
            <a:r>
              <a:rPr lang="en-US" dirty="0" smtClean="0"/>
              <a:t>As shown by the loop in the RUP model, the whole set of phases may be enacted incrementally.</a:t>
            </a:r>
          </a:p>
          <a:p>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Static workflows in the Rational Unified Process</a:t>
            </a:r>
            <a:endParaRPr lang="en-US" dirty="0" smtClean="0"/>
          </a:p>
        </p:txBody>
      </p:sp>
      <p:graphicFrame>
        <p:nvGraphicFramePr>
          <p:cNvPr id="12" name="Table 11"/>
          <p:cNvGraphicFramePr>
            <a:graphicFrameLocks noGrp="1"/>
          </p:cNvGraphicFramePr>
          <p:nvPr/>
        </p:nvGraphicFramePr>
        <p:xfrm>
          <a:off x="861369" y="1837356"/>
          <a:ext cx="7367218" cy="4215113"/>
        </p:xfrm>
        <a:graphic>
          <a:graphicData uri="http://schemas.openxmlformats.org/drawingml/2006/table">
            <a:tbl>
              <a:tblPr firstRow="1" bandRow="1">
                <a:tableStyleId>{3C2FFA5D-87B4-456A-9821-1D502468CF0F}</a:tableStyleId>
              </a:tblPr>
              <a:tblGrid>
                <a:gridCol w="2327377"/>
                <a:gridCol w="5039841"/>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business use cases.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Actors who interact with the system are identified and use cases are developed to model the system requirements.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a:latin typeface="Arial"/>
                          <a:cs typeface="Arial"/>
                        </a:rPr>
                        <a:t>Analysis and design</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architectural models, component models, object models and sequence models.</a:t>
                      </a:r>
                      <a:endParaRPr lang="en-GB" sz="1600" dirty="0">
                        <a:solidFill>
                          <a:srgbClr val="000000"/>
                        </a:solidFill>
                        <a:latin typeface="Arial"/>
                        <a:ea typeface="Times New Roman"/>
                        <a:cs typeface="Arial"/>
                      </a:endParaRPr>
                    </a:p>
                  </a:txBody>
                  <a:tcPr marL="73025" marR="73025" marT="0" marB="91440"/>
                </a:tc>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457200" y="2005500"/>
          <a:ext cx="8229600" cy="3510280"/>
        </p:xfrm>
        <a:graphic>
          <a:graphicData uri="http://schemas.openxmlformats.org/drawingml/2006/table">
            <a:tbl>
              <a:tblPr firstRow="1" bandRow="1">
                <a:tableStyleId>{3C2FFA5D-87B4-456A-9821-1D502468CF0F}</a:tableStyleId>
              </a:tblPr>
              <a:tblGrid>
                <a:gridCol w="2231616"/>
                <a:gridCol w="5997984"/>
              </a:tblGrid>
              <a:tr h="370840">
                <a:tc>
                  <a:txBody>
                    <a:bodyPr/>
                    <a:lstStyle/>
                    <a:p>
                      <a:r>
                        <a:rPr lang="en-US" sz="1600" dirty="0" smtClean="0">
                          <a:latin typeface="Arial"/>
                          <a:cs typeface="Arial"/>
                        </a:rPr>
                        <a:t>Workflow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System testing follows the completion of the implementation.</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Configuration and change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Chapter 25).</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software tools available to the software development team.</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52</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t>RUP good practice</a:t>
            </a:r>
            <a:endParaRPr lang="en-US"/>
          </a:p>
        </p:txBody>
      </p:sp>
      <p:sp>
        <p:nvSpPr>
          <p:cNvPr id="124931" name="Rectangle 3"/>
          <p:cNvSpPr>
            <a:spLocks noGrp="1" noChangeArrowheads="1"/>
          </p:cNvSpPr>
          <p:nvPr>
            <p:ph type="body" idx="1"/>
          </p:nvPr>
        </p:nvSpPr>
        <p:spPr/>
        <p:txBody>
          <a:bodyPr/>
          <a:lstStyle/>
          <a:p>
            <a:r>
              <a:rPr lang="en-US" dirty="0" smtClean="0"/>
              <a:t>Develop software </a:t>
            </a:r>
            <a:r>
              <a:rPr lang="en-US" dirty="0" smtClean="0"/>
              <a:t>iteratively</a:t>
            </a:r>
          </a:p>
          <a:p>
            <a:pPr lvl="1"/>
            <a:r>
              <a:rPr lang="en-US" dirty="0" smtClean="0"/>
              <a:t>Plan increments based on customer priorities and deliver highest priority increments first.</a:t>
            </a:r>
            <a:endParaRPr lang="en-US" dirty="0" smtClean="0"/>
          </a:p>
          <a:p>
            <a:r>
              <a:rPr lang="en-US" dirty="0" smtClean="0"/>
              <a:t>Manage </a:t>
            </a:r>
            <a:r>
              <a:rPr lang="en-US" dirty="0" smtClean="0"/>
              <a:t>requirements</a:t>
            </a:r>
          </a:p>
          <a:p>
            <a:pPr lvl="1"/>
            <a:r>
              <a:rPr lang="en-US" dirty="0" smtClean="0"/>
              <a:t>Explicitly document customer requirements and keep track of changes to these requirements.</a:t>
            </a:r>
            <a:endParaRPr lang="en-US" dirty="0" smtClean="0"/>
          </a:p>
          <a:p>
            <a:r>
              <a:rPr lang="en-US" dirty="0" smtClean="0"/>
              <a:t>Use component-based </a:t>
            </a:r>
            <a:r>
              <a:rPr lang="en-US" dirty="0" smtClean="0"/>
              <a:t>architectures</a:t>
            </a:r>
          </a:p>
          <a:p>
            <a:pPr lvl="1"/>
            <a:r>
              <a:rPr lang="en-US" dirty="0" smtClean="0"/>
              <a:t>Organize the system architecture as a set of reusable components.</a:t>
            </a:r>
            <a:endParaRPr lang="en-US" dirty="0" smtClean="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good practice</a:t>
            </a:r>
            <a:endParaRPr lang="en-US" dirty="0"/>
          </a:p>
        </p:txBody>
      </p:sp>
      <p:sp>
        <p:nvSpPr>
          <p:cNvPr id="3" name="Content Placeholder 2"/>
          <p:cNvSpPr>
            <a:spLocks noGrp="1"/>
          </p:cNvSpPr>
          <p:nvPr>
            <p:ph idx="1"/>
          </p:nvPr>
        </p:nvSpPr>
        <p:spPr/>
        <p:txBody>
          <a:bodyPr/>
          <a:lstStyle/>
          <a:p>
            <a:r>
              <a:rPr lang="en-US" dirty="0" smtClean="0"/>
              <a:t>Visually model </a:t>
            </a:r>
            <a:r>
              <a:rPr lang="en-US" dirty="0" smtClean="0"/>
              <a:t>software</a:t>
            </a:r>
          </a:p>
          <a:p>
            <a:pPr lvl="1"/>
            <a:r>
              <a:rPr lang="en-US" dirty="0" smtClean="0"/>
              <a:t>Use graphical UML models to present static and dynamic views of the software.</a:t>
            </a:r>
          </a:p>
          <a:p>
            <a:r>
              <a:rPr lang="en-US" dirty="0" smtClean="0"/>
              <a:t>Verify software </a:t>
            </a:r>
            <a:r>
              <a:rPr lang="en-US" dirty="0" smtClean="0"/>
              <a:t>quality</a:t>
            </a:r>
          </a:p>
          <a:p>
            <a:pPr lvl="1"/>
            <a:r>
              <a:rPr lang="en-US" dirty="0" smtClean="0"/>
              <a:t>Ensure that the software meet’s organizational quality standards.</a:t>
            </a:r>
          </a:p>
          <a:p>
            <a:r>
              <a:rPr lang="en-US" dirty="0" smtClean="0"/>
              <a:t>Control changes to software</a:t>
            </a:r>
            <a:endParaRPr lang="en-US" dirty="0" smtClean="0"/>
          </a:p>
          <a:p>
            <a:pPr lvl="1"/>
            <a:r>
              <a:rPr lang="en-US" dirty="0" smtClean="0"/>
              <a:t>Manage software changes using a change management system and configuration management tools.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Processes should include activities to cope with change. This may involve a prototyping phase that helps avoid poor decisions on requirements and design. </a:t>
            </a:r>
          </a:p>
          <a:p>
            <a:r>
              <a:rPr lang="en-GB" dirty="0" smtClean="0"/>
              <a:t>Processes may be structured for iterative development and delivery so that changes may be made without disrupting the system as a whole.</a:t>
            </a:r>
          </a:p>
          <a:p>
            <a:r>
              <a:rPr lang="en-GB" dirty="0" smtClean="0"/>
              <a:t>The Rational Unified Process is a modern generic process model that is organized into phases (inception, elaboration, construction and transition) but separates activities (requirements, analysis and design, etc.) from these phases.</a:t>
            </a:r>
          </a:p>
          <a:p>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type="body" idx="1"/>
          </p:nvPr>
        </p:nvSpPr>
        <p:spPr/>
        <p:txBody>
          <a:bodyPr/>
          <a:lstStyle/>
          <a:p>
            <a:r>
              <a:rPr lang="en-GB" dirty="0" smtClean="0"/>
              <a:t>The waterfall model</a:t>
            </a:r>
          </a:p>
          <a:p>
            <a:pPr lvl="1"/>
            <a:r>
              <a:rPr lang="en-GB" dirty="0" smtClean="0"/>
              <a:t>Plan-driven model. Separate and distinct phases of specification and development.</a:t>
            </a:r>
          </a:p>
          <a:p>
            <a:r>
              <a:rPr lang="en-GB" dirty="0" smtClean="0"/>
              <a:t>Incremental development</a:t>
            </a:r>
          </a:p>
          <a:p>
            <a:pPr lvl="1"/>
            <a:r>
              <a:rPr lang="en-GB" dirty="0" smtClean="0"/>
              <a:t>Specification, development and validation are interleaved. May be plan-driven or agile.</a:t>
            </a:r>
          </a:p>
          <a:p>
            <a:r>
              <a:rPr lang="en-GB" dirty="0" smtClean="0"/>
              <a:t>Reuse-oriented software engineering</a:t>
            </a:r>
          </a:p>
          <a:p>
            <a:pPr lvl="1"/>
            <a:r>
              <a:rPr lang="en-GB" dirty="0" smtClean="0"/>
              <a:t>The system is assembled from existing components. May be plan-driven or agile.</a:t>
            </a:r>
          </a:p>
          <a:p>
            <a:r>
              <a:rPr lang="en-GB" dirty="0" smtClean="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type="body"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r>
              <a:rPr lang="en-GB" dirty="0" smtClean="0"/>
              <a:t>In those circumstances, the plan-driven nature of the waterfall model helps coordinate the work.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8922</TotalTime>
  <Words>3177</Words>
  <Application>Microsoft Macintosh PowerPoint</Application>
  <PresentationFormat>On-screen Show (4:3)</PresentationFormat>
  <Paragraphs>387</Paragraphs>
  <Slides>55</Slides>
  <Notes>2</Notes>
  <HiddenSlides>0</HiddenSlides>
  <MMClips>0</MMClips>
  <ScaleCrop>false</ScaleCrop>
  <HeadingPairs>
    <vt:vector size="4" baseType="variant">
      <vt:variant>
        <vt:lpstr>Design Template</vt:lpstr>
      </vt:variant>
      <vt:variant>
        <vt:i4>1</vt:i4>
      </vt:variant>
      <vt:variant>
        <vt:lpstr>Slide Titles</vt:lpstr>
      </vt:variant>
      <vt:variant>
        <vt:i4>55</vt:i4>
      </vt:variant>
    </vt:vector>
  </HeadingPairs>
  <TitlesOfParts>
    <vt:vector size="56" baseType="lpstr">
      <vt:lpstr>SE9</vt:lpstr>
      <vt:lpstr>Chapter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Key points</vt:lpstr>
      <vt:lpstr>Key points</vt:lpstr>
      <vt:lpstr>Chapter 2 – Software Processes</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lpstr>The Rational Unified Process</vt:lpstr>
      <vt:lpstr>Phases in the Rational Unified Process </vt:lpstr>
      <vt:lpstr>RUP phases</vt:lpstr>
      <vt:lpstr>RUP iteration</vt:lpstr>
      <vt:lpstr>Static workflows in the Rational Unified Process</vt:lpstr>
      <vt:lpstr>Static workflows in the Rational Unified Process</vt:lpstr>
      <vt:lpstr>RUP good practice</vt:lpstr>
      <vt:lpstr>RUP good practice</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Ian Sommerville</cp:lastModifiedBy>
  <cp:revision>15</cp:revision>
  <dcterms:created xsi:type="dcterms:W3CDTF">2010-01-06T19:57:16Z</dcterms:created>
  <dcterms:modified xsi:type="dcterms:W3CDTF">2010-01-06T20:26:32Z</dcterms:modified>
</cp:coreProperties>
</file>