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A29FB-BE72-4F3B-B295-FC103810749A}" v="13" dt="2019-05-07T23:40:42.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p:cNvSpPr>
            <a:spLocks noGrp="1"/>
          </p:cNvSpPr>
          <p:nvPr>
            <p:ph type="ctrTitle"/>
          </p:nvPr>
        </p:nvSpPr>
        <p:spPr>
          <a:xfrm>
            <a:off x="2589213" y="3767328"/>
            <a:ext cx="8915399" cy="1924635"/>
          </a:xfrm>
        </p:spPr>
        <p:txBody>
          <a:bodyPr>
            <a:normAutofit/>
          </a:bodyPr>
          <a:lstStyle/>
          <a:p>
            <a:endParaRPr lang="en-US"/>
          </a:p>
        </p:txBody>
      </p:sp>
      <p:sp>
        <p:nvSpPr>
          <p:cNvPr id="3" name="Subtitle 2"/>
          <p:cNvSpPr>
            <a:spLocks noGrp="1"/>
          </p:cNvSpPr>
          <p:nvPr>
            <p:ph type="subTitle" idx="1"/>
          </p:nvPr>
        </p:nvSpPr>
        <p:spPr>
          <a:xfrm>
            <a:off x="2589213" y="5696711"/>
            <a:ext cx="8915399" cy="507189"/>
          </a:xfrm>
        </p:spPr>
        <p:txBody>
          <a:bodyPr>
            <a:normAutofit/>
          </a:bodyPr>
          <a:lstStyle/>
          <a:p>
            <a:endParaRPr lang="en-US"/>
          </a:p>
        </p:txBody>
      </p:sp>
      <p:grpSp>
        <p:nvGrpSpPr>
          <p:cNvPr id="25" name="Group 24">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nesne içeren bir resim&#10;&#10;Yüksek güvenilirlikle oluşturulmuş açıklama">
            <a:extLst>
              <a:ext uri="{FF2B5EF4-FFF2-40B4-BE49-F238E27FC236}">
                <a16:creationId xmlns:a16="http://schemas.microsoft.com/office/drawing/2014/main" id="{A80E6747-ACB4-47CB-8027-7B85F2BBEB22}"/>
              </a:ext>
            </a:extLst>
          </p:cNvPr>
          <p:cNvPicPr>
            <a:picLocks noChangeAspect="1"/>
          </p:cNvPicPr>
          <p:nvPr/>
        </p:nvPicPr>
        <p:blipFill>
          <a:blip r:embed="rId2"/>
          <a:stretch>
            <a:fillRect/>
          </a:stretch>
        </p:blipFill>
        <p:spPr>
          <a:xfrm>
            <a:off x="2589212" y="950976"/>
            <a:ext cx="7829552" cy="2505456"/>
          </a:xfrm>
          <a:prstGeom prst="rect">
            <a:avLst/>
          </a:prstGeom>
        </p:spPr>
      </p:pic>
      <p:sp>
        <p:nvSpPr>
          <p:cNvPr id="41"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CE8C-74D9-444C-9D80-8D0379C5FB3A}"/>
              </a:ext>
            </a:extLst>
          </p:cNvPr>
          <p:cNvSpPr>
            <a:spLocks noGrp="1"/>
          </p:cNvSpPr>
          <p:nvPr>
            <p:ph type="title"/>
          </p:nvPr>
        </p:nvSpPr>
        <p:spPr>
          <a:xfrm>
            <a:off x="1687669" y="624110"/>
            <a:ext cx="4137059" cy="1280890"/>
          </a:xfrm>
        </p:spPr>
        <p:txBody>
          <a:bodyPr>
            <a:normAutofit/>
          </a:bodyPr>
          <a:lstStyle/>
          <a:p>
            <a:r>
              <a:rPr lang="tr-TR" sz="3200"/>
              <a:t>Sandwich/Hybrid Integration Test</a:t>
            </a:r>
          </a:p>
        </p:txBody>
      </p:sp>
      <p:sp>
        <p:nvSpPr>
          <p:cNvPr id="3" name="Content Placeholder 2">
            <a:extLst>
              <a:ext uri="{FF2B5EF4-FFF2-40B4-BE49-F238E27FC236}">
                <a16:creationId xmlns:a16="http://schemas.microsoft.com/office/drawing/2014/main" id="{EFCFEB5A-95DB-42A6-8109-94D5CEA1E45D}"/>
              </a:ext>
            </a:extLst>
          </p:cNvPr>
          <p:cNvSpPr>
            <a:spLocks noGrp="1"/>
          </p:cNvSpPr>
          <p:nvPr>
            <p:ph idx="1"/>
          </p:nvPr>
        </p:nvSpPr>
        <p:spPr>
          <a:xfrm>
            <a:off x="1683956" y="2133600"/>
            <a:ext cx="4140772" cy="3777622"/>
          </a:xfrm>
        </p:spPr>
        <p:txBody>
          <a:bodyPr vert="horz" lIns="91440" tIns="45720" rIns="91440" bIns="45720" rtlCol="0">
            <a:normAutofit/>
          </a:bodyPr>
          <a:lstStyle/>
          <a:p>
            <a:r>
              <a:rPr lang="tr-TR">
                <a:solidFill>
                  <a:srgbClr val="000000"/>
                </a:solidFill>
                <a:ea typeface="+mn-lt"/>
                <a:cs typeface="+mn-lt"/>
              </a:rPr>
              <a:t>Modüllerin bir kısmı Top-Down, bir diğer kısmı ise Bottom-Up tiplerini kullanılarak gerçekleştirilen test tipidir. Bu karma tipteki amaç ise bazı modülleri gruplara ayırabilirken diğer modülleri ise ayrı bir şekilde test edebilmektir.</a:t>
            </a:r>
            <a:endParaRPr lang="tr-TR">
              <a:solidFill>
                <a:srgbClr val="000000"/>
              </a:solidFill>
            </a:endParaRPr>
          </a:p>
        </p:txBody>
      </p:sp>
      <p:pic>
        <p:nvPicPr>
          <p:cNvPr id="4" name="Picture 4">
            <a:extLst>
              <a:ext uri="{FF2B5EF4-FFF2-40B4-BE49-F238E27FC236}">
                <a16:creationId xmlns:a16="http://schemas.microsoft.com/office/drawing/2014/main" id="{E1AFEB7E-C0C1-4F48-B47C-AB7FF5772B87}"/>
              </a:ext>
            </a:extLst>
          </p:cNvPr>
          <p:cNvPicPr>
            <a:picLocks noChangeAspect="1"/>
          </p:cNvPicPr>
          <p:nvPr/>
        </p:nvPicPr>
        <p:blipFill>
          <a:blip r:embed="rId2"/>
          <a:stretch>
            <a:fillRect/>
          </a:stretch>
        </p:blipFill>
        <p:spPr>
          <a:xfrm>
            <a:off x="6091916" y="768046"/>
            <a:ext cx="5451627" cy="5001867"/>
          </a:xfrm>
          <a:prstGeom prst="rect">
            <a:avLst/>
          </a:prstGeom>
        </p:spPr>
      </p:pic>
    </p:spTree>
    <p:extLst>
      <p:ext uri="{BB962C8B-B14F-4D97-AF65-F5344CB8AC3E}">
        <p14:creationId xmlns:p14="http://schemas.microsoft.com/office/powerpoint/2010/main" val="244670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4BED-D5BE-4771-B77E-6E9ED7E04EFB}"/>
              </a:ext>
            </a:extLst>
          </p:cNvPr>
          <p:cNvSpPr>
            <a:spLocks noGrp="1"/>
          </p:cNvSpPr>
          <p:nvPr>
            <p:ph type="title"/>
          </p:nvPr>
        </p:nvSpPr>
        <p:spPr/>
        <p:txBody>
          <a:bodyPr/>
          <a:lstStyle/>
          <a:p>
            <a:r>
              <a:rPr lang="tr-TR" dirty="0" err="1">
                <a:solidFill>
                  <a:schemeClr val="accent1">
                    <a:lumMod val="60000"/>
                    <a:lumOff val="40000"/>
                  </a:schemeClr>
                </a:solidFill>
              </a:rPr>
              <a:t>System</a:t>
            </a:r>
            <a:r>
              <a:rPr lang="tr-TR" dirty="0">
                <a:solidFill>
                  <a:schemeClr val="accent1">
                    <a:lumMod val="60000"/>
                    <a:lumOff val="40000"/>
                  </a:schemeClr>
                </a:solidFill>
              </a:rPr>
              <a:t> Integration </a:t>
            </a:r>
            <a:r>
              <a:rPr lang="tr-TR" dirty="0" err="1">
                <a:solidFill>
                  <a:schemeClr val="accent1">
                    <a:lumMod val="60000"/>
                    <a:lumOff val="40000"/>
                  </a:schemeClr>
                </a:solidFill>
              </a:rPr>
              <a:t>Testing</a:t>
            </a:r>
            <a:r>
              <a:rPr lang="tr-TR" dirty="0">
                <a:solidFill>
                  <a:schemeClr val="accent1">
                    <a:lumMod val="60000"/>
                    <a:lumOff val="40000"/>
                  </a:schemeClr>
                </a:solidFill>
              </a:rPr>
              <a:t> Nedir</a:t>
            </a:r>
          </a:p>
        </p:txBody>
      </p:sp>
      <p:sp>
        <p:nvSpPr>
          <p:cNvPr id="3" name="Content Placeholder 2">
            <a:extLst>
              <a:ext uri="{FF2B5EF4-FFF2-40B4-BE49-F238E27FC236}">
                <a16:creationId xmlns:a16="http://schemas.microsoft.com/office/drawing/2014/main" id="{BB6EFC20-83CD-4821-868E-07F70482E495}"/>
              </a:ext>
            </a:extLst>
          </p:cNvPr>
          <p:cNvSpPr>
            <a:spLocks noGrp="1"/>
          </p:cNvSpPr>
          <p:nvPr>
            <p:ph idx="1"/>
          </p:nvPr>
        </p:nvSpPr>
        <p:spPr/>
        <p:txBody>
          <a:bodyPr vert="horz" lIns="91440" tIns="45720" rIns="91440" bIns="45720" rtlCol="0" anchor="t">
            <a:normAutofit fontScale="92500" lnSpcReduction="10000"/>
          </a:bodyPr>
          <a:lstStyle/>
          <a:p>
            <a:r>
              <a:rPr lang="tr-TR" dirty="0" err="1">
                <a:ea typeface="+mn-lt"/>
                <a:cs typeface="+mn-lt"/>
              </a:rPr>
              <a:t>System</a:t>
            </a:r>
            <a:r>
              <a:rPr lang="tr-TR" dirty="0">
                <a:ea typeface="+mn-lt"/>
                <a:cs typeface="+mn-lt"/>
              </a:rPr>
              <a:t> Integration </a:t>
            </a:r>
            <a:r>
              <a:rPr lang="tr-TR" dirty="0" err="1">
                <a:ea typeface="+mn-lt"/>
                <a:cs typeface="+mn-lt"/>
              </a:rPr>
              <a:t>Testing,tüm</a:t>
            </a:r>
            <a:r>
              <a:rPr lang="tr-TR" dirty="0">
                <a:ea typeface="+mn-lt"/>
                <a:cs typeface="+mn-lt"/>
              </a:rPr>
              <a:t> sistemin </a:t>
            </a:r>
            <a:r>
              <a:rPr lang="tr-TR" dirty="0" err="1">
                <a:ea typeface="+mn-lt"/>
                <a:cs typeface="+mn-lt"/>
              </a:rPr>
              <a:t>davranısını</a:t>
            </a:r>
            <a:r>
              <a:rPr lang="tr-TR" dirty="0">
                <a:ea typeface="+mn-lt"/>
                <a:cs typeface="+mn-lt"/>
              </a:rPr>
              <a:t> </a:t>
            </a:r>
            <a:r>
              <a:rPr lang="tr-TR" dirty="0" err="1">
                <a:ea typeface="+mn-lt"/>
                <a:cs typeface="+mn-lt"/>
              </a:rPr>
              <a:t>dogrulamak</a:t>
            </a:r>
            <a:r>
              <a:rPr lang="tr-TR" dirty="0">
                <a:ea typeface="+mn-lt"/>
                <a:cs typeface="+mn-lt"/>
              </a:rPr>
              <a:t> </a:t>
            </a:r>
            <a:r>
              <a:rPr lang="tr-TR" dirty="0" err="1">
                <a:ea typeface="+mn-lt"/>
                <a:cs typeface="+mn-lt"/>
              </a:rPr>
              <a:t>icin</a:t>
            </a:r>
            <a:r>
              <a:rPr lang="tr-TR" dirty="0">
                <a:ea typeface="+mn-lt"/>
                <a:cs typeface="+mn-lt"/>
              </a:rPr>
              <a:t> entegre bir donanım ve yazılım ortamında gerçekleştirilen bir tür yazılım testi olarak tanımlanır.</a:t>
            </a:r>
            <a:endParaRPr lang="tr-TR" dirty="0"/>
          </a:p>
          <a:p>
            <a:r>
              <a:rPr lang="tr-TR" dirty="0">
                <a:ea typeface="+mn-lt"/>
                <a:cs typeface="+mn-lt"/>
              </a:rPr>
              <a:t>Sistemin belirtilen şartlara uygunluğunu değerlendirmek için eksiksiz ve entegre bir sistem üzerinde yapılan testtir.</a:t>
            </a:r>
            <a:endParaRPr lang="tr-TR" dirty="0"/>
          </a:p>
          <a:p>
            <a:endParaRPr lang="tr-TR"/>
          </a:p>
          <a:p>
            <a:r>
              <a:rPr lang="tr-TR" dirty="0">
                <a:ea typeface="+mn-lt"/>
                <a:cs typeface="+mn-lt"/>
              </a:rPr>
              <a:t>Bir yazılım sisteminin modülleri arasındaki etkileşimi doğrulamak için </a:t>
            </a:r>
            <a:r>
              <a:rPr lang="tr-TR" dirty="0" err="1">
                <a:ea typeface="+mn-lt"/>
                <a:cs typeface="+mn-lt"/>
              </a:rPr>
              <a:t>System</a:t>
            </a:r>
            <a:r>
              <a:rPr lang="tr-TR" dirty="0">
                <a:ea typeface="+mn-lt"/>
                <a:cs typeface="+mn-lt"/>
              </a:rPr>
              <a:t> Integration </a:t>
            </a:r>
            <a:r>
              <a:rPr lang="tr-TR" dirty="0" err="1">
                <a:ea typeface="+mn-lt"/>
                <a:cs typeface="+mn-lt"/>
              </a:rPr>
              <a:t>Testing</a:t>
            </a:r>
            <a:r>
              <a:rPr lang="tr-TR" dirty="0">
                <a:ea typeface="+mn-lt"/>
                <a:cs typeface="+mn-lt"/>
              </a:rPr>
              <a:t> (SIT) yapılır. </a:t>
            </a:r>
            <a:endParaRPr lang="tr-TR"/>
          </a:p>
          <a:p>
            <a:endParaRPr lang="tr-TR"/>
          </a:p>
          <a:p>
            <a:r>
              <a:rPr lang="tr-TR" dirty="0">
                <a:ea typeface="+mn-lt"/>
                <a:cs typeface="+mn-lt"/>
              </a:rPr>
              <a:t>Bir yazılım sisteminin diğerleriyle birlikte olduğunu doğrular ve yazılım uygulamasının modülleri arasındaki </a:t>
            </a:r>
            <a:r>
              <a:rPr lang="tr-TR" dirty="0" err="1">
                <a:ea typeface="+mn-lt"/>
                <a:cs typeface="+mn-lt"/>
              </a:rPr>
              <a:t>arayüzü</a:t>
            </a:r>
            <a:r>
              <a:rPr lang="tr-TR" dirty="0">
                <a:ea typeface="+mn-lt"/>
                <a:cs typeface="+mn-lt"/>
              </a:rPr>
              <a:t> test eder. Bu tür testte, modüller önce bireysel olarak test edilir ve daha sonra bir sistem oluşturmak için birleştirilir.</a:t>
            </a:r>
            <a:endParaRPr lang="tr-TR" dirty="0"/>
          </a:p>
        </p:txBody>
      </p:sp>
    </p:spTree>
    <p:extLst>
      <p:ext uri="{BB962C8B-B14F-4D97-AF65-F5344CB8AC3E}">
        <p14:creationId xmlns:p14="http://schemas.microsoft.com/office/powerpoint/2010/main" val="324546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6C16-58FB-4110-A7E0-67BA7419BB25}"/>
              </a:ext>
            </a:extLst>
          </p:cNvPr>
          <p:cNvSpPr>
            <a:spLocks noGrp="1"/>
          </p:cNvSpPr>
          <p:nvPr>
            <p:ph type="title"/>
          </p:nvPr>
        </p:nvSpPr>
        <p:spPr/>
        <p:txBody>
          <a:bodyPr/>
          <a:lstStyle/>
          <a:p>
            <a:endParaRPr lang="tr-TR"/>
          </a:p>
        </p:txBody>
      </p:sp>
      <p:pic>
        <p:nvPicPr>
          <p:cNvPr id="4" name="Picture 4">
            <a:extLst>
              <a:ext uri="{FF2B5EF4-FFF2-40B4-BE49-F238E27FC236}">
                <a16:creationId xmlns:a16="http://schemas.microsoft.com/office/drawing/2014/main" id="{4C3835F6-6734-4FC9-B61E-EF22D36FD92D}"/>
              </a:ext>
            </a:extLst>
          </p:cNvPr>
          <p:cNvPicPr>
            <a:picLocks noGrp="1" noChangeAspect="1"/>
          </p:cNvPicPr>
          <p:nvPr>
            <p:ph idx="1"/>
          </p:nvPr>
        </p:nvPicPr>
        <p:blipFill>
          <a:blip r:embed="rId2"/>
          <a:stretch>
            <a:fillRect/>
          </a:stretch>
        </p:blipFill>
        <p:spPr>
          <a:xfrm>
            <a:off x="3425" y="-1901"/>
            <a:ext cx="12563976" cy="6858501"/>
          </a:xfrm>
          <a:prstGeom prst="rect">
            <a:avLst/>
          </a:prstGeom>
        </p:spPr>
      </p:pic>
    </p:spTree>
    <p:extLst>
      <p:ext uri="{BB962C8B-B14F-4D97-AF65-F5344CB8AC3E}">
        <p14:creationId xmlns:p14="http://schemas.microsoft.com/office/powerpoint/2010/main" val="247006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EF9E-8F80-437A-945D-A39609CD11EC}"/>
              </a:ext>
            </a:extLst>
          </p:cNvPr>
          <p:cNvSpPr>
            <a:spLocks noGrp="1"/>
          </p:cNvSpPr>
          <p:nvPr>
            <p:ph type="title"/>
          </p:nvPr>
        </p:nvSpPr>
        <p:spPr/>
        <p:txBody>
          <a:bodyPr/>
          <a:lstStyle/>
          <a:p>
            <a:r>
              <a:rPr lang="tr-TR" dirty="0">
                <a:solidFill>
                  <a:schemeClr val="accent1">
                    <a:lumMod val="60000"/>
                    <a:lumOff val="40000"/>
                  </a:schemeClr>
                </a:solidFill>
              </a:rPr>
              <a:t>Neden </a:t>
            </a:r>
            <a:r>
              <a:rPr lang="tr-TR" dirty="0" err="1">
                <a:solidFill>
                  <a:schemeClr val="accent1">
                    <a:lumMod val="60000"/>
                    <a:lumOff val="40000"/>
                  </a:schemeClr>
                </a:solidFill>
              </a:rPr>
              <a:t>System</a:t>
            </a:r>
            <a:r>
              <a:rPr lang="tr-TR" dirty="0">
                <a:solidFill>
                  <a:schemeClr val="accent1">
                    <a:lumMod val="60000"/>
                    <a:lumOff val="40000"/>
                  </a:schemeClr>
                </a:solidFill>
              </a:rPr>
              <a:t> Integration Test Uygularız</a:t>
            </a:r>
          </a:p>
        </p:txBody>
      </p:sp>
      <p:sp>
        <p:nvSpPr>
          <p:cNvPr id="3" name="Content Placeholder 2">
            <a:extLst>
              <a:ext uri="{FF2B5EF4-FFF2-40B4-BE49-F238E27FC236}">
                <a16:creationId xmlns:a16="http://schemas.microsoft.com/office/drawing/2014/main" id="{19B05E0A-F178-4556-9DDA-74A4C0FE2D19}"/>
              </a:ext>
            </a:extLst>
          </p:cNvPr>
          <p:cNvSpPr>
            <a:spLocks noGrp="1"/>
          </p:cNvSpPr>
          <p:nvPr>
            <p:ph idx="1"/>
          </p:nvPr>
        </p:nvSpPr>
        <p:spPr/>
        <p:txBody>
          <a:bodyPr vert="horz" lIns="91440" tIns="45720" rIns="91440" bIns="45720" rtlCol="0" anchor="t">
            <a:normAutofit lnSpcReduction="10000"/>
          </a:bodyPr>
          <a:lstStyle/>
          <a:p>
            <a:endParaRPr lang="tr-TR"/>
          </a:p>
          <a:p>
            <a:r>
              <a:rPr lang="tr-TR" dirty="0">
                <a:ea typeface="+mn-lt"/>
                <a:cs typeface="+mn-lt"/>
              </a:rPr>
              <a:t>Kusurların erken tespit edilmesine yardımcı olur.</a:t>
            </a:r>
            <a:endParaRPr lang="tr-TR" dirty="0"/>
          </a:p>
          <a:p>
            <a:endParaRPr lang="tr-TR"/>
          </a:p>
          <a:p>
            <a:r>
              <a:rPr lang="tr-TR" dirty="0">
                <a:ea typeface="+mn-lt"/>
                <a:cs typeface="+mn-lt"/>
              </a:rPr>
              <a:t>Modüllerin bireysel olarak kabul edilebilirliği hakkında daha erken </a:t>
            </a:r>
            <a:r>
              <a:rPr lang="tr-TR" dirty="0" err="1">
                <a:ea typeface="+mn-lt"/>
                <a:cs typeface="+mn-lt"/>
              </a:rPr>
              <a:t>feedback</a:t>
            </a:r>
            <a:r>
              <a:rPr lang="tr-TR" dirty="0">
                <a:ea typeface="+mn-lt"/>
                <a:cs typeface="+mn-lt"/>
              </a:rPr>
              <a:t> alırız.</a:t>
            </a:r>
            <a:endParaRPr lang="tr-TR" dirty="0"/>
          </a:p>
          <a:p>
            <a:endParaRPr lang="tr-TR"/>
          </a:p>
          <a:p>
            <a:r>
              <a:rPr lang="tr-TR" dirty="0">
                <a:ea typeface="+mn-lt"/>
                <a:cs typeface="+mn-lt"/>
              </a:rPr>
              <a:t>Hata düzeltmelerinin takvimi esnektir ve geliştirme ile aynı anda hata düzeltmesi yapılabilir.</a:t>
            </a:r>
            <a:endParaRPr lang="tr-TR" dirty="0"/>
          </a:p>
          <a:p>
            <a:endParaRPr lang="tr-TR" dirty="0">
              <a:ea typeface="+mn-lt"/>
              <a:cs typeface="+mn-lt"/>
            </a:endParaRPr>
          </a:p>
          <a:p>
            <a:r>
              <a:rPr lang="tr-TR" dirty="0">
                <a:ea typeface="+mn-lt"/>
                <a:cs typeface="+mn-lt"/>
              </a:rPr>
              <a:t>Entegre alt sistemler arasında etkileşim olduğunda meydana gelen arızaları ortaya çıkarmak için SIT gereklidir.</a:t>
            </a:r>
            <a:endParaRPr lang="tr-TR"/>
          </a:p>
          <a:p>
            <a:endParaRPr lang="tr-TR"/>
          </a:p>
          <a:p>
            <a:endParaRPr lang="tr-TR" dirty="0"/>
          </a:p>
        </p:txBody>
      </p:sp>
    </p:spTree>
    <p:extLst>
      <p:ext uri="{BB962C8B-B14F-4D97-AF65-F5344CB8AC3E}">
        <p14:creationId xmlns:p14="http://schemas.microsoft.com/office/powerpoint/2010/main" val="26131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149C-D097-46DD-8C6A-94DC52F84088}"/>
              </a:ext>
            </a:extLst>
          </p:cNvPr>
          <p:cNvSpPr>
            <a:spLocks noGrp="1"/>
          </p:cNvSpPr>
          <p:nvPr>
            <p:ph type="title"/>
          </p:nvPr>
        </p:nvSpPr>
        <p:spPr/>
        <p:txBody>
          <a:bodyPr/>
          <a:lstStyle/>
          <a:p>
            <a:r>
              <a:rPr lang="tr-TR">
                <a:solidFill>
                  <a:schemeClr val="accent1">
                    <a:lumMod val="60000"/>
                    <a:lumOff val="40000"/>
                  </a:schemeClr>
                </a:solidFill>
              </a:rPr>
              <a:t>System Integration Test Granularity</a:t>
            </a:r>
            <a:br>
              <a:rPr lang="tr-TR" dirty="0">
                <a:solidFill>
                  <a:schemeClr val="accent1">
                    <a:lumMod val="60000"/>
                    <a:lumOff val="40000"/>
                  </a:schemeClr>
                </a:solidFill>
              </a:rPr>
            </a:br>
            <a:endParaRPr lang="tr-TR"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A6DF7AE-CE67-477F-B5D9-BCF5284C643C}"/>
              </a:ext>
            </a:extLst>
          </p:cNvPr>
          <p:cNvSpPr>
            <a:spLocks noGrp="1"/>
          </p:cNvSpPr>
          <p:nvPr>
            <p:ph idx="1"/>
          </p:nvPr>
        </p:nvSpPr>
        <p:spPr/>
        <p:txBody>
          <a:bodyPr vert="horz" lIns="91440" tIns="45720" rIns="91440" bIns="45720" rtlCol="0" anchor="t">
            <a:normAutofit/>
          </a:bodyPr>
          <a:lstStyle/>
          <a:p>
            <a:endParaRPr lang="tr-TR"/>
          </a:p>
          <a:p>
            <a:r>
              <a:rPr lang="tr-TR">
                <a:ea typeface="+mn-lt"/>
                <a:cs typeface="+mn-lt"/>
              </a:rPr>
              <a:t>Intra-System Testing:Birleşik bir sistem oluşturmak için modülleri bir araya getirmeyi amaçlayan düşük düzeyde bir entegrasyon testidir.</a:t>
            </a:r>
            <a:endParaRPr lang="tr-TR"/>
          </a:p>
          <a:p>
            <a:endParaRPr lang="tr-TR"/>
          </a:p>
          <a:p>
            <a:r>
              <a:rPr lang="tr-TR">
                <a:ea typeface="+mn-lt"/>
                <a:cs typeface="+mn-lt"/>
              </a:rPr>
              <a:t>Inter-System Testing:Bağımsız olarak test edilen sistemlerin arayüzlenmesini gerektiren yüksek seviyeli bir testtir.</a:t>
            </a:r>
            <a:endParaRPr lang="tr-TR"/>
          </a:p>
          <a:p>
            <a:endParaRPr lang="tr-TR"/>
          </a:p>
          <a:p>
            <a:r>
              <a:rPr lang="tr-TR">
                <a:ea typeface="+mn-lt"/>
                <a:cs typeface="+mn-lt"/>
              </a:rPr>
              <a:t>Pairwise Testing:Tüm sistemde sadece birbirine bağlı iki alt sistem bir seferde test edilir.Diğer alt sistemlerin zaten iyi çalıştığını farz ederek, iki alt sistemin bir araya geldiğinde iyi çalışabilmesini sağlamayı amaçlar.</a:t>
            </a:r>
            <a:endParaRPr lang="tr-TR"/>
          </a:p>
        </p:txBody>
      </p:sp>
    </p:spTree>
    <p:extLst>
      <p:ext uri="{BB962C8B-B14F-4D97-AF65-F5344CB8AC3E}">
        <p14:creationId xmlns:p14="http://schemas.microsoft.com/office/powerpoint/2010/main" val="383341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4987-B690-4D1D-9DE2-D84965C603FF}"/>
              </a:ext>
            </a:extLst>
          </p:cNvPr>
          <p:cNvSpPr>
            <a:spLocks noGrp="1"/>
          </p:cNvSpPr>
          <p:nvPr>
            <p:ph type="title"/>
          </p:nvPr>
        </p:nvSpPr>
        <p:spPr/>
        <p:txBody>
          <a:bodyPr/>
          <a:lstStyle/>
          <a:p>
            <a:r>
              <a:rPr lang="tr-TR">
                <a:solidFill>
                  <a:schemeClr val="accent1">
                    <a:lumMod val="60000"/>
                    <a:lumOff val="40000"/>
                  </a:schemeClr>
                </a:solidFill>
              </a:rPr>
              <a:t>System Integration Test Cesitleri</a:t>
            </a:r>
            <a:endParaRPr lang="tr-TR"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79775F0-F1E9-40C2-9610-8956D9EAA68D}"/>
              </a:ext>
            </a:extLst>
          </p:cNvPr>
          <p:cNvSpPr>
            <a:spLocks noGrp="1"/>
          </p:cNvSpPr>
          <p:nvPr>
            <p:ph idx="1"/>
          </p:nvPr>
        </p:nvSpPr>
        <p:spPr/>
        <p:txBody>
          <a:bodyPr vert="horz" lIns="91440" tIns="45720" rIns="91440" bIns="45720" rtlCol="0" anchor="t">
            <a:normAutofit/>
          </a:bodyPr>
          <a:lstStyle/>
          <a:p>
            <a:r>
              <a:rPr lang="tr-TR">
                <a:ea typeface="+mn-lt"/>
                <a:cs typeface="+mn-lt"/>
              </a:rPr>
              <a:t>Big Bang Integration Test</a:t>
            </a:r>
            <a:endParaRPr lang="tr-TR"/>
          </a:p>
          <a:p>
            <a:endParaRPr lang="tr-TR"/>
          </a:p>
          <a:p>
            <a:r>
              <a:rPr lang="tr-TR">
                <a:ea typeface="+mn-lt"/>
                <a:cs typeface="+mn-lt"/>
              </a:rPr>
              <a:t>Top-Down Integration Test</a:t>
            </a:r>
            <a:endParaRPr lang="tr-TR"/>
          </a:p>
          <a:p>
            <a:endParaRPr lang="tr-TR"/>
          </a:p>
          <a:p>
            <a:r>
              <a:rPr lang="tr-TR">
                <a:ea typeface="+mn-lt"/>
                <a:cs typeface="+mn-lt"/>
              </a:rPr>
              <a:t>Bottom-Up Integration Test</a:t>
            </a:r>
            <a:endParaRPr lang="tr-TR"/>
          </a:p>
          <a:p>
            <a:endParaRPr lang="tr-TR"/>
          </a:p>
          <a:p>
            <a:r>
              <a:rPr lang="tr-TR">
                <a:ea typeface="+mn-lt"/>
                <a:cs typeface="+mn-lt"/>
              </a:rPr>
              <a:t>Sandwich/Hybrid Integration Test</a:t>
            </a:r>
            <a:endParaRPr lang="tr-TR"/>
          </a:p>
        </p:txBody>
      </p:sp>
    </p:spTree>
    <p:extLst>
      <p:ext uri="{BB962C8B-B14F-4D97-AF65-F5344CB8AC3E}">
        <p14:creationId xmlns:p14="http://schemas.microsoft.com/office/powerpoint/2010/main" val="224493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1273-DC2C-4A5C-A0E0-C339621EAB38}"/>
              </a:ext>
            </a:extLst>
          </p:cNvPr>
          <p:cNvSpPr>
            <a:spLocks noGrp="1"/>
          </p:cNvSpPr>
          <p:nvPr>
            <p:ph type="title"/>
          </p:nvPr>
        </p:nvSpPr>
        <p:spPr>
          <a:xfrm>
            <a:off x="1687669" y="624110"/>
            <a:ext cx="4137059" cy="1280890"/>
          </a:xfrm>
        </p:spPr>
        <p:txBody>
          <a:bodyPr>
            <a:normAutofit/>
          </a:bodyPr>
          <a:lstStyle/>
          <a:p>
            <a:pPr>
              <a:lnSpc>
                <a:spcPct val="90000"/>
              </a:lnSpc>
            </a:pPr>
            <a:r>
              <a:rPr lang="tr-TR" sz="2700">
                <a:solidFill>
                  <a:schemeClr val="accent1">
                    <a:lumMod val="60000"/>
                    <a:lumOff val="40000"/>
                  </a:schemeClr>
                </a:solidFill>
              </a:rPr>
              <a:t>Big Bang Integration Test</a:t>
            </a:r>
            <a:br>
              <a:rPr lang="tr-TR" sz="2700" dirty="0"/>
            </a:br>
            <a:endParaRPr lang="tr-TR" sz="2700"/>
          </a:p>
        </p:txBody>
      </p:sp>
      <p:sp>
        <p:nvSpPr>
          <p:cNvPr id="3" name="Content Placeholder 2">
            <a:extLst>
              <a:ext uri="{FF2B5EF4-FFF2-40B4-BE49-F238E27FC236}">
                <a16:creationId xmlns:a16="http://schemas.microsoft.com/office/drawing/2014/main" id="{AC26BF21-B528-4FAD-9B78-7D3D9565487F}"/>
              </a:ext>
            </a:extLst>
          </p:cNvPr>
          <p:cNvSpPr>
            <a:spLocks noGrp="1"/>
          </p:cNvSpPr>
          <p:nvPr>
            <p:ph idx="1"/>
          </p:nvPr>
        </p:nvSpPr>
        <p:spPr>
          <a:xfrm>
            <a:off x="1683956" y="2133600"/>
            <a:ext cx="4140772" cy="3777622"/>
          </a:xfrm>
        </p:spPr>
        <p:txBody>
          <a:bodyPr vert="horz" lIns="91440" tIns="45720" rIns="91440" bIns="45720" rtlCol="0">
            <a:normAutofit/>
          </a:bodyPr>
          <a:lstStyle/>
          <a:p>
            <a:r>
              <a:rPr lang="tr-TR">
                <a:solidFill>
                  <a:srgbClr val="000000"/>
                </a:solidFill>
                <a:ea typeface="+mn-lt"/>
                <a:cs typeface="+mn-lt"/>
              </a:rPr>
              <a:t>En yaygın kullanılan entegrasyon test tipidir. Geliştirilmiş tüm modüller bir araya getirilerek yapılan testtir. Hızlı ve kolay bir şekilde birbirleri ile beraber çalıştıklarında anlam ifade eden modüllerin doğruluğunu sağlar fakat birim başı metot doğruluğunun gözden kaçınılması olasıdır.</a:t>
            </a:r>
            <a:endParaRPr lang="tr-TR">
              <a:solidFill>
                <a:srgbClr val="000000"/>
              </a:solidFill>
            </a:endParaRPr>
          </a:p>
        </p:txBody>
      </p:sp>
      <p:pic>
        <p:nvPicPr>
          <p:cNvPr id="4" name="Picture 4">
            <a:extLst>
              <a:ext uri="{FF2B5EF4-FFF2-40B4-BE49-F238E27FC236}">
                <a16:creationId xmlns:a16="http://schemas.microsoft.com/office/drawing/2014/main" id="{D3E7A293-1AFC-4D16-B4F1-12E37884639D}"/>
              </a:ext>
            </a:extLst>
          </p:cNvPr>
          <p:cNvPicPr>
            <a:picLocks noChangeAspect="1"/>
          </p:cNvPicPr>
          <p:nvPr/>
        </p:nvPicPr>
        <p:blipFill>
          <a:blip r:embed="rId2"/>
          <a:stretch>
            <a:fillRect/>
          </a:stretch>
        </p:blipFill>
        <p:spPr>
          <a:xfrm>
            <a:off x="6091916" y="1490386"/>
            <a:ext cx="5451627" cy="3557186"/>
          </a:xfrm>
          <a:prstGeom prst="rect">
            <a:avLst/>
          </a:prstGeom>
        </p:spPr>
      </p:pic>
    </p:spTree>
    <p:extLst>
      <p:ext uri="{BB962C8B-B14F-4D97-AF65-F5344CB8AC3E}">
        <p14:creationId xmlns:p14="http://schemas.microsoft.com/office/powerpoint/2010/main" val="140865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2EE1-3F94-4068-95E6-B5AA2E9182C6}"/>
              </a:ext>
            </a:extLst>
          </p:cNvPr>
          <p:cNvSpPr>
            <a:spLocks noGrp="1"/>
          </p:cNvSpPr>
          <p:nvPr>
            <p:ph type="title"/>
          </p:nvPr>
        </p:nvSpPr>
        <p:spPr>
          <a:xfrm>
            <a:off x="1687669" y="624110"/>
            <a:ext cx="4137059" cy="1280890"/>
          </a:xfrm>
        </p:spPr>
        <p:txBody>
          <a:bodyPr>
            <a:normAutofit/>
          </a:bodyPr>
          <a:lstStyle/>
          <a:p>
            <a:r>
              <a:rPr lang="tr-TR" sz="3200">
                <a:solidFill>
                  <a:schemeClr val="accent1">
                    <a:lumMod val="60000"/>
                    <a:lumOff val="40000"/>
                  </a:schemeClr>
                </a:solidFill>
              </a:rPr>
              <a:t>Top-Down Integration Test</a:t>
            </a:r>
          </a:p>
        </p:txBody>
      </p:sp>
      <p:sp>
        <p:nvSpPr>
          <p:cNvPr id="3" name="Content Placeholder 2">
            <a:extLst>
              <a:ext uri="{FF2B5EF4-FFF2-40B4-BE49-F238E27FC236}">
                <a16:creationId xmlns:a16="http://schemas.microsoft.com/office/drawing/2014/main" id="{E9967B22-5D07-46B5-B936-B3D2552DF540}"/>
              </a:ext>
            </a:extLst>
          </p:cNvPr>
          <p:cNvSpPr>
            <a:spLocks noGrp="1"/>
          </p:cNvSpPr>
          <p:nvPr>
            <p:ph idx="1"/>
          </p:nvPr>
        </p:nvSpPr>
        <p:spPr>
          <a:xfrm>
            <a:off x="1683956" y="2133600"/>
            <a:ext cx="4140772" cy="3777622"/>
          </a:xfrm>
        </p:spPr>
        <p:txBody>
          <a:bodyPr vert="horz" lIns="91440" tIns="45720" rIns="91440" bIns="45720" rtlCol="0">
            <a:normAutofit/>
          </a:bodyPr>
          <a:lstStyle/>
          <a:p>
            <a:r>
              <a:rPr lang="tr-TR" sz="1700">
                <a:solidFill>
                  <a:srgbClr val="000000"/>
                </a:solidFill>
                <a:ea typeface="+mn-lt"/>
                <a:cs typeface="+mn-lt"/>
              </a:rPr>
              <a:t>Bu entegrasyon testindeki amaç ise modüller arası geçiş yapılırken hatalı olan modülün kolay bir şekilde bulunabilmesini sağlamaktır. Test işlemi yukarıdan aşağı doğru gerçekleşmektedir ve her birinin test işleminden başarılı bir şekilde geçerek ilerlemesi gerekmektedir. Her bir modül testleri stub olarak adlandırılmaktadır. Modül ağacının son bacaklarında ise her bir stub kendi içerisinde test edilerek test işlemi sonuçlandırılır.</a:t>
            </a:r>
            <a:endParaRPr lang="tr-TR" sz="1700">
              <a:solidFill>
                <a:srgbClr val="000000"/>
              </a:solidFill>
            </a:endParaRPr>
          </a:p>
        </p:txBody>
      </p:sp>
      <p:pic>
        <p:nvPicPr>
          <p:cNvPr id="4" name="Picture 4">
            <a:extLst>
              <a:ext uri="{FF2B5EF4-FFF2-40B4-BE49-F238E27FC236}">
                <a16:creationId xmlns:a16="http://schemas.microsoft.com/office/drawing/2014/main" id="{48D802C4-7D28-4BA2-9C7B-119A9A584206}"/>
              </a:ext>
            </a:extLst>
          </p:cNvPr>
          <p:cNvPicPr>
            <a:picLocks noChangeAspect="1"/>
          </p:cNvPicPr>
          <p:nvPr/>
        </p:nvPicPr>
        <p:blipFill>
          <a:blip r:embed="rId2"/>
          <a:stretch>
            <a:fillRect/>
          </a:stretch>
        </p:blipFill>
        <p:spPr>
          <a:xfrm>
            <a:off x="6091916" y="1715266"/>
            <a:ext cx="5451627" cy="3107427"/>
          </a:xfrm>
          <a:prstGeom prst="rect">
            <a:avLst/>
          </a:prstGeom>
        </p:spPr>
      </p:pic>
    </p:spTree>
    <p:extLst>
      <p:ext uri="{BB962C8B-B14F-4D97-AF65-F5344CB8AC3E}">
        <p14:creationId xmlns:p14="http://schemas.microsoft.com/office/powerpoint/2010/main" val="148987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73F5-9949-44EF-B315-90CBC57F0BC7}"/>
              </a:ext>
            </a:extLst>
          </p:cNvPr>
          <p:cNvSpPr>
            <a:spLocks noGrp="1"/>
          </p:cNvSpPr>
          <p:nvPr>
            <p:ph type="title"/>
          </p:nvPr>
        </p:nvSpPr>
        <p:spPr>
          <a:xfrm>
            <a:off x="1687669" y="624110"/>
            <a:ext cx="4137059" cy="1280890"/>
          </a:xfrm>
        </p:spPr>
        <p:txBody>
          <a:bodyPr>
            <a:normAutofit/>
          </a:bodyPr>
          <a:lstStyle/>
          <a:p>
            <a:r>
              <a:rPr lang="tr-TR" sz="3200">
                <a:solidFill>
                  <a:schemeClr val="accent1">
                    <a:lumMod val="60000"/>
                    <a:lumOff val="40000"/>
                  </a:schemeClr>
                </a:solidFill>
              </a:rPr>
              <a:t>Bottom-Up Integration Test</a:t>
            </a:r>
          </a:p>
        </p:txBody>
      </p:sp>
      <p:sp>
        <p:nvSpPr>
          <p:cNvPr id="3" name="Content Placeholder 2">
            <a:extLst>
              <a:ext uri="{FF2B5EF4-FFF2-40B4-BE49-F238E27FC236}">
                <a16:creationId xmlns:a16="http://schemas.microsoft.com/office/drawing/2014/main" id="{0EEE4CAD-BEDF-4D39-BEA1-F6D855A69A12}"/>
              </a:ext>
            </a:extLst>
          </p:cNvPr>
          <p:cNvSpPr>
            <a:spLocks noGrp="1"/>
          </p:cNvSpPr>
          <p:nvPr>
            <p:ph idx="1"/>
          </p:nvPr>
        </p:nvSpPr>
        <p:spPr>
          <a:xfrm>
            <a:off x="1683956" y="2133600"/>
            <a:ext cx="4140772" cy="3777622"/>
          </a:xfrm>
        </p:spPr>
        <p:txBody>
          <a:bodyPr vert="horz" lIns="91440" tIns="45720" rIns="91440" bIns="45720" rtlCol="0">
            <a:normAutofit/>
          </a:bodyPr>
          <a:lstStyle/>
          <a:p>
            <a:pPr>
              <a:lnSpc>
                <a:spcPct val="90000"/>
              </a:lnSpc>
            </a:pPr>
            <a:r>
              <a:rPr lang="tr-TR" sz="1700">
                <a:solidFill>
                  <a:srgbClr val="000000"/>
                </a:solidFill>
                <a:ea typeface="+mn-lt"/>
                <a:cs typeface="+mn-lt"/>
              </a:rPr>
              <a:t>Bu test yöntemi ise Unit Testler ile beraber ilerlemektedir. Alt tarafta bulunan tüm stublar, Unit Testlerden geçirilerek yukarıya doğru ilerlenir. Top-Down’da olduğu gibi yukarıya ilerlerken Unit Testler aracılığı ile her test başarılı olarak sonuçlanmalıdır. Tüm stublar için Unit Testler oluşturulduktan sonra bir üst seviyede hepsi bir ele alınarak test işlemi yapılır. Bu test tipindeki amaç ise stublardan başlayarak hataların en kısa sürede bulunabilmesidir.</a:t>
            </a:r>
            <a:endParaRPr lang="tr-TR" sz="1700">
              <a:solidFill>
                <a:srgbClr val="000000"/>
              </a:solidFill>
            </a:endParaRPr>
          </a:p>
        </p:txBody>
      </p:sp>
      <p:pic>
        <p:nvPicPr>
          <p:cNvPr id="4" name="Picture 4">
            <a:extLst>
              <a:ext uri="{FF2B5EF4-FFF2-40B4-BE49-F238E27FC236}">
                <a16:creationId xmlns:a16="http://schemas.microsoft.com/office/drawing/2014/main" id="{FD8830A3-11A4-41B7-B611-C67F56B1F99D}"/>
              </a:ext>
            </a:extLst>
          </p:cNvPr>
          <p:cNvPicPr>
            <a:picLocks noChangeAspect="1"/>
          </p:cNvPicPr>
          <p:nvPr/>
        </p:nvPicPr>
        <p:blipFill>
          <a:blip r:embed="rId2"/>
          <a:stretch>
            <a:fillRect/>
          </a:stretch>
        </p:blipFill>
        <p:spPr>
          <a:xfrm>
            <a:off x="6091916" y="1715266"/>
            <a:ext cx="5451627" cy="3107427"/>
          </a:xfrm>
          <a:prstGeom prst="rect">
            <a:avLst/>
          </a:prstGeom>
        </p:spPr>
      </p:pic>
    </p:spTree>
    <p:extLst>
      <p:ext uri="{BB962C8B-B14F-4D97-AF65-F5344CB8AC3E}">
        <p14:creationId xmlns:p14="http://schemas.microsoft.com/office/powerpoint/2010/main" val="45566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417</Words>
  <Application>Microsoft Office PowerPoint</Application>
  <PresentationFormat>Geniş ekran</PresentationFormat>
  <Paragraphs>39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Wisp</vt:lpstr>
      <vt:lpstr>PowerPoint Sunusu</vt:lpstr>
      <vt:lpstr>System Integration Testing Nedir</vt:lpstr>
      <vt:lpstr>PowerPoint Sunusu</vt:lpstr>
      <vt:lpstr>Neden System Integration Test Uygularız</vt:lpstr>
      <vt:lpstr>System Integration Test Granularity </vt:lpstr>
      <vt:lpstr>System Integration Test Cesitleri</vt:lpstr>
      <vt:lpstr>Big Bang Integration Test </vt:lpstr>
      <vt:lpstr>Top-Down Integration Test</vt:lpstr>
      <vt:lpstr>Bottom-Up Integration Test</vt:lpstr>
      <vt:lpstr>Sandwich/Hybrid Integration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pc</cp:lastModifiedBy>
  <cp:revision>124</cp:revision>
  <dcterms:created xsi:type="dcterms:W3CDTF">2014-09-12T02:13:59Z</dcterms:created>
  <dcterms:modified xsi:type="dcterms:W3CDTF">2019-05-21T18:41:01Z</dcterms:modified>
</cp:coreProperties>
</file>