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3/29/2019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it.ly/2IXR4p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it.ly/2LcmAS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uru99.com/junit-tutorial.html" TargetMode="External"/><Relationship Id="rId2" Type="http://schemas.openxmlformats.org/officeDocument/2006/relationships/hyperlink" Target="https://www.guru99.com/selenium-tutorial.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quick-test-professional-qtp-tutoria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guru99.com/manual-test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BF1866-5F31-4D5E-BFE2-521D46D359FC}"/>
              </a:ext>
            </a:extLst>
          </p:cNvPr>
          <p:cNvSpPr>
            <a:spLocks noGrp="1"/>
          </p:cNvSpPr>
          <p:nvPr>
            <p:ph type="ctrTitle"/>
          </p:nvPr>
        </p:nvSpPr>
        <p:spPr/>
        <p:txBody>
          <a:bodyPr>
            <a:normAutofit/>
          </a:bodyPr>
          <a:lstStyle/>
          <a:p>
            <a:r>
              <a:rPr lang="tr-TR" sz="7200" b="1" dirty="0"/>
              <a:t>TEST AUTOMATION</a:t>
            </a:r>
          </a:p>
        </p:txBody>
      </p:sp>
    </p:spTree>
    <p:extLst>
      <p:ext uri="{BB962C8B-B14F-4D97-AF65-F5344CB8AC3E}">
        <p14:creationId xmlns:p14="http://schemas.microsoft.com/office/powerpoint/2010/main" val="274126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E0EE7F8-2E01-441B-A660-EBB17D81BB75}"/>
              </a:ext>
            </a:extLst>
          </p:cNvPr>
          <p:cNvSpPr>
            <a:spLocks noGrp="1"/>
          </p:cNvSpPr>
          <p:nvPr>
            <p:ph type="title"/>
          </p:nvPr>
        </p:nvSpPr>
        <p:spPr>
          <a:xfrm>
            <a:off x="1141413" y="609601"/>
            <a:ext cx="4727759" cy="613144"/>
          </a:xfrm>
        </p:spPr>
        <p:txBody>
          <a:bodyPr/>
          <a:lstStyle/>
          <a:p>
            <a:r>
              <a:rPr lang="tr-TR" dirty="0">
                <a:solidFill>
                  <a:srgbClr val="FF0000"/>
                </a:solidFill>
              </a:rPr>
              <a:t>Test tool selection</a:t>
            </a:r>
          </a:p>
        </p:txBody>
      </p:sp>
      <p:sp>
        <p:nvSpPr>
          <p:cNvPr id="3" name="İçerik Yer Tutucusu 2">
            <a:extLst>
              <a:ext uri="{FF2B5EF4-FFF2-40B4-BE49-F238E27FC236}">
                <a16:creationId xmlns:a16="http://schemas.microsoft.com/office/drawing/2014/main" id="{8FCF9553-7343-4A60-9DFB-640D2ACD701D}"/>
              </a:ext>
            </a:extLst>
          </p:cNvPr>
          <p:cNvSpPr>
            <a:spLocks noGrp="1"/>
          </p:cNvSpPr>
          <p:nvPr>
            <p:ph idx="1"/>
          </p:nvPr>
        </p:nvSpPr>
        <p:spPr>
          <a:xfrm>
            <a:off x="1141413" y="1582478"/>
            <a:ext cx="9172168" cy="1139457"/>
          </a:xfrm>
        </p:spPr>
        <p:txBody>
          <a:bodyPr>
            <a:normAutofit/>
          </a:bodyPr>
          <a:lstStyle/>
          <a:p>
            <a:r>
              <a:rPr lang="en-US" sz="2500" dirty="0"/>
              <a:t>Test Tool selection largely depends on the technology the Application Under Test is built on. </a:t>
            </a:r>
            <a:endParaRPr lang="tr-TR" sz="2500" dirty="0"/>
          </a:p>
        </p:txBody>
      </p:sp>
      <p:sp>
        <p:nvSpPr>
          <p:cNvPr id="5" name="Unvan 1">
            <a:extLst>
              <a:ext uri="{FF2B5EF4-FFF2-40B4-BE49-F238E27FC236}">
                <a16:creationId xmlns:a16="http://schemas.microsoft.com/office/drawing/2014/main" id="{D16A4DAC-AE66-403A-935B-0E9E8184EF08}"/>
              </a:ext>
            </a:extLst>
          </p:cNvPr>
          <p:cNvSpPr txBox="1">
            <a:spLocks/>
          </p:cNvSpPr>
          <p:nvPr/>
        </p:nvSpPr>
        <p:spPr>
          <a:xfrm>
            <a:off x="1141413" y="3615069"/>
            <a:ext cx="8817750" cy="80275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FF0000"/>
                </a:solidFill>
              </a:rPr>
              <a:t>Define the scope of Automation</a:t>
            </a:r>
          </a:p>
        </p:txBody>
      </p:sp>
      <p:sp>
        <p:nvSpPr>
          <p:cNvPr id="6" name="İçerik Yer Tutucusu 2">
            <a:extLst>
              <a:ext uri="{FF2B5EF4-FFF2-40B4-BE49-F238E27FC236}">
                <a16:creationId xmlns:a16="http://schemas.microsoft.com/office/drawing/2014/main" id="{293746A0-E4FE-4D04-BE21-BE309BA93C67}"/>
              </a:ext>
            </a:extLst>
          </p:cNvPr>
          <p:cNvSpPr txBox="1">
            <a:spLocks/>
          </p:cNvSpPr>
          <p:nvPr/>
        </p:nvSpPr>
        <p:spPr>
          <a:xfrm>
            <a:off x="1141413" y="4417827"/>
            <a:ext cx="9172168" cy="113945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500" dirty="0"/>
              <a:t>The scope of automation is the area of your Application Under Test which will be automated.</a:t>
            </a:r>
            <a:endParaRPr lang="tr-TR" sz="2500" dirty="0"/>
          </a:p>
        </p:txBody>
      </p:sp>
    </p:spTree>
    <p:extLst>
      <p:ext uri="{BB962C8B-B14F-4D97-AF65-F5344CB8AC3E}">
        <p14:creationId xmlns:p14="http://schemas.microsoft.com/office/powerpoint/2010/main" val="228166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A4C49A0-5F0E-49C2-83AD-49008BF0506C}"/>
              </a:ext>
            </a:extLst>
          </p:cNvPr>
          <p:cNvSpPr>
            <a:spLocks noGrp="1"/>
          </p:cNvSpPr>
          <p:nvPr>
            <p:ph type="title"/>
          </p:nvPr>
        </p:nvSpPr>
        <p:spPr>
          <a:xfrm>
            <a:off x="992646" y="307457"/>
            <a:ext cx="10203527" cy="932121"/>
          </a:xfrm>
        </p:spPr>
        <p:txBody>
          <a:bodyPr>
            <a:noAutofit/>
          </a:bodyPr>
          <a:lstStyle/>
          <a:p>
            <a:r>
              <a:rPr lang="tr-TR" sz="2500" dirty="0">
                <a:solidFill>
                  <a:srgbClr val="FF0000"/>
                </a:solidFill>
              </a:rPr>
              <a:t>Planning, Design, and Development</a:t>
            </a:r>
          </a:p>
        </p:txBody>
      </p:sp>
      <p:sp>
        <p:nvSpPr>
          <p:cNvPr id="3" name="İçerik Yer Tutucusu 2">
            <a:extLst>
              <a:ext uri="{FF2B5EF4-FFF2-40B4-BE49-F238E27FC236}">
                <a16:creationId xmlns:a16="http://schemas.microsoft.com/office/drawing/2014/main" id="{1FFE825A-4D80-496F-A0C4-4E13EAF199BC}"/>
              </a:ext>
            </a:extLst>
          </p:cNvPr>
          <p:cNvSpPr>
            <a:spLocks noGrp="1"/>
          </p:cNvSpPr>
          <p:nvPr>
            <p:ph idx="1"/>
          </p:nvPr>
        </p:nvSpPr>
        <p:spPr>
          <a:xfrm>
            <a:off x="992645" y="908197"/>
            <a:ext cx="9884459" cy="1008321"/>
          </a:xfrm>
        </p:spPr>
        <p:txBody>
          <a:bodyPr>
            <a:normAutofit/>
          </a:bodyPr>
          <a:lstStyle/>
          <a:p>
            <a:r>
              <a:rPr lang="en-US" sz="2500" dirty="0"/>
              <a:t>During this phase, you create an Automation strategy &amp; plan</a:t>
            </a:r>
            <a:endParaRPr lang="tr-TR" sz="2500" dirty="0"/>
          </a:p>
        </p:txBody>
      </p:sp>
      <p:sp>
        <p:nvSpPr>
          <p:cNvPr id="4" name="Unvan 1">
            <a:extLst>
              <a:ext uri="{FF2B5EF4-FFF2-40B4-BE49-F238E27FC236}">
                <a16:creationId xmlns:a16="http://schemas.microsoft.com/office/drawing/2014/main" id="{BC9739A4-705E-4BD8-B790-1835A3B58E94}"/>
              </a:ext>
            </a:extLst>
          </p:cNvPr>
          <p:cNvSpPr txBox="1">
            <a:spLocks/>
          </p:cNvSpPr>
          <p:nvPr/>
        </p:nvSpPr>
        <p:spPr>
          <a:xfrm>
            <a:off x="992645" y="1840318"/>
            <a:ext cx="10203527" cy="93212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dirty="0">
                <a:solidFill>
                  <a:srgbClr val="FF0000"/>
                </a:solidFill>
              </a:rPr>
              <a:t>Test Execution</a:t>
            </a:r>
          </a:p>
          <a:p>
            <a:endParaRPr lang="tr-TR" sz="2500" dirty="0">
              <a:solidFill>
                <a:srgbClr val="FF0000"/>
              </a:solidFill>
            </a:endParaRPr>
          </a:p>
        </p:txBody>
      </p:sp>
      <p:sp>
        <p:nvSpPr>
          <p:cNvPr id="5" name="İçerik Yer Tutucusu 2">
            <a:extLst>
              <a:ext uri="{FF2B5EF4-FFF2-40B4-BE49-F238E27FC236}">
                <a16:creationId xmlns:a16="http://schemas.microsoft.com/office/drawing/2014/main" id="{DFD07F17-3095-44CF-B139-630AB24A1ABE}"/>
              </a:ext>
            </a:extLst>
          </p:cNvPr>
          <p:cNvSpPr txBox="1">
            <a:spLocks/>
          </p:cNvSpPr>
          <p:nvPr/>
        </p:nvSpPr>
        <p:spPr>
          <a:xfrm>
            <a:off x="955430" y="2481816"/>
            <a:ext cx="9958888" cy="128122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sz="2500" dirty="0"/>
              <a:t>A</a:t>
            </a:r>
            <a:r>
              <a:rPr lang="en-US" sz="2500" dirty="0"/>
              <a:t>utomation Scripts are executed during this phase. The scripts need input test data before there are set to run. Once executed they provide detailed test reports.</a:t>
            </a:r>
            <a:endParaRPr lang="tr-TR" sz="2500" dirty="0"/>
          </a:p>
        </p:txBody>
      </p:sp>
      <p:sp>
        <p:nvSpPr>
          <p:cNvPr id="6" name="Unvan 1">
            <a:extLst>
              <a:ext uri="{FF2B5EF4-FFF2-40B4-BE49-F238E27FC236}">
                <a16:creationId xmlns:a16="http://schemas.microsoft.com/office/drawing/2014/main" id="{AFAABACF-63BC-4D45-B102-3882A9B0CFBE}"/>
              </a:ext>
            </a:extLst>
          </p:cNvPr>
          <p:cNvSpPr txBox="1">
            <a:spLocks/>
          </p:cNvSpPr>
          <p:nvPr/>
        </p:nvSpPr>
        <p:spPr>
          <a:xfrm>
            <a:off x="992645" y="3876454"/>
            <a:ext cx="9958889" cy="62909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000" dirty="0">
                <a:solidFill>
                  <a:srgbClr val="FF0000"/>
                </a:solidFill>
              </a:rPr>
              <a:t>Maintenance</a:t>
            </a:r>
          </a:p>
        </p:txBody>
      </p:sp>
      <p:sp>
        <p:nvSpPr>
          <p:cNvPr id="8" name="İçerik Yer Tutucusu 2">
            <a:extLst>
              <a:ext uri="{FF2B5EF4-FFF2-40B4-BE49-F238E27FC236}">
                <a16:creationId xmlns:a16="http://schemas.microsoft.com/office/drawing/2014/main" id="{71E29951-2731-491B-9B56-28259B5B765A}"/>
              </a:ext>
            </a:extLst>
          </p:cNvPr>
          <p:cNvSpPr txBox="1">
            <a:spLocks/>
          </p:cNvSpPr>
          <p:nvPr/>
        </p:nvSpPr>
        <p:spPr>
          <a:xfrm>
            <a:off x="907628" y="4476307"/>
            <a:ext cx="10373559" cy="209461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800" dirty="0"/>
              <a:t>As new functionalities are added to the System Under Test with successive cycles, Automation Scripts need to be added, reviewed and maintained for each release cycle.</a:t>
            </a:r>
            <a:r>
              <a:rPr lang="en-US" sz="2800" b="1" dirty="0"/>
              <a:t> </a:t>
            </a:r>
            <a:endParaRPr lang="tr-TR" sz="2800" b="1" dirty="0"/>
          </a:p>
          <a:p>
            <a:r>
              <a:rPr lang="en-US" sz="2800" b="1" dirty="0"/>
              <a:t>Maintenance becomes necessary to improve the effectiveness of Automation Scripts.</a:t>
            </a:r>
            <a:endParaRPr lang="tr-TR" sz="2500" dirty="0"/>
          </a:p>
        </p:txBody>
      </p:sp>
    </p:spTree>
    <p:extLst>
      <p:ext uri="{BB962C8B-B14F-4D97-AF65-F5344CB8AC3E}">
        <p14:creationId xmlns:p14="http://schemas.microsoft.com/office/powerpoint/2010/main" val="182567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762002-A0F5-447E-ABAB-B107DA677D79}"/>
              </a:ext>
            </a:extLst>
          </p:cNvPr>
          <p:cNvSpPr>
            <a:spLocks noGrp="1"/>
          </p:cNvSpPr>
          <p:nvPr>
            <p:ph type="title"/>
          </p:nvPr>
        </p:nvSpPr>
        <p:spPr>
          <a:xfrm>
            <a:off x="1035087" y="285307"/>
            <a:ext cx="9905998" cy="781493"/>
          </a:xfrm>
        </p:spPr>
        <p:txBody>
          <a:bodyPr>
            <a:normAutofit/>
          </a:bodyPr>
          <a:lstStyle/>
          <a:p>
            <a:r>
              <a:rPr lang="en-US" sz="3000" dirty="0">
                <a:solidFill>
                  <a:srgbClr val="FF0000"/>
                </a:solidFill>
              </a:rPr>
              <a:t>Advantages of test automation include: </a:t>
            </a:r>
            <a:endParaRPr lang="tr-TR" sz="3000" dirty="0">
              <a:solidFill>
                <a:srgbClr val="FF0000"/>
              </a:solidFill>
            </a:endParaRPr>
          </a:p>
        </p:txBody>
      </p:sp>
      <p:sp>
        <p:nvSpPr>
          <p:cNvPr id="3" name="İçerik Yer Tutucusu 2">
            <a:extLst>
              <a:ext uri="{FF2B5EF4-FFF2-40B4-BE49-F238E27FC236}">
                <a16:creationId xmlns:a16="http://schemas.microsoft.com/office/drawing/2014/main" id="{CC322515-0D6B-4F57-BDF6-78A1694ED28A}"/>
              </a:ext>
            </a:extLst>
          </p:cNvPr>
          <p:cNvSpPr>
            <a:spLocks noGrp="1"/>
          </p:cNvSpPr>
          <p:nvPr>
            <p:ph idx="1"/>
          </p:nvPr>
        </p:nvSpPr>
        <p:spPr>
          <a:xfrm>
            <a:off x="1035087" y="887820"/>
            <a:ext cx="10419907" cy="5684873"/>
          </a:xfrm>
        </p:spPr>
        <p:txBody>
          <a:bodyPr>
            <a:normAutofit/>
          </a:bodyPr>
          <a:lstStyle/>
          <a:p>
            <a:r>
              <a:rPr lang="en-US" sz="2500" dirty="0"/>
              <a:t> More tests can be run per build </a:t>
            </a:r>
            <a:endParaRPr lang="tr-TR" sz="2500" dirty="0"/>
          </a:p>
          <a:p>
            <a:r>
              <a:rPr lang="en-US" sz="2500" dirty="0"/>
              <a:t> The possibility to create tests that cannot be done manually (real-time, remote, parallel tests) </a:t>
            </a:r>
            <a:endParaRPr lang="tr-TR" sz="2500" dirty="0"/>
          </a:p>
          <a:p>
            <a:r>
              <a:rPr lang="en-US" sz="2500" dirty="0"/>
              <a:t>Tests can be more complex </a:t>
            </a:r>
            <a:endParaRPr lang="tr-TR" sz="2500" dirty="0"/>
          </a:p>
          <a:p>
            <a:r>
              <a:rPr lang="en-US" sz="2500" dirty="0"/>
              <a:t>Tests run faster </a:t>
            </a:r>
            <a:endParaRPr lang="tr-TR" sz="2500" dirty="0"/>
          </a:p>
          <a:p>
            <a:r>
              <a:rPr lang="en-US" sz="2500" dirty="0"/>
              <a:t>Tests are less subject to operator error </a:t>
            </a:r>
            <a:endParaRPr lang="tr-TR" sz="2500" dirty="0"/>
          </a:p>
          <a:p>
            <a:r>
              <a:rPr lang="en-US" sz="2500" dirty="0"/>
              <a:t>More effective and efficient use of testing resources </a:t>
            </a:r>
            <a:endParaRPr lang="tr-TR" sz="2500" dirty="0"/>
          </a:p>
          <a:p>
            <a:r>
              <a:rPr lang="en-US" sz="2500" dirty="0"/>
              <a:t>Quicker feedback regarding software quality </a:t>
            </a:r>
            <a:endParaRPr lang="tr-TR" sz="2500" dirty="0"/>
          </a:p>
          <a:p>
            <a:r>
              <a:rPr lang="en-US" sz="2500" dirty="0"/>
              <a:t>Improved system reliability(e.g., repeatability, consistency) </a:t>
            </a:r>
            <a:endParaRPr lang="tr-TR" sz="2500" dirty="0"/>
          </a:p>
          <a:p>
            <a:r>
              <a:rPr lang="en-US" sz="2500" dirty="0"/>
              <a:t>Improved consistency</a:t>
            </a:r>
            <a:r>
              <a:rPr lang="tr-TR" sz="2500" dirty="0"/>
              <a:t> </a:t>
            </a:r>
            <a:r>
              <a:rPr lang="en-US" sz="2500" dirty="0"/>
              <a:t>of tests</a:t>
            </a:r>
            <a:endParaRPr lang="tr-TR" sz="2500" dirty="0"/>
          </a:p>
        </p:txBody>
      </p:sp>
    </p:spTree>
    <p:extLst>
      <p:ext uri="{BB962C8B-B14F-4D97-AF65-F5344CB8AC3E}">
        <p14:creationId xmlns:p14="http://schemas.microsoft.com/office/powerpoint/2010/main" val="406062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1888CF9-B554-4787-9254-4EED4948EBBE}"/>
              </a:ext>
            </a:extLst>
          </p:cNvPr>
          <p:cNvSpPr>
            <a:spLocks noGrp="1"/>
          </p:cNvSpPr>
          <p:nvPr>
            <p:ph type="title"/>
          </p:nvPr>
        </p:nvSpPr>
        <p:spPr>
          <a:xfrm>
            <a:off x="1010091" y="287079"/>
            <a:ext cx="9590751" cy="685800"/>
          </a:xfrm>
        </p:spPr>
        <p:txBody>
          <a:bodyPr>
            <a:normAutofit/>
          </a:bodyPr>
          <a:lstStyle/>
          <a:p>
            <a:r>
              <a:rPr lang="en-US" sz="3000" dirty="0">
                <a:solidFill>
                  <a:srgbClr val="FF0000"/>
                </a:solidFill>
              </a:rPr>
              <a:t>Disadvantages of test automation include:</a:t>
            </a:r>
            <a:endParaRPr lang="tr-TR" sz="3000" dirty="0">
              <a:solidFill>
                <a:srgbClr val="FF0000"/>
              </a:solidFill>
            </a:endParaRPr>
          </a:p>
        </p:txBody>
      </p:sp>
      <p:sp>
        <p:nvSpPr>
          <p:cNvPr id="3" name="İçerik Yer Tutucusu 2">
            <a:extLst>
              <a:ext uri="{FF2B5EF4-FFF2-40B4-BE49-F238E27FC236}">
                <a16:creationId xmlns:a16="http://schemas.microsoft.com/office/drawing/2014/main" id="{4DAB9B2A-5393-4EC0-9F76-B9D60EB6DA03}"/>
              </a:ext>
            </a:extLst>
          </p:cNvPr>
          <p:cNvSpPr>
            <a:spLocks noGrp="1"/>
          </p:cNvSpPr>
          <p:nvPr>
            <p:ph idx="1"/>
          </p:nvPr>
        </p:nvSpPr>
        <p:spPr>
          <a:xfrm>
            <a:off x="1010091" y="754913"/>
            <a:ext cx="10143462" cy="5507664"/>
          </a:xfrm>
        </p:spPr>
        <p:txBody>
          <a:bodyPr>
            <a:normAutofit/>
          </a:bodyPr>
          <a:lstStyle/>
          <a:p>
            <a:r>
              <a:rPr lang="en-US" sz="2500" dirty="0"/>
              <a:t>Additional costs are involved </a:t>
            </a:r>
            <a:endParaRPr lang="tr-TR" sz="2500" dirty="0"/>
          </a:p>
          <a:p>
            <a:r>
              <a:rPr lang="en-US" sz="2500" dirty="0"/>
              <a:t>Initial investment to setup TAS </a:t>
            </a:r>
            <a:endParaRPr lang="tr-TR" sz="2500" dirty="0"/>
          </a:p>
          <a:p>
            <a:r>
              <a:rPr lang="en-US" sz="2500" dirty="0"/>
              <a:t>Requires additional technologies </a:t>
            </a:r>
            <a:endParaRPr lang="tr-TR" sz="2500" dirty="0"/>
          </a:p>
          <a:p>
            <a:r>
              <a:rPr lang="en-US" sz="2500" dirty="0"/>
              <a:t>Team needs to have development and automation skills </a:t>
            </a:r>
            <a:endParaRPr lang="tr-TR" sz="2500" dirty="0"/>
          </a:p>
          <a:p>
            <a:r>
              <a:rPr lang="en-US" sz="2500" dirty="0"/>
              <a:t>On-going TAS maintenance requirement </a:t>
            </a:r>
            <a:endParaRPr lang="tr-TR" sz="2500" dirty="0"/>
          </a:p>
          <a:p>
            <a:r>
              <a:rPr lang="en-US" sz="2500" dirty="0"/>
              <a:t>Can distract from testing objectives, e.g., focusing on automating tests cases at the expense of executing tests </a:t>
            </a:r>
            <a:endParaRPr lang="tr-TR" sz="2500" dirty="0"/>
          </a:p>
          <a:p>
            <a:r>
              <a:rPr lang="en-US" sz="2500" dirty="0"/>
              <a:t>Tests can become more complex </a:t>
            </a:r>
            <a:endParaRPr lang="tr-TR" sz="2500" dirty="0"/>
          </a:p>
          <a:p>
            <a:r>
              <a:rPr lang="en-US" sz="2500" dirty="0"/>
              <a:t>Additional errors may be introduced by automation </a:t>
            </a:r>
            <a:endParaRPr lang="tr-TR" sz="2500" dirty="0"/>
          </a:p>
        </p:txBody>
      </p:sp>
    </p:spTree>
    <p:extLst>
      <p:ext uri="{BB962C8B-B14F-4D97-AF65-F5344CB8AC3E}">
        <p14:creationId xmlns:p14="http://schemas.microsoft.com/office/powerpoint/2010/main" val="289415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4CAF7AF-9F60-4D84-8CE6-A8724AF1CF0D}"/>
              </a:ext>
            </a:extLst>
          </p:cNvPr>
          <p:cNvSpPr>
            <a:spLocks noGrp="1"/>
          </p:cNvSpPr>
          <p:nvPr>
            <p:ph type="title"/>
          </p:nvPr>
        </p:nvSpPr>
        <p:spPr>
          <a:xfrm>
            <a:off x="1143001" y="1385777"/>
            <a:ext cx="8874457" cy="1038447"/>
          </a:xfrm>
        </p:spPr>
        <p:txBody>
          <a:bodyPr>
            <a:normAutofit/>
          </a:bodyPr>
          <a:lstStyle/>
          <a:p>
            <a:r>
              <a:rPr lang="tr-TR" sz="3000" dirty="0">
                <a:solidFill>
                  <a:srgbClr val="FF0000"/>
                </a:solidFill>
              </a:rPr>
              <a:t>Automation Testing Tools</a:t>
            </a:r>
            <a:br>
              <a:rPr lang="tr-TR" sz="3000" dirty="0">
                <a:solidFill>
                  <a:srgbClr val="FF0000"/>
                </a:solidFill>
              </a:rPr>
            </a:br>
            <a:endParaRPr lang="tr-TR" sz="3000" dirty="0">
              <a:solidFill>
                <a:srgbClr val="FF0000"/>
              </a:solidFill>
            </a:endParaRPr>
          </a:p>
        </p:txBody>
      </p:sp>
      <p:sp>
        <p:nvSpPr>
          <p:cNvPr id="3" name="İçerik Yer Tutucusu 2">
            <a:extLst>
              <a:ext uri="{FF2B5EF4-FFF2-40B4-BE49-F238E27FC236}">
                <a16:creationId xmlns:a16="http://schemas.microsoft.com/office/drawing/2014/main" id="{4464A6E7-DE3B-4BBA-9337-48EF46E84542}"/>
              </a:ext>
            </a:extLst>
          </p:cNvPr>
          <p:cNvSpPr>
            <a:spLocks noGrp="1"/>
          </p:cNvSpPr>
          <p:nvPr>
            <p:ph idx="1"/>
          </p:nvPr>
        </p:nvSpPr>
        <p:spPr>
          <a:xfrm>
            <a:off x="1143001" y="1745511"/>
            <a:ext cx="9905998" cy="3124201"/>
          </a:xfrm>
        </p:spPr>
        <p:txBody>
          <a:bodyPr>
            <a:normAutofit/>
          </a:bodyPr>
          <a:lstStyle/>
          <a:p>
            <a:pPr marL="0" indent="0">
              <a:buNone/>
            </a:pPr>
            <a:r>
              <a:rPr lang="en-US" sz="3000" dirty="0"/>
              <a:t>There are tons of Functional and Regression Testing Tools available in the market. Here are </a:t>
            </a:r>
            <a:r>
              <a:rPr lang="tr-TR" sz="3000" dirty="0"/>
              <a:t>4</a:t>
            </a:r>
            <a:r>
              <a:rPr lang="en-US" sz="3000" dirty="0"/>
              <a:t> best tools certified by our experts </a:t>
            </a:r>
            <a:endParaRPr lang="tr-TR" sz="3000" dirty="0"/>
          </a:p>
        </p:txBody>
      </p:sp>
    </p:spTree>
    <p:extLst>
      <p:ext uri="{BB962C8B-B14F-4D97-AF65-F5344CB8AC3E}">
        <p14:creationId xmlns:p14="http://schemas.microsoft.com/office/powerpoint/2010/main" val="7456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F2253D0-76F1-4A45-892B-7FFE1F0D66F4}"/>
              </a:ext>
            </a:extLst>
          </p:cNvPr>
          <p:cNvSpPr>
            <a:spLocks noGrp="1"/>
          </p:cNvSpPr>
          <p:nvPr>
            <p:ph type="title"/>
          </p:nvPr>
        </p:nvSpPr>
        <p:spPr>
          <a:xfrm>
            <a:off x="1041989" y="606942"/>
            <a:ext cx="9707709" cy="919716"/>
          </a:xfrm>
        </p:spPr>
        <p:txBody>
          <a:bodyPr>
            <a:normAutofit fontScale="90000"/>
          </a:bodyPr>
          <a:lstStyle/>
          <a:p>
            <a:r>
              <a:rPr lang="tr-TR" sz="3000" b="1" dirty="0"/>
              <a:t>TRIcentIs</a:t>
            </a:r>
            <a:r>
              <a:rPr lang="tr-TR" b="1" dirty="0"/>
              <a:t/>
            </a:r>
            <a:br>
              <a:rPr lang="tr-TR" b="1" dirty="0"/>
            </a:br>
            <a:endParaRPr lang="tr-TR" dirty="0"/>
          </a:p>
        </p:txBody>
      </p:sp>
      <p:sp>
        <p:nvSpPr>
          <p:cNvPr id="3" name="İçerik Yer Tutucusu 2">
            <a:extLst>
              <a:ext uri="{FF2B5EF4-FFF2-40B4-BE49-F238E27FC236}">
                <a16:creationId xmlns:a16="http://schemas.microsoft.com/office/drawing/2014/main" id="{978DEB1B-D0C0-4906-B430-03C037CD2814}"/>
              </a:ext>
            </a:extLst>
          </p:cNvPr>
          <p:cNvSpPr>
            <a:spLocks noGrp="1"/>
          </p:cNvSpPr>
          <p:nvPr>
            <p:ph idx="1"/>
          </p:nvPr>
        </p:nvSpPr>
        <p:spPr>
          <a:xfrm>
            <a:off x="808071" y="1435396"/>
            <a:ext cx="10962169" cy="4890977"/>
          </a:xfrm>
        </p:spPr>
        <p:txBody>
          <a:bodyPr>
            <a:noAutofit/>
          </a:bodyPr>
          <a:lstStyle/>
          <a:p>
            <a:r>
              <a:rPr lang="en-US" sz="2500" dirty="0">
                <a:solidFill>
                  <a:srgbClr val="FF0000"/>
                </a:solidFill>
                <a:hlinkClick r:id="rId2">
                  <a:extLst>
                    <a:ext uri="{A12FA001-AC4F-418D-AE19-62706E023703}">
                      <ahyp:hlinkClr xmlns:ahyp="http://schemas.microsoft.com/office/drawing/2018/hyperlinkcolor" xmlns="" val="tx"/>
                    </a:ext>
                  </a:extLst>
                </a:hlinkClick>
              </a:rPr>
              <a:t>Tricentis</a:t>
            </a:r>
            <a:r>
              <a:rPr lang="en-US" sz="2500" dirty="0"/>
              <a:t> is the industry’s #1 Automation Testing platform and is recognized for reinventing software testing for DevOps. Tricentis is the only vendor to achieve “leader” status in all three top analyst reports. </a:t>
            </a:r>
            <a:endParaRPr lang="tr-TR" sz="2500" dirty="0"/>
          </a:p>
          <a:p>
            <a:pPr marL="0" indent="0">
              <a:buNone/>
            </a:pPr>
            <a:r>
              <a:rPr lang="en-US" sz="2500" b="1" dirty="0"/>
              <a:t>Features:</a:t>
            </a:r>
            <a:r>
              <a:rPr lang="en-US" sz="2500" dirty="0"/>
              <a:t> </a:t>
            </a:r>
          </a:p>
          <a:p>
            <a:r>
              <a:rPr lang="en-US" sz="2500" dirty="0"/>
              <a:t>Risk-based testing</a:t>
            </a:r>
          </a:p>
          <a:p>
            <a:r>
              <a:rPr lang="en-US" sz="2500" dirty="0"/>
              <a:t>Scriptless end-to-end test automation</a:t>
            </a:r>
          </a:p>
          <a:p>
            <a:r>
              <a:rPr lang="en-US" sz="2500" dirty="0"/>
              <a:t>Supports API, BI, Mobile, Cross Browser, RPA and other automation testing types</a:t>
            </a:r>
          </a:p>
          <a:p>
            <a:r>
              <a:rPr lang="en-US" sz="2500" dirty="0"/>
              <a:t>The industry’s most extensive technical support</a:t>
            </a:r>
          </a:p>
          <a:p>
            <a:endParaRPr lang="tr-TR" sz="2500" dirty="0"/>
          </a:p>
        </p:txBody>
      </p:sp>
    </p:spTree>
    <p:extLst>
      <p:ext uri="{BB962C8B-B14F-4D97-AF65-F5344CB8AC3E}">
        <p14:creationId xmlns:p14="http://schemas.microsoft.com/office/powerpoint/2010/main" val="251610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BACD98A-F7F1-47A8-B76D-66B4B7C32BCC}"/>
              </a:ext>
            </a:extLst>
          </p:cNvPr>
          <p:cNvSpPr>
            <a:spLocks noGrp="1"/>
          </p:cNvSpPr>
          <p:nvPr>
            <p:ph type="title"/>
          </p:nvPr>
        </p:nvSpPr>
        <p:spPr>
          <a:xfrm>
            <a:off x="1141413" y="372140"/>
            <a:ext cx="9505690" cy="770860"/>
          </a:xfrm>
        </p:spPr>
        <p:txBody>
          <a:bodyPr>
            <a:normAutofit/>
          </a:bodyPr>
          <a:lstStyle/>
          <a:p>
            <a:r>
              <a:rPr lang="tr-TR" sz="3000" dirty="0"/>
              <a:t>MABL</a:t>
            </a:r>
          </a:p>
        </p:txBody>
      </p:sp>
      <p:sp>
        <p:nvSpPr>
          <p:cNvPr id="3" name="İçerik Yer Tutucusu 2">
            <a:extLst>
              <a:ext uri="{FF2B5EF4-FFF2-40B4-BE49-F238E27FC236}">
                <a16:creationId xmlns:a16="http://schemas.microsoft.com/office/drawing/2014/main" id="{B7EADB5F-5032-4DE4-AC31-78AD4D174BAC}"/>
              </a:ext>
            </a:extLst>
          </p:cNvPr>
          <p:cNvSpPr>
            <a:spLocks noGrp="1"/>
          </p:cNvSpPr>
          <p:nvPr>
            <p:ph idx="1"/>
          </p:nvPr>
        </p:nvSpPr>
        <p:spPr>
          <a:xfrm>
            <a:off x="1141413" y="1063257"/>
            <a:ext cx="9909174" cy="5241850"/>
          </a:xfrm>
        </p:spPr>
        <p:txBody>
          <a:bodyPr>
            <a:normAutofit/>
          </a:bodyPr>
          <a:lstStyle/>
          <a:p>
            <a:r>
              <a:rPr lang="en-US" sz="2500" dirty="0">
                <a:solidFill>
                  <a:srgbClr val="FF0000"/>
                </a:solidFill>
                <a:hlinkClick r:id="rId2">
                  <a:extLst>
                    <a:ext uri="{A12FA001-AC4F-418D-AE19-62706E023703}">
                      <ahyp:hlinkClr xmlns:ahyp="http://schemas.microsoft.com/office/drawing/2018/hyperlinkcolor" xmlns="" val="tx"/>
                    </a:ext>
                  </a:extLst>
                </a:hlinkClick>
              </a:rPr>
              <a:t>mabl</a:t>
            </a:r>
            <a:r>
              <a:rPr lang="en-US" sz="2500" dirty="0"/>
              <a:t> delivers scriptless end-to-end test automation, integrated with your delivery pipeline, so you can focus on improving your app. </a:t>
            </a:r>
          </a:p>
          <a:p>
            <a:pPr marL="0" indent="0">
              <a:buNone/>
            </a:pPr>
            <a:r>
              <a:rPr lang="en-US" sz="2500" b="1" dirty="0"/>
              <a:t>Features:</a:t>
            </a:r>
            <a:r>
              <a:rPr lang="en-US" sz="2500" dirty="0"/>
              <a:t> </a:t>
            </a:r>
          </a:p>
          <a:p>
            <a:r>
              <a:rPr lang="en-US" sz="2500" dirty="0"/>
              <a:t>Proprietary machine learning models automatically identify and surface application issues</a:t>
            </a:r>
          </a:p>
          <a:p>
            <a:r>
              <a:rPr lang="en-US" sz="2500" dirty="0"/>
              <a:t>Tests are automatically repaired when UI changes</a:t>
            </a:r>
          </a:p>
          <a:p>
            <a:r>
              <a:rPr lang="en-US" sz="2500" dirty="0"/>
              <a:t>Automated regression insights on every build</a:t>
            </a:r>
          </a:p>
          <a:p>
            <a:endParaRPr lang="tr-TR" sz="2500" dirty="0"/>
          </a:p>
        </p:txBody>
      </p:sp>
    </p:spTree>
    <p:extLst>
      <p:ext uri="{BB962C8B-B14F-4D97-AF65-F5344CB8AC3E}">
        <p14:creationId xmlns:p14="http://schemas.microsoft.com/office/powerpoint/2010/main" val="330495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657133-7DBF-4206-A850-E1224BBFCEF8}"/>
              </a:ext>
            </a:extLst>
          </p:cNvPr>
          <p:cNvSpPr>
            <a:spLocks noGrp="1"/>
          </p:cNvSpPr>
          <p:nvPr>
            <p:ph type="title"/>
          </p:nvPr>
        </p:nvSpPr>
        <p:spPr>
          <a:xfrm>
            <a:off x="978195" y="74429"/>
            <a:ext cx="9537588" cy="632638"/>
          </a:xfrm>
        </p:spPr>
        <p:txBody>
          <a:bodyPr>
            <a:normAutofit/>
          </a:bodyPr>
          <a:lstStyle/>
          <a:p>
            <a:r>
              <a:rPr lang="tr-TR" sz="3000" dirty="0"/>
              <a:t>SELENIUM</a:t>
            </a:r>
          </a:p>
        </p:txBody>
      </p:sp>
      <p:sp>
        <p:nvSpPr>
          <p:cNvPr id="3" name="İçerik Yer Tutucusu 2">
            <a:extLst>
              <a:ext uri="{FF2B5EF4-FFF2-40B4-BE49-F238E27FC236}">
                <a16:creationId xmlns:a16="http://schemas.microsoft.com/office/drawing/2014/main" id="{DD5F5197-72EC-454D-96D0-F84BA6895F8D}"/>
              </a:ext>
            </a:extLst>
          </p:cNvPr>
          <p:cNvSpPr>
            <a:spLocks noGrp="1"/>
          </p:cNvSpPr>
          <p:nvPr>
            <p:ph idx="1"/>
          </p:nvPr>
        </p:nvSpPr>
        <p:spPr>
          <a:xfrm>
            <a:off x="978195" y="1020727"/>
            <a:ext cx="10462438" cy="6007394"/>
          </a:xfrm>
        </p:spPr>
        <p:txBody>
          <a:bodyPr>
            <a:noAutofit/>
          </a:bodyPr>
          <a:lstStyle/>
          <a:p>
            <a:pPr marL="0" indent="0">
              <a:buNone/>
            </a:pPr>
            <a:r>
              <a:rPr lang="en-US" dirty="0"/>
              <a:t>It is a software testing tool used for Regression Testing. It is an open source testing tool that provides playback and recording facility for Regression Testing. The</a:t>
            </a:r>
            <a:r>
              <a:rPr lang="en-US" dirty="0">
                <a:hlinkClick r:id="rId2">
                  <a:extLst>
                    <a:ext uri="{A12FA001-AC4F-418D-AE19-62706E023703}">
                      <ahyp:hlinkClr xmlns:ahyp="http://schemas.microsoft.com/office/drawing/2018/hyperlinkcolor" xmlns="" val="tx"/>
                    </a:ext>
                  </a:extLst>
                </a:hlinkClick>
              </a:rPr>
              <a:t> </a:t>
            </a:r>
            <a:r>
              <a:rPr lang="en-US" dirty="0">
                <a:solidFill>
                  <a:srgbClr val="FF0000"/>
                </a:solidFill>
                <a:hlinkClick r:id="rId2">
                  <a:extLst>
                    <a:ext uri="{A12FA001-AC4F-418D-AE19-62706E023703}">
                      <ahyp:hlinkClr xmlns:ahyp="http://schemas.microsoft.com/office/drawing/2018/hyperlinkcolor" xmlns="" val="tx"/>
                    </a:ext>
                  </a:extLst>
                </a:hlinkClick>
              </a:rPr>
              <a:t>Selenium</a:t>
            </a:r>
            <a:r>
              <a:rPr lang="en-US" dirty="0">
                <a:hlinkClick r:id="rId2">
                  <a:extLst>
                    <a:ext uri="{A12FA001-AC4F-418D-AE19-62706E023703}">
                      <ahyp:hlinkClr xmlns:ahyp="http://schemas.microsoft.com/office/drawing/2018/hyperlinkcolor" xmlns="" val="tx"/>
                    </a:ext>
                  </a:extLst>
                </a:hlinkClick>
              </a:rPr>
              <a:t> </a:t>
            </a:r>
            <a:r>
              <a:rPr lang="en-US" dirty="0"/>
              <a:t>IDE only supports Mozilla Firefox web browser. </a:t>
            </a:r>
          </a:p>
          <a:p>
            <a:r>
              <a:rPr lang="en-US" dirty="0"/>
              <a:t>It provides the provision to export recorded script in other languages like Java, Ruby, RSpec, Python, C#, etc</a:t>
            </a:r>
          </a:p>
          <a:p>
            <a:r>
              <a:rPr lang="en-US" dirty="0"/>
              <a:t>It can be used with frameworks like </a:t>
            </a:r>
            <a:r>
              <a:rPr lang="en-US" dirty="0">
                <a:solidFill>
                  <a:srgbClr val="FF0000"/>
                </a:solidFill>
                <a:hlinkClick r:id="rId3">
                  <a:extLst>
                    <a:ext uri="{A12FA001-AC4F-418D-AE19-62706E023703}">
                      <ahyp:hlinkClr xmlns:ahyp="http://schemas.microsoft.com/office/drawing/2018/hyperlinkcolor" xmlns="" val="tx"/>
                    </a:ext>
                  </a:extLst>
                </a:hlinkClick>
              </a:rPr>
              <a:t>JUnit</a:t>
            </a:r>
            <a:r>
              <a:rPr lang="en-US" dirty="0">
                <a:hlinkClick r:id="rId3">
                  <a:extLst>
                    <a:ext uri="{A12FA001-AC4F-418D-AE19-62706E023703}">
                      <ahyp:hlinkClr xmlns:ahyp="http://schemas.microsoft.com/office/drawing/2018/hyperlinkcolor" xmlns="" val="tx"/>
                    </a:ext>
                  </a:extLst>
                </a:hlinkClick>
              </a:rPr>
              <a:t> </a:t>
            </a:r>
            <a:r>
              <a:rPr lang="en-US" dirty="0"/>
              <a:t>and TestNG</a:t>
            </a:r>
          </a:p>
          <a:p>
            <a:r>
              <a:rPr lang="en-US" dirty="0"/>
              <a:t>It can execute multiple tests at a time</a:t>
            </a:r>
          </a:p>
          <a:p>
            <a:r>
              <a:rPr lang="en-US" dirty="0"/>
              <a:t>Autocomplete for Selenium commands that are common</a:t>
            </a:r>
          </a:p>
          <a:p>
            <a:r>
              <a:rPr lang="en-US" dirty="0"/>
              <a:t>Walkthrough tests</a:t>
            </a:r>
          </a:p>
          <a:p>
            <a:r>
              <a:rPr lang="en-US" dirty="0"/>
              <a:t>Identifies the element using id, name, X-path, etc.</a:t>
            </a:r>
          </a:p>
          <a:p>
            <a:r>
              <a:rPr lang="en-US" dirty="0"/>
              <a:t>Store tests as Ruby Script, HTML, and any other format</a:t>
            </a:r>
          </a:p>
          <a:p>
            <a:r>
              <a:rPr lang="en-US" dirty="0"/>
              <a:t>It provides an option to assert the title for every page</a:t>
            </a:r>
          </a:p>
          <a:p>
            <a:r>
              <a:rPr lang="en-US" dirty="0"/>
              <a:t>It supports selenium user-extensions.js file</a:t>
            </a:r>
          </a:p>
          <a:p>
            <a:r>
              <a:rPr lang="en-US" dirty="0"/>
              <a:t>It allows to insert comments in the middle of the script for better understanding and debugging</a:t>
            </a:r>
          </a:p>
          <a:p>
            <a:endParaRPr lang="tr-TR" dirty="0"/>
          </a:p>
        </p:txBody>
      </p:sp>
    </p:spTree>
    <p:extLst>
      <p:ext uri="{BB962C8B-B14F-4D97-AF65-F5344CB8AC3E}">
        <p14:creationId xmlns:p14="http://schemas.microsoft.com/office/powerpoint/2010/main" val="219323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BD0EB7E-B913-4979-931B-A793B4B2C978}"/>
              </a:ext>
            </a:extLst>
          </p:cNvPr>
          <p:cNvSpPr>
            <a:spLocks noGrp="1"/>
          </p:cNvSpPr>
          <p:nvPr>
            <p:ph type="title"/>
          </p:nvPr>
        </p:nvSpPr>
        <p:spPr>
          <a:xfrm>
            <a:off x="854057" y="237461"/>
            <a:ext cx="9267861" cy="602512"/>
          </a:xfrm>
        </p:spPr>
        <p:txBody>
          <a:bodyPr>
            <a:normAutofit/>
          </a:bodyPr>
          <a:lstStyle/>
          <a:p>
            <a:r>
              <a:rPr lang="tr-TR" sz="3000" dirty="0"/>
              <a:t>QTP</a:t>
            </a:r>
          </a:p>
        </p:txBody>
      </p:sp>
      <p:sp>
        <p:nvSpPr>
          <p:cNvPr id="3" name="İçerik Yer Tutucusu 2">
            <a:extLst>
              <a:ext uri="{FF2B5EF4-FFF2-40B4-BE49-F238E27FC236}">
                <a16:creationId xmlns:a16="http://schemas.microsoft.com/office/drawing/2014/main" id="{1EF3BDBC-7E32-44F9-8757-F1CF43ADEA71}"/>
              </a:ext>
            </a:extLst>
          </p:cNvPr>
          <p:cNvSpPr>
            <a:spLocks noGrp="1"/>
          </p:cNvSpPr>
          <p:nvPr>
            <p:ph idx="1"/>
          </p:nvPr>
        </p:nvSpPr>
        <p:spPr>
          <a:xfrm>
            <a:off x="854057" y="925033"/>
            <a:ext cx="10483885" cy="6305107"/>
          </a:xfrm>
        </p:spPr>
        <p:txBody>
          <a:bodyPr>
            <a:noAutofit/>
          </a:bodyPr>
          <a:lstStyle/>
          <a:p>
            <a:pPr marL="0" indent="0">
              <a:buNone/>
            </a:pPr>
            <a:r>
              <a:rPr lang="en-US" sz="2200" dirty="0">
                <a:solidFill>
                  <a:srgbClr val="FF0000"/>
                </a:solidFill>
                <a:hlinkClick r:id="rId2">
                  <a:extLst>
                    <a:ext uri="{A12FA001-AC4F-418D-AE19-62706E023703}">
                      <ahyp:hlinkClr xmlns:ahyp="http://schemas.microsoft.com/office/drawing/2018/hyperlinkcolor" xmlns="" val="tx"/>
                    </a:ext>
                  </a:extLst>
                </a:hlinkClick>
              </a:rPr>
              <a:t>QTP</a:t>
            </a:r>
            <a:r>
              <a:rPr lang="en-US" sz="2200" dirty="0"/>
              <a:t> is widely used for functional and regression testing, it addresses every major software application and environment. To simplify test creation and maintenance, it uses the concept of keyword driven testing. It allows the tester to build test cases directly from the application. </a:t>
            </a:r>
          </a:p>
          <a:p>
            <a:r>
              <a:rPr lang="en-US" sz="2200" dirty="0"/>
              <a:t>It is easier to use for a non-technical person to adapt to and create working test cases</a:t>
            </a:r>
          </a:p>
          <a:p>
            <a:r>
              <a:rPr lang="en-US" sz="2200" dirty="0"/>
              <a:t>It fix defects faster by thoroughly documenting and replicating defects for developer</a:t>
            </a:r>
          </a:p>
          <a:p>
            <a:r>
              <a:rPr lang="en-US" sz="2200" dirty="0"/>
              <a:t>Collapse test creation and test documentation at a single site</a:t>
            </a:r>
          </a:p>
          <a:p>
            <a:r>
              <a:rPr lang="en-US" sz="2200" dirty="0"/>
              <a:t>Parameterization is easy than WinRunner</a:t>
            </a:r>
          </a:p>
          <a:p>
            <a:r>
              <a:rPr lang="en-US" sz="2200" dirty="0"/>
              <a:t>QTP supports .NET development environment</a:t>
            </a:r>
          </a:p>
          <a:p>
            <a:r>
              <a:rPr lang="en-US" sz="2200" dirty="0"/>
              <a:t>It has better object identification mechanism</a:t>
            </a:r>
          </a:p>
          <a:p>
            <a:r>
              <a:rPr lang="en-US" sz="2200" dirty="0"/>
              <a:t>It can enhance existing QTP scripts without "Application Under Test" is available, by using the active screen</a:t>
            </a:r>
          </a:p>
          <a:p>
            <a:endParaRPr lang="tr-TR" sz="2200" dirty="0"/>
          </a:p>
        </p:txBody>
      </p:sp>
    </p:spTree>
    <p:extLst>
      <p:ext uri="{BB962C8B-B14F-4D97-AF65-F5344CB8AC3E}">
        <p14:creationId xmlns:p14="http://schemas.microsoft.com/office/powerpoint/2010/main" val="303330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13C5046-5416-432E-B671-54415E787AC5}"/>
              </a:ext>
            </a:extLst>
          </p:cNvPr>
          <p:cNvPicPr>
            <a:picLocks noChangeAspect="1"/>
          </p:cNvPicPr>
          <p:nvPr/>
        </p:nvPicPr>
        <p:blipFill>
          <a:blip r:embed="rId2"/>
          <a:stretch>
            <a:fillRect/>
          </a:stretch>
        </p:blipFill>
        <p:spPr>
          <a:xfrm>
            <a:off x="1004295" y="1021315"/>
            <a:ext cx="10183409" cy="3954722"/>
          </a:xfrm>
          <a:prstGeom prst="rect">
            <a:avLst/>
          </a:prstGeom>
        </p:spPr>
      </p:pic>
      <p:sp>
        <p:nvSpPr>
          <p:cNvPr id="8" name="İçerik Yer Tutucusu 7">
            <a:extLst>
              <a:ext uri="{FF2B5EF4-FFF2-40B4-BE49-F238E27FC236}">
                <a16:creationId xmlns:a16="http://schemas.microsoft.com/office/drawing/2014/main" id="{33699EF6-901C-48BC-8379-F05922F2034D}"/>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68635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A26B7E-0549-49FB-B249-0F52716A28E7}"/>
              </a:ext>
            </a:extLst>
          </p:cNvPr>
          <p:cNvSpPr>
            <a:spLocks noGrp="1"/>
          </p:cNvSpPr>
          <p:nvPr>
            <p:ph idx="1"/>
          </p:nvPr>
        </p:nvSpPr>
        <p:spPr>
          <a:xfrm>
            <a:off x="229757" y="1771650"/>
            <a:ext cx="6799693" cy="2628899"/>
          </a:xfrm>
        </p:spPr>
        <p:txBody>
          <a:bodyPr>
            <a:normAutofit/>
          </a:bodyPr>
          <a:lstStyle/>
          <a:p>
            <a:r>
              <a:rPr lang="en-US" sz="3000" dirty="0">
                <a:effectLst>
                  <a:glow rad="38100">
                    <a:schemeClr val="bg1">
                      <a:lumMod val="50000"/>
                      <a:lumOff val="50000"/>
                      <a:alpha val="20000"/>
                    </a:schemeClr>
                  </a:glow>
                </a:effectLst>
                <a:hlinkClick r:id="rId2">
                  <a:extLst>
                    <a:ext uri="{A12FA001-AC4F-418D-AE19-62706E023703}">
                      <ahyp:hlinkClr xmlns:ahyp="http://schemas.microsoft.com/office/drawing/2018/hyperlinkcolor" xmlns="" val="tx"/>
                    </a:ext>
                  </a:extLst>
                </a:hlinkClick>
              </a:rPr>
              <a:t>Manual Testing</a:t>
            </a:r>
            <a:r>
              <a:rPr lang="en-US" sz="3000" dirty="0">
                <a:effectLst>
                  <a:glow rad="38100">
                    <a:schemeClr val="bg1">
                      <a:lumMod val="50000"/>
                      <a:lumOff val="50000"/>
                      <a:alpha val="20000"/>
                    </a:schemeClr>
                  </a:glow>
                </a:effectLst>
              </a:rPr>
              <a:t> is performed by a human sitting in front of a computer </a:t>
            </a:r>
            <a:r>
              <a:rPr lang="en-US" sz="3000" dirty="0">
                <a:solidFill>
                  <a:srgbClr val="FF0000"/>
                </a:solidFill>
                <a:effectLst>
                  <a:glow rad="38100">
                    <a:schemeClr val="bg1">
                      <a:lumMod val="50000"/>
                      <a:lumOff val="50000"/>
                      <a:alpha val="20000"/>
                    </a:schemeClr>
                  </a:glow>
                </a:effectLst>
              </a:rPr>
              <a:t>carefully executing the test steps</a:t>
            </a:r>
            <a:r>
              <a:rPr lang="en-US" sz="3000" dirty="0">
                <a:solidFill>
                  <a:schemeClr val="tx1"/>
                </a:solidFill>
                <a:effectLst>
                  <a:glow rad="38100">
                    <a:schemeClr val="bg1">
                      <a:lumMod val="50000"/>
                      <a:lumOff val="50000"/>
                      <a:alpha val="20000"/>
                    </a:schemeClr>
                  </a:glow>
                </a:effectLst>
              </a:rPr>
              <a:t>. </a:t>
            </a:r>
          </a:p>
          <a:p>
            <a:pPr marL="0" indent="0">
              <a:buNone/>
            </a:pPr>
            <a:endParaRPr lang="tr-TR" sz="3000" dirty="0">
              <a:effectLst>
                <a:glow rad="38100">
                  <a:schemeClr val="bg1">
                    <a:lumMod val="50000"/>
                    <a:lumOff val="50000"/>
                    <a:alpha val="20000"/>
                  </a:schemeClr>
                </a:glow>
              </a:effectLst>
            </a:endParaRPr>
          </a:p>
        </p:txBody>
      </p:sp>
      <p:sp>
        <p:nvSpPr>
          <p:cNvPr id="4" name="Rectangle 1">
            <a:extLst>
              <a:ext uri="{FF2B5EF4-FFF2-40B4-BE49-F238E27FC236}">
                <a16:creationId xmlns:a16="http://schemas.microsoft.com/office/drawing/2014/main" id="{D8C39E22-206D-463B-8C68-7185725DA7AA}"/>
              </a:ext>
            </a:extLst>
          </p:cNvPr>
          <p:cNvSpPr>
            <a:spLocks noGrp="1" noChangeArrowheads="1"/>
          </p:cNvSpPr>
          <p:nvPr>
            <p:ph type="title"/>
          </p:nvPr>
        </p:nvSpPr>
        <p:spPr bwMode="auto">
          <a:xfrm>
            <a:off x="817563" y="473991"/>
            <a:ext cx="57871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a:ln>
                  <a:noFill/>
                </a:ln>
                <a:solidFill>
                  <a:schemeClr val="tx1"/>
                </a:solidFill>
                <a:effectLst>
                  <a:outerShdw blurRad="38100" dist="38100" dir="2700000" algn="tl">
                    <a:srgbClr val="000000">
                      <a:alpha val="43137"/>
                    </a:srgbClr>
                  </a:outerShdw>
                </a:effectLst>
              </a:rPr>
              <a:t>What is Automation Testing?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pic>
        <p:nvPicPr>
          <p:cNvPr id="6" name="Resim 5">
            <a:extLst>
              <a:ext uri="{FF2B5EF4-FFF2-40B4-BE49-F238E27FC236}">
                <a16:creationId xmlns:a16="http://schemas.microsoft.com/office/drawing/2014/main" id="{DA80E7DF-1AF5-435A-BFF0-C67856EEC4EA}"/>
              </a:ext>
            </a:extLst>
          </p:cNvPr>
          <p:cNvPicPr>
            <a:picLocks noChangeAspect="1"/>
          </p:cNvPicPr>
          <p:nvPr/>
        </p:nvPicPr>
        <p:blipFill rotWithShape="1">
          <a:blip r:embed="rId3"/>
          <a:srcRect b="7225"/>
          <a:stretch/>
        </p:blipFill>
        <p:spPr>
          <a:xfrm>
            <a:off x="7029450" y="1420355"/>
            <a:ext cx="4457700" cy="4235771"/>
          </a:xfrm>
          <a:prstGeom prst="rect">
            <a:avLst/>
          </a:prstGeom>
        </p:spPr>
      </p:pic>
    </p:spTree>
    <p:extLst>
      <p:ext uri="{BB962C8B-B14F-4D97-AF65-F5344CB8AC3E}">
        <p14:creationId xmlns:p14="http://schemas.microsoft.com/office/powerpoint/2010/main" val="798445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57F2BBD9-FF06-42C7-8E28-92176F7A7723}"/>
              </a:ext>
            </a:extLst>
          </p:cNvPr>
          <p:cNvSpPr>
            <a:spLocks noGrp="1"/>
          </p:cNvSpPr>
          <p:nvPr>
            <p:ph type="title"/>
          </p:nvPr>
        </p:nvSpPr>
        <p:spPr>
          <a:xfrm>
            <a:off x="2108976" y="5266660"/>
            <a:ext cx="9906000" cy="1905000"/>
          </a:xfrm>
        </p:spPr>
        <p:txBody>
          <a:bodyPr>
            <a:normAutofit/>
          </a:bodyPr>
          <a:lstStyle/>
          <a:p>
            <a:pPr marL="0" indent="0">
              <a:buNone/>
            </a:pPr>
            <a:r>
              <a:rPr lang="tr-TR" sz="5000" b="1" i="1" dirty="0">
                <a:solidFill>
                  <a:srgbClr val="FF0000"/>
                </a:solidFill>
              </a:rPr>
              <a:t>thanks for attention</a:t>
            </a:r>
          </a:p>
        </p:txBody>
      </p:sp>
      <p:pic>
        <p:nvPicPr>
          <p:cNvPr id="6" name="Resim 5">
            <a:extLst>
              <a:ext uri="{FF2B5EF4-FFF2-40B4-BE49-F238E27FC236}">
                <a16:creationId xmlns:a16="http://schemas.microsoft.com/office/drawing/2014/main" id="{E5110F3B-49BA-49D7-94EA-0FE89A53C339}"/>
              </a:ext>
            </a:extLst>
          </p:cNvPr>
          <p:cNvPicPr>
            <a:picLocks noChangeAspect="1"/>
          </p:cNvPicPr>
          <p:nvPr/>
        </p:nvPicPr>
        <p:blipFill>
          <a:blip r:embed="rId2"/>
          <a:stretch>
            <a:fillRect/>
          </a:stretch>
        </p:blipFill>
        <p:spPr>
          <a:xfrm>
            <a:off x="1439825" y="313334"/>
            <a:ext cx="8778063" cy="5309927"/>
          </a:xfrm>
          <a:prstGeom prst="rect">
            <a:avLst/>
          </a:prstGeom>
        </p:spPr>
      </p:pic>
    </p:spTree>
    <p:extLst>
      <p:ext uri="{BB962C8B-B14F-4D97-AF65-F5344CB8AC3E}">
        <p14:creationId xmlns:p14="http://schemas.microsoft.com/office/powerpoint/2010/main" val="274318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5A2023C-B584-4659-B8FD-4A29D843D6F3}"/>
              </a:ext>
            </a:extLst>
          </p:cNvPr>
          <p:cNvSpPr>
            <a:spLocks noGrp="1"/>
          </p:cNvSpPr>
          <p:nvPr>
            <p:ph idx="1"/>
          </p:nvPr>
        </p:nvSpPr>
        <p:spPr>
          <a:xfrm>
            <a:off x="5380038" y="816768"/>
            <a:ext cx="6383337" cy="5224463"/>
          </a:xfrm>
        </p:spPr>
        <p:txBody>
          <a:bodyPr>
            <a:normAutofit/>
          </a:bodyPr>
          <a:lstStyle/>
          <a:p>
            <a:r>
              <a:rPr lang="en-US" sz="3000" u="sng" dirty="0">
                <a:effectLst>
                  <a:glow rad="38100">
                    <a:schemeClr val="bg1">
                      <a:lumMod val="50000"/>
                      <a:lumOff val="50000"/>
                      <a:alpha val="20000"/>
                    </a:schemeClr>
                  </a:glow>
                </a:effectLst>
              </a:rPr>
              <a:t>Automation Testing </a:t>
            </a:r>
            <a:r>
              <a:rPr lang="en-US" sz="3000" dirty="0">
                <a:effectLst>
                  <a:glow rad="38100">
                    <a:schemeClr val="bg1">
                      <a:lumMod val="50000"/>
                      <a:lumOff val="50000"/>
                      <a:alpha val="20000"/>
                    </a:schemeClr>
                  </a:glow>
                </a:effectLst>
              </a:rPr>
              <a:t>means using an automation tool to execute your test case suite. </a:t>
            </a:r>
            <a:endParaRPr lang="tr-TR" sz="3000" dirty="0">
              <a:effectLst>
                <a:glow rad="38100">
                  <a:schemeClr val="bg1">
                    <a:lumMod val="50000"/>
                    <a:lumOff val="50000"/>
                    <a:alpha val="20000"/>
                  </a:schemeClr>
                </a:glow>
              </a:effectLst>
            </a:endParaRPr>
          </a:p>
          <a:p>
            <a:pPr lvl="1"/>
            <a:r>
              <a:rPr lang="en-US" sz="2800" dirty="0"/>
              <a:t>The automation software can also enter test data into the System Under Test, compare expected and actual results and generate detailed test reports. </a:t>
            </a:r>
            <a:endParaRPr lang="tr-TR" sz="2800" dirty="0">
              <a:effectLst>
                <a:glow rad="38100">
                  <a:schemeClr val="bg1">
                    <a:lumMod val="50000"/>
                    <a:lumOff val="50000"/>
                    <a:alpha val="20000"/>
                  </a:schemeClr>
                </a:glow>
              </a:effectLst>
            </a:endParaRPr>
          </a:p>
          <a:p>
            <a:pPr lvl="1"/>
            <a:endParaRPr lang="tr-TR" sz="2800" dirty="0">
              <a:effectLst>
                <a:glow rad="38100">
                  <a:schemeClr val="bg1">
                    <a:lumMod val="50000"/>
                    <a:lumOff val="50000"/>
                    <a:alpha val="20000"/>
                  </a:schemeClr>
                </a:glow>
              </a:effectLst>
            </a:endParaRPr>
          </a:p>
          <a:p>
            <a:endParaRPr lang="tr-TR" dirty="0"/>
          </a:p>
        </p:txBody>
      </p:sp>
      <p:pic>
        <p:nvPicPr>
          <p:cNvPr id="5" name="Resim 4">
            <a:extLst>
              <a:ext uri="{FF2B5EF4-FFF2-40B4-BE49-F238E27FC236}">
                <a16:creationId xmlns:a16="http://schemas.microsoft.com/office/drawing/2014/main" id="{0AFA403F-1604-4B23-8FBE-CFAE2740313E}"/>
              </a:ext>
            </a:extLst>
          </p:cNvPr>
          <p:cNvPicPr>
            <a:picLocks noChangeAspect="1"/>
          </p:cNvPicPr>
          <p:nvPr/>
        </p:nvPicPr>
        <p:blipFill rotWithShape="1">
          <a:blip r:embed="rId2"/>
          <a:srcRect b="6687"/>
          <a:stretch/>
        </p:blipFill>
        <p:spPr>
          <a:xfrm>
            <a:off x="523875" y="890588"/>
            <a:ext cx="4608940" cy="4452938"/>
          </a:xfrm>
          <a:prstGeom prst="rect">
            <a:avLst/>
          </a:prstGeom>
        </p:spPr>
      </p:pic>
    </p:spTree>
    <p:extLst>
      <p:ext uri="{BB962C8B-B14F-4D97-AF65-F5344CB8AC3E}">
        <p14:creationId xmlns:p14="http://schemas.microsoft.com/office/powerpoint/2010/main" val="3848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1B6C84-788C-4853-BA3B-F622C28E074C}"/>
              </a:ext>
            </a:extLst>
          </p:cNvPr>
          <p:cNvSpPr>
            <a:spLocks noGrp="1"/>
          </p:cNvSpPr>
          <p:nvPr>
            <p:ph idx="1"/>
          </p:nvPr>
        </p:nvSpPr>
        <p:spPr>
          <a:xfrm>
            <a:off x="312738" y="685800"/>
            <a:ext cx="10945812" cy="2743200"/>
          </a:xfrm>
        </p:spPr>
        <p:txBody>
          <a:bodyPr>
            <a:normAutofit/>
          </a:bodyPr>
          <a:lstStyle/>
          <a:p>
            <a:r>
              <a:rPr lang="en-US" sz="2500" dirty="0"/>
              <a:t>Using a test automation tool, it's possible to record this test suite and </a:t>
            </a:r>
            <a:r>
              <a:rPr lang="tr-TR" sz="2500" dirty="0"/>
              <a:t>   </a:t>
            </a:r>
            <a:r>
              <a:rPr lang="en-US" sz="2500" dirty="0"/>
              <a:t>re-play it as required. </a:t>
            </a:r>
            <a:endParaRPr lang="tr-TR" sz="2500" dirty="0"/>
          </a:p>
          <a:p>
            <a:r>
              <a:rPr lang="en-US" sz="2500" dirty="0"/>
              <a:t>Once the test suite is automated, no human intervention is required. </a:t>
            </a:r>
            <a:endParaRPr lang="tr-TR" sz="2500" dirty="0"/>
          </a:p>
          <a:p>
            <a:endParaRPr lang="tr-TR" dirty="0"/>
          </a:p>
          <a:p>
            <a:endParaRPr lang="tr-TR" dirty="0"/>
          </a:p>
        </p:txBody>
      </p:sp>
      <p:pic>
        <p:nvPicPr>
          <p:cNvPr id="10" name="Resim 9">
            <a:extLst>
              <a:ext uri="{FF2B5EF4-FFF2-40B4-BE49-F238E27FC236}">
                <a16:creationId xmlns:a16="http://schemas.microsoft.com/office/drawing/2014/main" id="{3235369A-164A-47E7-9CAF-DB893065E1D7}"/>
              </a:ext>
            </a:extLst>
          </p:cNvPr>
          <p:cNvPicPr>
            <a:picLocks noChangeAspect="1"/>
          </p:cNvPicPr>
          <p:nvPr/>
        </p:nvPicPr>
        <p:blipFill rotWithShape="1">
          <a:blip r:embed="rId2"/>
          <a:srcRect l="15958" t="13707" r="19510" b="19871"/>
          <a:stretch/>
        </p:blipFill>
        <p:spPr>
          <a:xfrm>
            <a:off x="7886700" y="2628900"/>
            <a:ext cx="3419475" cy="3801184"/>
          </a:xfrm>
          <a:prstGeom prst="rect">
            <a:avLst/>
          </a:prstGeom>
        </p:spPr>
      </p:pic>
      <p:sp>
        <p:nvSpPr>
          <p:cNvPr id="12" name="İçerik Yer Tutucusu 2">
            <a:extLst>
              <a:ext uri="{FF2B5EF4-FFF2-40B4-BE49-F238E27FC236}">
                <a16:creationId xmlns:a16="http://schemas.microsoft.com/office/drawing/2014/main" id="{75DE2DE5-5E01-4BBC-8342-FBADB5D80570}"/>
              </a:ext>
            </a:extLst>
          </p:cNvPr>
          <p:cNvSpPr txBox="1">
            <a:spLocks/>
          </p:cNvSpPr>
          <p:nvPr/>
        </p:nvSpPr>
        <p:spPr>
          <a:xfrm>
            <a:off x="360363" y="2752725"/>
            <a:ext cx="7135812" cy="23812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500" dirty="0"/>
              <a:t>The goal of Automation is </a:t>
            </a:r>
            <a:r>
              <a:rPr lang="en-US" sz="2500" dirty="0">
                <a:solidFill>
                  <a:srgbClr val="FF0000"/>
                </a:solidFill>
              </a:rPr>
              <a:t>to reduce the number of test cases to be run manually and not to eliminate Manual Testing altogether</a:t>
            </a:r>
            <a:r>
              <a:rPr lang="en-US" sz="2500" dirty="0"/>
              <a:t>. </a:t>
            </a:r>
            <a:endParaRPr lang="tr-TR" dirty="0"/>
          </a:p>
          <a:p>
            <a:endParaRPr lang="tr-TR" dirty="0"/>
          </a:p>
        </p:txBody>
      </p:sp>
    </p:spTree>
    <p:extLst>
      <p:ext uri="{BB962C8B-B14F-4D97-AF65-F5344CB8AC3E}">
        <p14:creationId xmlns:p14="http://schemas.microsoft.com/office/powerpoint/2010/main" val="210550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DC0BDD-A733-4D90-B983-F59A2D722272}"/>
              </a:ext>
            </a:extLst>
          </p:cNvPr>
          <p:cNvSpPr>
            <a:spLocks noGrp="1"/>
          </p:cNvSpPr>
          <p:nvPr>
            <p:ph type="title"/>
          </p:nvPr>
        </p:nvSpPr>
        <p:spPr>
          <a:xfrm>
            <a:off x="1141413" y="609600"/>
            <a:ext cx="6164262" cy="933450"/>
          </a:xfrm>
        </p:spPr>
        <p:txBody>
          <a:bodyPr>
            <a:normAutofit fontScale="90000"/>
          </a:bodyPr>
          <a:lstStyle/>
          <a:p>
            <a:r>
              <a:rPr lang="tr-TR" b="1" dirty="0"/>
              <a:t>Why Automated Testing?</a:t>
            </a:r>
            <a:br>
              <a:rPr lang="tr-TR" b="1" dirty="0"/>
            </a:br>
            <a:endParaRPr lang="tr-TR" dirty="0"/>
          </a:p>
        </p:txBody>
      </p:sp>
      <p:pic>
        <p:nvPicPr>
          <p:cNvPr id="7" name="Resim 6">
            <a:extLst>
              <a:ext uri="{FF2B5EF4-FFF2-40B4-BE49-F238E27FC236}">
                <a16:creationId xmlns:a16="http://schemas.microsoft.com/office/drawing/2014/main" id="{F6AF7656-AFB9-4C10-94C4-BB864BB87CE3}"/>
              </a:ext>
            </a:extLst>
          </p:cNvPr>
          <p:cNvPicPr>
            <a:picLocks noChangeAspect="1"/>
          </p:cNvPicPr>
          <p:nvPr/>
        </p:nvPicPr>
        <p:blipFill rotWithShape="1">
          <a:blip r:embed="rId2"/>
          <a:srcRect b="6528"/>
          <a:stretch/>
        </p:blipFill>
        <p:spPr>
          <a:xfrm>
            <a:off x="2332546" y="1496253"/>
            <a:ext cx="7373429" cy="4752147"/>
          </a:xfrm>
          <a:prstGeom prst="rect">
            <a:avLst/>
          </a:prstGeom>
        </p:spPr>
      </p:pic>
    </p:spTree>
    <p:extLst>
      <p:ext uri="{BB962C8B-B14F-4D97-AF65-F5344CB8AC3E}">
        <p14:creationId xmlns:p14="http://schemas.microsoft.com/office/powerpoint/2010/main" val="23140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720281-BA56-4D11-927A-CFD66F72343C}"/>
              </a:ext>
            </a:extLst>
          </p:cNvPr>
          <p:cNvSpPr>
            <a:spLocks noGrp="1"/>
          </p:cNvSpPr>
          <p:nvPr>
            <p:ph idx="1"/>
          </p:nvPr>
        </p:nvSpPr>
        <p:spPr>
          <a:xfrm>
            <a:off x="5135797" y="0"/>
            <a:ext cx="6551378" cy="3651089"/>
          </a:xfrm>
        </p:spPr>
        <p:txBody>
          <a:bodyPr>
            <a:normAutofit/>
          </a:bodyPr>
          <a:lstStyle/>
          <a:p>
            <a:r>
              <a:rPr lang="en-US" sz="3000" dirty="0"/>
              <a:t>Manual Testing of all workflows, all fields, all negative scenarios is </a:t>
            </a:r>
            <a:r>
              <a:rPr lang="en-US" sz="3000" dirty="0">
                <a:solidFill>
                  <a:srgbClr val="FF0000"/>
                </a:solidFill>
              </a:rPr>
              <a:t>time and money consuming</a:t>
            </a:r>
            <a:endParaRPr lang="tr-TR" sz="3000" dirty="0">
              <a:solidFill>
                <a:srgbClr val="FF0000"/>
              </a:solidFill>
            </a:endParaRPr>
          </a:p>
        </p:txBody>
      </p:sp>
      <p:pic>
        <p:nvPicPr>
          <p:cNvPr id="6" name="Resim 5">
            <a:extLst>
              <a:ext uri="{FF2B5EF4-FFF2-40B4-BE49-F238E27FC236}">
                <a16:creationId xmlns:a16="http://schemas.microsoft.com/office/drawing/2014/main" id="{6FECB937-9F7D-4935-8FDC-CC8458854D3A}"/>
              </a:ext>
            </a:extLst>
          </p:cNvPr>
          <p:cNvPicPr>
            <a:picLocks noChangeAspect="1"/>
          </p:cNvPicPr>
          <p:nvPr/>
        </p:nvPicPr>
        <p:blipFill rotWithShape="1">
          <a:blip r:embed="rId2"/>
          <a:srcRect b="8737"/>
          <a:stretch/>
        </p:blipFill>
        <p:spPr>
          <a:xfrm>
            <a:off x="1266592" y="676275"/>
            <a:ext cx="3657833" cy="2168687"/>
          </a:xfrm>
          <a:prstGeom prst="rect">
            <a:avLst/>
          </a:prstGeom>
        </p:spPr>
      </p:pic>
      <p:sp>
        <p:nvSpPr>
          <p:cNvPr id="12" name="Rectangle 3">
            <a:extLst>
              <a:ext uri="{FF2B5EF4-FFF2-40B4-BE49-F238E27FC236}">
                <a16:creationId xmlns:a16="http://schemas.microsoft.com/office/drawing/2014/main" id="{B1CA32EA-A17A-4967-95A3-525DED4030E8}"/>
              </a:ext>
            </a:extLst>
          </p:cNvPr>
          <p:cNvSpPr>
            <a:spLocks noChangeArrowheads="1"/>
          </p:cNvSpPr>
          <p:nvPr/>
        </p:nvSpPr>
        <p:spPr bwMode="auto">
          <a:xfrm>
            <a:off x="609367" y="2945433"/>
            <a:ext cx="1039200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rPr>
              <a:t>AUTOMATİON DOES NOT REQUİRE HUMAN İNTERVENTİON. </a:t>
            </a:r>
            <a:r>
              <a:rPr kumimoji="0" lang="tr-TR" altLang="tr-TR" sz="2000" b="0" i="0" u="none" strike="noStrike" cap="none" normalizeH="0" baseline="0" dirty="0">
                <a:ln>
                  <a:noFill/>
                </a:ln>
                <a:solidFill>
                  <a:srgbClr val="FF0000"/>
                </a:solidFill>
              </a:rPr>
              <a:t>YOU CAN RUN AUTOMATED TEST UNATTENDED (OVERNİGHT)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rPr>
              <a:t>AUTOMATİON </a:t>
            </a:r>
            <a:r>
              <a:rPr kumimoji="0" lang="tr-TR" altLang="tr-TR" sz="2000" b="0" i="0" u="none" strike="noStrike" cap="none" normalizeH="0" baseline="0" dirty="0">
                <a:ln>
                  <a:noFill/>
                </a:ln>
              </a:rPr>
              <a:t>İNCREASES THE </a:t>
            </a:r>
            <a:r>
              <a:rPr kumimoji="0" lang="tr-TR" altLang="tr-TR" sz="2000" b="0" i="0" u="none" strike="noStrike" cap="none" normalizeH="0" baseline="0" dirty="0">
                <a:ln>
                  <a:noFill/>
                </a:ln>
                <a:solidFill>
                  <a:srgbClr val="FF0000"/>
                </a:solidFill>
              </a:rPr>
              <a:t>SPEED OF TEST EXECUTİON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rPr>
              <a:t>AUTOMATİON HELPS İNCREASE TEST COVERAGE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rPr>
              <a:t>MANUAL TESTİNG CAN BECOME BORİNG AND HENCE </a:t>
            </a:r>
            <a:r>
              <a:rPr kumimoji="0" lang="tr-TR" altLang="tr-TR" sz="2000" b="0" i="0" u="none" strike="noStrike" cap="none" normalizeH="0" baseline="0" dirty="0">
                <a:ln>
                  <a:noFill/>
                </a:ln>
                <a:solidFill>
                  <a:srgbClr val="FF0000"/>
                </a:solidFill>
              </a:rPr>
              <a:t>ERROR-PRONE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rPr>
              <a:t>IT İS DİFFİCULT TO TEST </a:t>
            </a:r>
            <a:r>
              <a:rPr kumimoji="0" lang="tr-TR" altLang="tr-TR" sz="2000" b="0" i="0" u="none" strike="noStrike" cap="none" normalizeH="0" baseline="0" dirty="0">
                <a:ln>
                  <a:noFill/>
                </a:ln>
                <a:solidFill>
                  <a:srgbClr val="FF0000"/>
                </a:solidFill>
              </a:rPr>
              <a:t>FOR MULTİLİNGUAL SİTES MANUALLY </a:t>
            </a:r>
          </a:p>
        </p:txBody>
      </p:sp>
    </p:spTree>
    <p:extLst>
      <p:ext uri="{BB962C8B-B14F-4D97-AF65-F5344CB8AC3E}">
        <p14:creationId xmlns:p14="http://schemas.microsoft.com/office/powerpoint/2010/main" val="229332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F63B6A7-463F-49BD-846D-D30821EC84C0}"/>
              </a:ext>
            </a:extLst>
          </p:cNvPr>
          <p:cNvSpPr>
            <a:spLocks noGrp="1"/>
          </p:cNvSpPr>
          <p:nvPr>
            <p:ph type="title"/>
          </p:nvPr>
        </p:nvSpPr>
        <p:spPr>
          <a:xfrm>
            <a:off x="1189038" y="923924"/>
            <a:ext cx="6992937" cy="1143000"/>
          </a:xfrm>
        </p:spPr>
        <p:txBody>
          <a:bodyPr>
            <a:normAutofit/>
          </a:bodyPr>
          <a:lstStyle/>
          <a:p>
            <a:r>
              <a:rPr lang="en-US" sz="3000" b="1" dirty="0">
                <a:solidFill>
                  <a:srgbClr val="FF0000"/>
                </a:solidFill>
              </a:rPr>
              <a:t>Which Test Cases to Automate?</a:t>
            </a:r>
            <a:br>
              <a:rPr lang="en-US" sz="3000" b="1" dirty="0">
                <a:solidFill>
                  <a:srgbClr val="FF0000"/>
                </a:solidFill>
              </a:rPr>
            </a:br>
            <a:endParaRPr lang="tr-TR" sz="3000" dirty="0">
              <a:solidFill>
                <a:srgbClr val="FF0000"/>
              </a:solidFill>
            </a:endParaRPr>
          </a:p>
        </p:txBody>
      </p:sp>
      <p:sp>
        <p:nvSpPr>
          <p:cNvPr id="3" name="İçerik Yer Tutucusu 2">
            <a:extLst>
              <a:ext uri="{FF2B5EF4-FFF2-40B4-BE49-F238E27FC236}">
                <a16:creationId xmlns:a16="http://schemas.microsoft.com/office/drawing/2014/main" id="{61F7F8FB-B32D-406B-844F-0AEAB021BCFD}"/>
              </a:ext>
            </a:extLst>
          </p:cNvPr>
          <p:cNvSpPr>
            <a:spLocks noGrp="1"/>
          </p:cNvSpPr>
          <p:nvPr>
            <p:ph idx="1"/>
          </p:nvPr>
        </p:nvSpPr>
        <p:spPr>
          <a:xfrm>
            <a:off x="970756" y="1733549"/>
            <a:ext cx="10250487" cy="3752851"/>
          </a:xfrm>
        </p:spPr>
        <p:txBody>
          <a:bodyPr/>
          <a:lstStyle/>
          <a:p>
            <a:pPr>
              <a:buFont typeface="Wingdings" panose="05000000000000000000" pitchFamily="2" charset="2"/>
              <a:buChar char="ü"/>
            </a:pPr>
            <a:r>
              <a:rPr lang="en-US" sz="3000" dirty="0"/>
              <a:t>High Risk - Business Critical test cases</a:t>
            </a:r>
          </a:p>
          <a:p>
            <a:pPr>
              <a:buFont typeface="Wingdings" panose="05000000000000000000" pitchFamily="2" charset="2"/>
              <a:buChar char="ü"/>
            </a:pPr>
            <a:r>
              <a:rPr lang="en-US" sz="3000" dirty="0"/>
              <a:t>Test cases that are repeatedly executed</a:t>
            </a:r>
          </a:p>
          <a:p>
            <a:pPr>
              <a:buFont typeface="Wingdings" panose="05000000000000000000" pitchFamily="2" charset="2"/>
              <a:buChar char="ü"/>
            </a:pPr>
            <a:r>
              <a:rPr lang="en-US" sz="3000" dirty="0"/>
              <a:t>Test Cases that are very tedious or difficult to perform manually</a:t>
            </a:r>
          </a:p>
          <a:p>
            <a:pPr>
              <a:buFont typeface="Wingdings" panose="05000000000000000000" pitchFamily="2" charset="2"/>
              <a:buChar char="ü"/>
            </a:pPr>
            <a:r>
              <a:rPr lang="en-US" sz="3000" dirty="0"/>
              <a:t>Test Cases which are time-consuming</a:t>
            </a:r>
          </a:p>
          <a:p>
            <a:endParaRPr lang="tr-TR" dirty="0"/>
          </a:p>
        </p:txBody>
      </p:sp>
    </p:spTree>
    <p:extLst>
      <p:ext uri="{BB962C8B-B14F-4D97-AF65-F5344CB8AC3E}">
        <p14:creationId xmlns:p14="http://schemas.microsoft.com/office/powerpoint/2010/main" val="163508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50944C-8EBD-44F8-9A12-D327A597257C}"/>
              </a:ext>
            </a:extLst>
          </p:cNvPr>
          <p:cNvSpPr>
            <a:spLocks noGrp="1"/>
          </p:cNvSpPr>
          <p:nvPr>
            <p:ph type="title"/>
          </p:nvPr>
        </p:nvSpPr>
        <p:spPr/>
        <p:txBody>
          <a:bodyPr/>
          <a:lstStyle/>
          <a:p>
            <a:r>
              <a:rPr lang="en-US" dirty="0">
                <a:solidFill>
                  <a:srgbClr val="FF0000"/>
                </a:solidFill>
              </a:rPr>
              <a:t>The following category of test cases are not suitable for automation</a:t>
            </a:r>
            <a:endParaRPr lang="tr-TR" dirty="0">
              <a:solidFill>
                <a:srgbClr val="FF0000"/>
              </a:solidFill>
            </a:endParaRPr>
          </a:p>
        </p:txBody>
      </p:sp>
      <p:sp>
        <p:nvSpPr>
          <p:cNvPr id="3" name="İçerik Yer Tutucusu 2">
            <a:extLst>
              <a:ext uri="{FF2B5EF4-FFF2-40B4-BE49-F238E27FC236}">
                <a16:creationId xmlns:a16="http://schemas.microsoft.com/office/drawing/2014/main" id="{3ADBFC4B-114D-4C3B-89F7-5ED03ED481EE}"/>
              </a:ext>
            </a:extLst>
          </p:cNvPr>
          <p:cNvSpPr>
            <a:spLocks noGrp="1"/>
          </p:cNvSpPr>
          <p:nvPr>
            <p:ph idx="1"/>
          </p:nvPr>
        </p:nvSpPr>
        <p:spPr/>
        <p:txBody>
          <a:bodyPr/>
          <a:lstStyle/>
          <a:p>
            <a:pPr>
              <a:buFont typeface="Century Gothic" panose="020B0502020202020204" pitchFamily="34" charset="0"/>
              <a:buChar char="×"/>
            </a:pPr>
            <a:r>
              <a:rPr lang="en-US" sz="3000" dirty="0"/>
              <a:t>Test Cases that are newly designed and not executed manually at least once</a:t>
            </a:r>
          </a:p>
          <a:p>
            <a:pPr>
              <a:buFont typeface="Century Gothic" panose="020B0502020202020204" pitchFamily="34" charset="0"/>
              <a:buChar char="×"/>
            </a:pPr>
            <a:r>
              <a:rPr lang="en-US" sz="3000" dirty="0"/>
              <a:t>Test Cases for which the requirements are frequently changing</a:t>
            </a:r>
          </a:p>
          <a:p>
            <a:pPr>
              <a:buFont typeface="Century Gothic" panose="020B0502020202020204" pitchFamily="34" charset="0"/>
              <a:buChar char="×"/>
            </a:pPr>
            <a:r>
              <a:rPr lang="en-US" sz="3000" dirty="0"/>
              <a:t>Test cases which are executed on an ad-hoc basis.</a:t>
            </a:r>
          </a:p>
          <a:p>
            <a:endParaRPr lang="tr-TR" dirty="0"/>
          </a:p>
        </p:txBody>
      </p:sp>
    </p:spTree>
    <p:extLst>
      <p:ext uri="{BB962C8B-B14F-4D97-AF65-F5344CB8AC3E}">
        <p14:creationId xmlns:p14="http://schemas.microsoft.com/office/powerpoint/2010/main" val="331336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25000AF-FC20-4C4E-B650-C8A90F920BDA}"/>
              </a:ext>
            </a:extLst>
          </p:cNvPr>
          <p:cNvSpPr>
            <a:spLocks noGrp="1"/>
          </p:cNvSpPr>
          <p:nvPr>
            <p:ph type="title"/>
          </p:nvPr>
        </p:nvSpPr>
        <p:spPr>
          <a:xfrm>
            <a:off x="1141413" y="609600"/>
            <a:ext cx="6802437" cy="1038225"/>
          </a:xfrm>
        </p:spPr>
        <p:txBody>
          <a:bodyPr>
            <a:normAutofit fontScale="90000"/>
          </a:bodyPr>
          <a:lstStyle/>
          <a:p>
            <a:r>
              <a:rPr lang="tr-TR" b="1" dirty="0"/>
              <a:t>Automated Testing Process</a:t>
            </a:r>
            <a:br>
              <a:rPr lang="tr-TR" b="1" dirty="0"/>
            </a:br>
            <a:endParaRPr lang="tr-TR" dirty="0"/>
          </a:p>
        </p:txBody>
      </p:sp>
      <p:sp>
        <p:nvSpPr>
          <p:cNvPr id="4" name="Ok: Şeritli Sağ 3">
            <a:extLst>
              <a:ext uri="{FF2B5EF4-FFF2-40B4-BE49-F238E27FC236}">
                <a16:creationId xmlns:a16="http://schemas.microsoft.com/office/drawing/2014/main" id="{D371DDBF-3DFD-4509-819B-886B624FEDF3}"/>
              </a:ext>
            </a:extLst>
          </p:cNvPr>
          <p:cNvSpPr/>
          <p:nvPr/>
        </p:nvSpPr>
        <p:spPr>
          <a:xfrm>
            <a:off x="1209674" y="1647825"/>
            <a:ext cx="9382125" cy="1200150"/>
          </a:xfrm>
          <a:prstGeom prst="stripedRight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Metin kutusu 4">
            <a:extLst>
              <a:ext uri="{FF2B5EF4-FFF2-40B4-BE49-F238E27FC236}">
                <a16:creationId xmlns:a16="http://schemas.microsoft.com/office/drawing/2014/main" id="{0778B7B4-FDD4-4A09-84CF-5C561EF8A324}"/>
              </a:ext>
            </a:extLst>
          </p:cNvPr>
          <p:cNvSpPr txBox="1"/>
          <p:nvPr/>
        </p:nvSpPr>
        <p:spPr>
          <a:xfrm>
            <a:off x="1499393" y="1986583"/>
            <a:ext cx="6086475" cy="371475"/>
          </a:xfrm>
          <a:prstGeom prst="rect">
            <a:avLst/>
          </a:prstGeom>
          <a:noFill/>
        </p:spPr>
        <p:txBody>
          <a:bodyPr wrap="square" rtlCol="0">
            <a:spAutoFit/>
          </a:bodyPr>
          <a:lstStyle/>
          <a:p>
            <a:r>
              <a:rPr lang="tr-TR" dirty="0">
                <a:solidFill>
                  <a:srgbClr val="34393E"/>
                </a:solidFill>
              </a:rPr>
              <a:t>Test Tool Selection</a:t>
            </a:r>
          </a:p>
        </p:txBody>
      </p:sp>
      <p:sp>
        <p:nvSpPr>
          <p:cNvPr id="6" name="Ok: Şeritli Sağ 5">
            <a:extLst>
              <a:ext uri="{FF2B5EF4-FFF2-40B4-BE49-F238E27FC236}">
                <a16:creationId xmlns:a16="http://schemas.microsoft.com/office/drawing/2014/main" id="{95C2425B-C3D0-4865-8863-67783606B374}"/>
              </a:ext>
            </a:extLst>
          </p:cNvPr>
          <p:cNvSpPr/>
          <p:nvPr/>
        </p:nvSpPr>
        <p:spPr>
          <a:xfrm>
            <a:off x="2428874" y="2085975"/>
            <a:ext cx="8162925" cy="1200150"/>
          </a:xfrm>
          <a:prstGeom prst="stripedRight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 name="Ok: Şeritli Sağ 6">
            <a:extLst>
              <a:ext uri="{FF2B5EF4-FFF2-40B4-BE49-F238E27FC236}">
                <a16:creationId xmlns:a16="http://schemas.microsoft.com/office/drawing/2014/main" id="{27627EF7-3311-4F3F-83C1-6B357940CFFE}"/>
              </a:ext>
            </a:extLst>
          </p:cNvPr>
          <p:cNvSpPr/>
          <p:nvPr/>
        </p:nvSpPr>
        <p:spPr>
          <a:xfrm>
            <a:off x="3562350" y="2524125"/>
            <a:ext cx="7029449" cy="1200150"/>
          </a:xfrm>
          <a:prstGeom prst="stripedRight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8" name="Metin kutusu 7">
            <a:extLst>
              <a:ext uri="{FF2B5EF4-FFF2-40B4-BE49-F238E27FC236}">
                <a16:creationId xmlns:a16="http://schemas.microsoft.com/office/drawing/2014/main" id="{D51A1FFA-2AF6-4223-A7A4-5A96A5F6868D}"/>
              </a:ext>
            </a:extLst>
          </p:cNvPr>
          <p:cNvSpPr txBox="1"/>
          <p:nvPr/>
        </p:nvSpPr>
        <p:spPr>
          <a:xfrm>
            <a:off x="2676785" y="2426876"/>
            <a:ext cx="6086475" cy="369332"/>
          </a:xfrm>
          <a:prstGeom prst="rect">
            <a:avLst/>
          </a:prstGeom>
          <a:noFill/>
        </p:spPr>
        <p:txBody>
          <a:bodyPr wrap="square" rtlCol="0">
            <a:spAutoFit/>
          </a:bodyPr>
          <a:lstStyle/>
          <a:p>
            <a:r>
              <a:rPr lang="tr-TR" dirty="0">
                <a:solidFill>
                  <a:srgbClr val="34393E"/>
                </a:solidFill>
              </a:rPr>
              <a:t>Define Scope of Automation</a:t>
            </a:r>
          </a:p>
        </p:txBody>
      </p:sp>
      <p:sp>
        <p:nvSpPr>
          <p:cNvPr id="9" name="Ok: Şeritli Sağ 8">
            <a:extLst>
              <a:ext uri="{FF2B5EF4-FFF2-40B4-BE49-F238E27FC236}">
                <a16:creationId xmlns:a16="http://schemas.microsoft.com/office/drawing/2014/main" id="{2B9BD66C-0F83-411E-B35B-6D64891D0EB6}"/>
              </a:ext>
            </a:extLst>
          </p:cNvPr>
          <p:cNvSpPr/>
          <p:nvPr/>
        </p:nvSpPr>
        <p:spPr>
          <a:xfrm>
            <a:off x="4752753" y="2971801"/>
            <a:ext cx="5839046" cy="1200150"/>
          </a:xfrm>
          <a:prstGeom prst="stripedRight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Ok: Şeritli Sağ 9">
            <a:extLst>
              <a:ext uri="{FF2B5EF4-FFF2-40B4-BE49-F238E27FC236}">
                <a16:creationId xmlns:a16="http://schemas.microsoft.com/office/drawing/2014/main" id="{077D6346-6F3B-4F8D-B2B0-AE2B9FB3FC54}"/>
              </a:ext>
            </a:extLst>
          </p:cNvPr>
          <p:cNvSpPr/>
          <p:nvPr/>
        </p:nvSpPr>
        <p:spPr>
          <a:xfrm>
            <a:off x="5826641" y="3450930"/>
            <a:ext cx="4765157" cy="1200150"/>
          </a:xfrm>
          <a:prstGeom prst="stripedRight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1" name="Metin kutusu 10">
            <a:extLst>
              <a:ext uri="{FF2B5EF4-FFF2-40B4-BE49-F238E27FC236}">
                <a16:creationId xmlns:a16="http://schemas.microsoft.com/office/drawing/2014/main" id="{B61E33B5-2474-461D-B5DB-8D61CEB2FAA9}"/>
              </a:ext>
            </a:extLst>
          </p:cNvPr>
          <p:cNvSpPr txBox="1"/>
          <p:nvPr/>
        </p:nvSpPr>
        <p:spPr>
          <a:xfrm>
            <a:off x="3870251" y="2847975"/>
            <a:ext cx="4765157" cy="369332"/>
          </a:xfrm>
          <a:prstGeom prst="rect">
            <a:avLst/>
          </a:prstGeom>
          <a:noFill/>
        </p:spPr>
        <p:txBody>
          <a:bodyPr wrap="square" rtlCol="0">
            <a:spAutoFit/>
          </a:bodyPr>
          <a:lstStyle/>
          <a:p>
            <a:r>
              <a:rPr lang="tr-TR" dirty="0">
                <a:solidFill>
                  <a:srgbClr val="34393E"/>
                </a:solidFill>
              </a:rPr>
              <a:t>Planning Design and Development</a:t>
            </a:r>
          </a:p>
        </p:txBody>
      </p:sp>
      <p:sp>
        <p:nvSpPr>
          <p:cNvPr id="12" name="Metin kutusu 11">
            <a:extLst>
              <a:ext uri="{FF2B5EF4-FFF2-40B4-BE49-F238E27FC236}">
                <a16:creationId xmlns:a16="http://schemas.microsoft.com/office/drawing/2014/main" id="{F9BC237D-F93E-44BE-B328-F7F85138FB50}"/>
              </a:ext>
            </a:extLst>
          </p:cNvPr>
          <p:cNvSpPr txBox="1"/>
          <p:nvPr/>
        </p:nvSpPr>
        <p:spPr>
          <a:xfrm>
            <a:off x="5029200" y="3337892"/>
            <a:ext cx="3606208" cy="369332"/>
          </a:xfrm>
          <a:prstGeom prst="rect">
            <a:avLst/>
          </a:prstGeom>
          <a:noFill/>
        </p:spPr>
        <p:txBody>
          <a:bodyPr wrap="square" rtlCol="0">
            <a:spAutoFit/>
          </a:bodyPr>
          <a:lstStyle/>
          <a:p>
            <a:r>
              <a:rPr lang="tr-TR" dirty="0">
                <a:solidFill>
                  <a:srgbClr val="34393E"/>
                </a:solidFill>
              </a:rPr>
              <a:t>Test Execution</a:t>
            </a:r>
          </a:p>
        </p:txBody>
      </p:sp>
      <p:sp>
        <p:nvSpPr>
          <p:cNvPr id="13" name="Metin kutusu 12">
            <a:extLst>
              <a:ext uri="{FF2B5EF4-FFF2-40B4-BE49-F238E27FC236}">
                <a16:creationId xmlns:a16="http://schemas.microsoft.com/office/drawing/2014/main" id="{8C755140-4AE5-4D1B-933F-D22D2581C8A4}"/>
              </a:ext>
            </a:extLst>
          </p:cNvPr>
          <p:cNvSpPr txBox="1"/>
          <p:nvPr/>
        </p:nvSpPr>
        <p:spPr>
          <a:xfrm>
            <a:off x="6068975" y="3863828"/>
            <a:ext cx="3749749" cy="369332"/>
          </a:xfrm>
          <a:prstGeom prst="rect">
            <a:avLst/>
          </a:prstGeom>
          <a:noFill/>
        </p:spPr>
        <p:txBody>
          <a:bodyPr wrap="square" rtlCol="0">
            <a:spAutoFit/>
          </a:bodyPr>
          <a:lstStyle/>
          <a:p>
            <a:r>
              <a:rPr lang="tr-TR" dirty="0">
                <a:solidFill>
                  <a:srgbClr val="34393E"/>
                </a:solidFill>
              </a:rPr>
              <a:t>Maintenance</a:t>
            </a:r>
          </a:p>
        </p:txBody>
      </p:sp>
    </p:spTree>
    <p:extLst>
      <p:ext uri="{BB962C8B-B14F-4D97-AF65-F5344CB8AC3E}">
        <p14:creationId xmlns:p14="http://schemas.microsoft.com/office/powerpoint/2010/main" val="1573832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TM03457485[[fn=Örgü]]</Template>
  <TotalTime>169</TotalTime>
  <Words>962</Words>
  <Application>Microsoft Office PowerPoint</Application>
  <PresentationFormat>Geniş ekran</PresentationFormat>
  <Paragraphs>102</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Century Gothic</vt:lpstr>
      <vt:lpstr>Wingdings</vt:lpstr>
      <vt:lpstr>Ağ Gözü</vt:lpstr>
      <vt:lpstr>TEST AUTOMATION</vt:lpstr>
      <vt:lpstr>What is Automation Testing? </vt:lpstr>
      <vt:lpstr>PowerPoint Sunusu</vt:lpstr>
      <vt:lpstr>PowerPoint Sunusu</vt:lpstr>
      <vt:lpstr>Why Automated Testing? </vt:lpstr>
      <vt:lpstr>PowerPoint Sunusu</vt:lpstr>
      <vt:lpstr>Which Test Cases to Automate? </vt:lpstr>
      <vt:lpstr>The following category of test cases are not suitable for automation</vt:lpstr>
      <vt:lpstr>Automated Testing Process </vt:lpstr>
      <vt:lpstr>Test tool selection</vt:lpstr>
      <vt:lpstr>Planning, Design, and Development</vt:lpstr>
      <vt:lpstr>Advantages of test automation include: </vt:lpstr>
      <vt:lpstr>Disadvantages of test automation include:</vt:lpstr>
      <vt:lpstr>Automation Testing Tools </vt:lpstr>
      <vt:lpstr>TRIcentIs </vt:lpstr>
      <vt:lpstr>MABL</vt:lpstr>
      <vt:lpstr>SELENIUM</vt:lpstr>
      <vt:lpstr>QTP</vt:lpstr>
      <vt:lpstr>PowerPoint Sunusu</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dc:title>
  <dc:creator>Esra Öztürk</dc:creator>
  <cp:lastModifiedBy>pc</cp:lastModifiedBy>
  <cp:revision>15</cp:revision>
  <dcterms:created xsi:type="dcterms:W3CDTF">2019-03-28T20:20:30Z</dcterms:created>
  <dcterms:modified xsi:type="dcterms:W3CDTF">2019-03-29T08:33:38Z</dcterms:modified>
</cp:coreProperties>
</file>