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10.02.2019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9E2ABD8-C689-4E71-9A0D-12E04CF4A90E}"/>
              </a:ext>
            </a:extLst>
          </p:cNvPr>
          <p:cNvSpPr>
            <a:spLocks noGrp="1"/>
          </p:cNvSpPr>
          <p:nvPr>
            <p:ph type="ctrTitle"/>
          </p:nvPr>
        </p:nvSpPr>
        <p:spPr/>
        <p:txBody>
          <a:bodyPr/>
          <a:lstStyle/>
          <a:p>
            <a:r>
              <a:rPr lang="tr-TR" dirty="0"/>
              <a:t>TEST TYPES</a:t>
            </a:r>
            <a:br>
              <a:rPr lang="tr-TR" dirty="0"/>
            </a:br>
            <a:r>
              <a:rPr lang="tr-TR" dirty="0"/>
              <a:t>TEST TİPLERİ</a:t>
            </a:r>
          </a:p>
        </p:txBody>
      </p:sp>
    </p:spTree>
    <p:extLst>
      <p:ext uri="{BB962C8B-B14F-4D97-AF65-F5344CB8AC3E}">
        <p14:creationId xmlns:p14="http://schemas.microsoft.com/office/powerpoint/2010/main" val="319436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07227932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accessibility</a:t>
                      </a:r>
                      <a:r>
                        <a:rPr lang="tr-TR" dirty="0"/>
                        <a:t> </a:t>
                      </a:r>
                      <a:r>
                        <a:rPr lang="tr-TR" dirty="0" err="1"/>
                        <a:t>testing</a:t>
                      </a:r>
                      <a:r>
                        <a:rPr lang="tr-TR" dirty="0"/>
                        <a:t> </a:t>
                      </a:r>
                    </a:p>
                  </a:txBody>
                  <a:tcPr/>
                </a:tc>
                <a:tc>
                  <a:txBody>
                    <a:bodyPr/>
                    <a:lstStyle/>
                    <a:p>
                      <a:r>
                        <a:rPr lang="tr-TR" dirty="0"/>
                        <a:t>Erişilebilirlik Testi</a:t>
                      </a:r>
                    </a:p>
                  </a:txBody>
                  <a:tcPr/>
                </a:tc>
                <a:extLst>
                  <a:ext uri="{0D108BD9-81ED-4DB2-BD59-A6C34878D82A}">
                    <a16:rowId xmlns:a16="http://schemas.microsoft.com/office/drawing/2014/main" val="1487009879"/>
                  </a:ext>
                </a:extLst>
              </a:tr>
              <a:tr h="2870033">
                <a:tc>
                  <a:txBody>
                    <a:bodyPr/>
                    <a:lstStyle/>
                    <a:p>
                      <a:r>
                        <a:rPr lang="en-US" dirty="0"/>
                        <a:t>Testing to determine the ease by which users with disabilities can use a component or system</a:t>
                      </a:r>
                      <a:endParaRPr lang="tr-TR" dirty="0"/>
                    </a:p>
                  </a:txBody>
                  <a:tcPr/>
                </a:tc>
                <a:tc>
                  <a:txBody>
                    <a:bodyPr/>
                    <a:lstStyle/>
                    <a:p>
                      <a:r>
                        <a:rPr lang="tr-TR" dirty="0"/>
                        <a:t>Engelli kullanıcıların yazılımı ne kadar kolay kullanabildiğini ölçümleyen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4013232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90189808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black</a:t>
                      </a:r>
                      <a:r>
                        <a:rPr lang="tr-TR" dirty="0"/>
                        <a:t> </a:t>
                      </a:r>
                      <a:r>
                        <a:rPr lang="tr-TR" dirty="0" err="1"/>
                        <a:t>box</a:t>
                      </a:r>
                      <a:r>
                        <a:rPr lang="tr-TR" dirty="0"/>
                        <a:t> </a:t>
                      </a:r>
                      <a:r>
                        <a:rPr lang="tr-TR" dirty="0" err="1"/>
                        <a:t>testing</a:t>
                      </a:r>
                      <a:r>
                        <a:rPr lang="tr-TR" dirty="0"/>
                        <a:t> </a:t>
                      </a:r>
                    </a:p>
                  </a:txBody>
                  <a:tcPr/>
                </a:tc>
                <a:tc>
                  <a:txBody>
                    <a:bodyPr/>
                    <a:lstStyle/>
                    <a:p>
                      <a:r>
                        <a:rPr lang="tr-TR" dirty="0"/>
                        <a:t>Kara Kutu Testi </a:t>
                      </a:r>
                    </a:p>
                  </a:txBody>
                  <a:tcPr/>
                </a:tc>
                <a:extLst>
                  <a:ext uri="{0D108BD9-81ED-4DB2-BD59-A6C34878D82A}">
                    <a16:rowId xmlns:a16="http://schemas.microsoft.com/office/drawing/2014/main" val="1487009879"/>
                  </a:ext>
                </a:extLst>
              </a:tr>
              <a:tr h="2870033">
                <a:tc>
                  <a:txBody>
                    <a:bodyPr/>
                    <a:lstStyle/>
                    <a:p>
                      <a:r>
                        <a:rPr lang="en-US" dirty="0"/>
                        <a:t>Testing, either functional or non-functional, without reference to the internal structure of the component or system</a:t>
                      </a:r>
                      <a:endParaRPr lang="tr-TR" dirty="0"/>
                    </a:p>
                  </a:txBody>
                  <a:tcPr/>
                </a:tc>
                <a:tc>
                  <a:txBody>
                    <a:bodyPr/>
                    <a:lstStyle/>
                    <a:p>
                      <a:r>
                        <a:rPr lang="tr-TR" dirty="0"/>
                        <a:t>Test edilecek sistemin iç çalışma mantığı dikkate alınmadan fonksiyonel veya fonksiyonel olmayan şekillerde test edilmesi aktivitesi.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341586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18649029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a:t>white-box testing </a:t>
                      </a:r>
                      <a:endParaRPr lang="tr-TR" dirty="0"/>
                    </a:p>
                  </a:txBody>
                  <a:tcPr/>
                </a:tc>
                <a:tc>
                  <a:txBody>
                    <a:bodyPr/>
                    <a:lstStyle/>
                    <a:p>
                      <a:r>
                        <a:rPr lang="tr-TR" dirty="0"/>
                        <a:t>Beyaz kutu testi </a:t>
                      </a:r>
                    </a:p>
                  </a:txBody>
                  <a:tcPr/>
                </a:tc>
                <a:extLst>
                  <a:ext uri="{0D108BD9-81ED-4DB2-BD59-A6C34878D82A}">
                    <a16:rowId xmlns:a16="http://schemas.microsoft.com/office/drawing/2014/main" val="1487009879"/>
                  </a:ext>
                </a:extLst>
              </a:tr>
              <a:tr h="2870033">
                <a:tc>
                  <a:txBody>
                    <a:bodyPr/>
                    <a:lstStyle/>
                    <a:p>
                      <a:r>
                        <a:rPr lang="en-US" dirty="0"/>
                        <a:t>Testing based on an analysis of the internal structure of the component or system. </a:t>
                      </a:r>
                      <a:endParaRPr lang="tr-TR" dirty="0"/>
                    </a:p>
                  </a:txBody>
                  <a:tcPr/>
                </a:tc>
                <a:tc>
                  <a:txBody>
                    <a:bodyPr/>
                    <a:lstStyle/>
                    <a:p>
                      <a:r>
                        <a:rPr lang="tr-TR"/>
                        <a:t>Bir sistemin veya bir bileşenin iç yapısının analizine bağlı olarak test etme yöntemi.</a:t>
                      </a:r>
                      <a:endParaRPr lang="tr-TR" dirty="0"/>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66889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59562115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methodical</a:t>
                      </a:r>
                      <a:r>
                        <a:rPr lang="tr-TR" dirty="0"/>
                        <a:t> </a:t>
                      </a:r>
                      <a:r>
                        <a:rPr lang="tr-TR" dirty="0" err="1"/>
                        <a:t>testing</a:t>
                      </a:r>
                      <a:r>
                        <a:rPr lang="tr-TR" dirty="0"/>
                        <a:t> </a:t>
                      </a:r>
                    </a:p>
                  </a:txBody>
                  <a:tcPr/>
                </a:tc>
                <a:tc>
                  <a:txBody>
                    <a:bodyPr/>
                    <a:lstStyle/>
                    <a:p>
                      <a:r>
                        <a:rPr lang="tr-TR" dirty="0"/>
                        <a:t>Metodik test </a:t>
                      </a:r>
                    </a:p>
                  </a:txBody>
                  <a:tcPr/>
                </a:tc>
                <a:extLst>
                  <a:ext uri="{0D108BD9-81ED-4DB2-BD59-A6C34878D82A}">
                    <a16:rowId xmlns:a16="http://schemas.microsoft.com/office/drawing/2014/main" val="1487009879"/>
                  </a:ext>
                </a:extLst>
              </a:tr>
              <a:tr h="2870033">
                <a:tc>
                  <a:txBody>
                    <a:bodyPr/>
                    <a:lstStyle/>
                    <a:p>
                      <a:r>
                        <a:rPr lang="en-US" dirty="0"/>
                        <a:t>Testing based on a standard set of tests, e.g., a checklist, a quality standard, or a set of generalized test cases.</a:t>
                      </a:r>
                      <a:endParaRPr lang="tr-TR" dirty="0"/>
                    </a:p>
                  </a:txBody>
                  <a:tcPr/>
                </a:tc>
                <a:tc>
                  <a:txBody>
                    <a:bodyPr/>
                    <a:lstStyle/>
                    <a:p>
                      <a:r>
                        <a:rPr lang="tr-TR" dirty="0"/>
                        <a:t>Bir dizi standart testi temel alarak yapılan test. Örneğin bir kontrol listesi, bir kalite standardı veya genelleştirilmiş test senaryoları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71022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150169542"/>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Path</a:t>
                      </a:r>
                      <a:r>
                        <a:rPr lang="tr-TR" dirty="0"/>
                        <a:t> </a:t>
                      </a:r>
                      <a:r>
                        <a:rPr lang="tr-TR" dirty="0" err="1"/>
                        <a:t>Testing</a:t>
                      </a:r>
                      <a:endParaRPr lang="tr-TR" dirty="0"/>
                    </a:p>
                  </a:txBody>
                  <a:tcPr/>
                </a:tc>
                <a:tc>
                  <a:txBody>
                    <a:bodyPr/>
                    <a:lstStyle/>
                    <a:p>
                      <a:r>
                        <a:rPr lang="tr-TR" dirty="0"/>
                        <a:t>Yol Test</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paths. </a:t>
                      </a:r>
                      <a:endParaRPr lang="tr-TR" dirty="0"/>
                    </a:p>
                  </a:txBody>
                  <a:tcPr/>
                </a:tc>
                <a:tc>
                  <a:txBody>
                    <a:bodyPr/>
                    <a:lstStyle/>
                    <a:p>
                      <a:r>
                        <a:rPr lang="tr-TR" dirty="0"/>
                        <a:t>Test senaryolarının yolların çalıştırılması için tasarlandığı beyaz kutu test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62550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91350582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Performance</a:t>
                      </a:r>
                      <a:r>
                        <a:rPr lang="tr-TR" dirty="0"/>
                        <a:t> </a:t>
                      </a:r>
                      <a:r>
                        <a:rPr lang="tr-TR" dirty="0" err="1"/>
                        <a:t>Testing</a:t>
                      </a:r>
                      <a:r>
                        <a:rPr lang="tr-TR" dirty="0"/>
                        <a:t> </a:t>
                      </a:r>
                    </a:p>
                  </a:txBody>
                  <a:tcPr/>
                </a:tc>
                <a:tc>
                  <a:txBody>
                    <a:bodyPr/>
                    <a:lstStyle/>
                    <a:p>
                      <a:r>
                        <a:rPr lang="tr-TR" dirty="0"/>
                        <a:t>Performans Testi </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performance of a software product. </a:t>
                      </a:r>
                      <a:endParaRPr lang="tr-TR" dirty="0"/>
                    </a:p>
                  </a:txBody>
                  <a:tcPr/>
                </a:tc>
                <a:tc>
                  <a:txBody>
                    <a:bodyPr/>
                    <a:lstStyle/>
                    <a:p>
                      <a:r>
                        <a:rPr lang="tr-TR" dirty="0"/>
                        <a:t>Bir yazılım ürününün performansını belirlemek için yürütülen test süreci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83643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71801542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elementary</a:t>
                      </a:r>
                      <a:r>
                        <a:rPr lang="tr-TR" dirty="0"/>
                        <a:t> </a:t>
                      </a:r>
                      <a:r>
                        <a:rPr lang="tr-TR" dirty="0" err="1"/>
                        <a:t>comparison</a:t>
                      </a:r>
                      <a:r>
                        <a:rPr lang="tr-TR" dirty="0"/>
                        <a:t> </a:t>
                      </a:r>
                      <a:r>
                        <a:rPr lang="tr-TR" dirty="0" err="1"/>
                        <a:t>testing</a:t>
                      </a:r>
                      <a:r>
                        <a:rPr lang="tr-TR" dirty="0"/>
                        <a:t> </a:t>
                      </a:r>
                    </a:p>
                  </a:txBody>
                  <a:tcPr/>
                </a:tc>
                <a:tc>
                  <a:txBody>
                    <a:bodyPr/>
                    <a:lstStyle/>
                    <a:p>
                      <a:r>
                        <a:rPr lang="tr-TR" dirty="0"/>
                        <a:t>temel karşılaştırma testi</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to execute combinations of inputs using the concept of modified condition decision coverage. </a:t>
                      </a:r>
                      <a:endParaRPr lang="tr-TR" dirty="0"/>
                    </a:p>
                  </a:txBody>
                  <a:tcPr/>
                </a:tc>
                <a:tc>
                  <a:txBody>
                    <a:bodyPr/>
                    <a:lstStyle/>
                    <a:p>
                      <a:r>
                        <a:rPr lang="tr-TR" dirty="0"/>
                        <a:t>Test senaryolarının değiştirilmiş koşul karar kapsamı tekniğini baz alarak girdi kombinasyonlarının tasarlandığı kara kutu test tasarım tekniği.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58454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8604290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data </a:t>
                      </a:r>
                      <a:r>
                        <a:rPr lang="tr-TR" dirty="0" err="1"/>
                        <a:t>flow</a:t>
                      </a:r>
                      <a:r>
                        <a:rPr lang="tr-TR" dirty="0"/>
                        <a:t> </a:t>
                      </a:r>
                      <a:r>
                        <a:rPr lang="tr-TR" dirty="0" err="1"/>
                        <a:t>testing</a:t>
                      </a:r>
                      <a:endParaRPr lang="tr-TR" dirty="0"/>
                    </a:p>
                  </a:txBody>
                  <a:tcPr/>
                </a:tc>
                <a:tc>
                  <a:txBody>
                    <a:bodyPr/>
                    <a:lstStyle/>
                    <a:p>
                      <a:r>
                        <a:rPr lang="tr-TR" dirty="0"/>
                        <a:t>veri akış testi</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definition-use pairs of variables. </a:t>
                      </a:r>
                      <a:endParaRPr lang="tr-TR" dirty="0"/>
                    </a:p>
                  </a:txBody>
                  <a:tcPr/>
                </a:tc>
                <a:tc>
                  <a:txBody>
                    <a:bodyPr/>
                    <a:lstStyle/>
                    <a:p>
                      <a:r>
                        <a:rPr lang="tr-TR" dirty="0"/>
                        <a:t>"tanım-kullanım" çiftlerinin çalıştırılarak test edilmesine yönelik test senaryoları içeren beyaz kutu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15171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08441870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branch</a:t>
                      </a:r>
                      <a:r>
                        <a:rPr lang="tr-TR" dirty="0"/>
                        <a:t> </a:t>
                      </a:r>
                      <a:r>
                        <a:rPr lang="tr-TR" dirty="0" err="1"/>
                        <a:t>testing</a:t>
                      </a:r>
                      <a:endParaRPr lang="tr-TR" dirty="0"/>
                    </a:p>
                  </a:txBody>
                  <a:tcPr/>
                </a:tc>
                <a:tc>
                  <a:txBody>
                    <a:bodyPr/>
                    <a:lstStyle/>
                    <a:p>
                      <a:r>
                        <a:rPr lang="tr-TR" dirty="0"/>
                        <a:t>Dal Testi </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branches.</a:t>
                      </a:r>
                      <a:endParaRPr lang="tr-TR" dirty="0"/>
                    </a:p>
                  </a:txBody>
                  <a:tcPr/>
                </a:tc>
                <a:tc>
                  <a:txBody>
                    <a:bodyPr/>
                    <a:lstStyle/>
                    <a:p>
                      <a:r>
                        <a:rPr lang="tr-TR" dirty="0"/>
                        <a:t>Test senaryolarının programdaki dalları yürütmek için dizayn edildiği beyaz kutu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79907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78643680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portability</a:t>
                      </a:r>
                      <a:r>
                        <a:rPr lang="tr-TR" dirty="0"/>
                        <a:t> </a:t>
                      </a:r>
                      <a:r>
                        <a:rPr lang="tr-TR" dirty="0" err="1"/>
                        <a:t>testing</a:t>
                      </a:r>
                      <a:r>
                        <a:rPr lang="tr-TR" dirty="0"/>
                        <a:t> </a:t>
                      </a:r>
                    </a:p>
                  </a:txBody>
                  <a:tcPr/>
                </a:tc>
                <a:tc>
                  <a:txBody>
                    <a:bodyPr/>
                    <a:lstStyle/>
                    <a:p>
                      <a:r>
                        <a:rPr lang="tr-TR" dirty="0"/>
                        <a:t>Taşınabilirlik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portability of a software product</a:t>
                      </a:r>
                      <a:endParaRPr lang="tr-TR" dirty="0"/>
                    </a:p>
                  </a:txBody>
                  <a:tcPr/>
                </a:tc>
                <a:tc>
                  <a:txBody>
                    <a:bodyPr/>
                    <a:lstStyle/>
                    <a:p>
                      <a:r>
                        <a:rPr lang="tr-TR" dirty="0"/>
                        <a:t>Bir yazılımın taşınabilirliğinin test edilmesi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92152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00617734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procedure</a:t>
                      </a:r>
                      <a:r>
                        <a:rPr lang="tr-TR" dirty="0"/>
                        <a:t> </a:t>
                      </a:r>
                      <a:r>
                        <a:rPr lang="tr-TR" dirty="0" err="1"/>
                        <a:t>testing</a:t>
                      </a:r>
                      <a:endParaRPr lang="tr-TR" dirty="0"/>
                    </a:p>
                  </a:txBody>
                  <a:tcPr/>
                </a:tc>
                <a:tc>
                  <a:txBody>
                    <a:bodyPr/>
                    <a:lstStyle/>
                    <a:p>
                      <a:r>
                        <a:rPr lang="tr-TR" dirty="0"/>
                        <a:t>Prosedür testi </a:t>
                      </a:r>
                    </a:p>
                  </a:txBody>
                  <a:tcPr/>
                </a:tc>
                <a:extLst>
                  <a:ext uri="{0D108BD9-81ED-4DB2-BD59-A6C34878D82A}">
                    <a16:rowId xmlns:a16="http://schemas.microsoft.com/office/drawing/2014/main" val="1487009879"/>
                  </a:ext>
                </a:extLst>
              </a:tr>
              <a:tr h="2870033">
                <a:tc>
                  <a:txBody>
                    <a:bodyPr/>
                    <a:lstStyle/>
                    <a:p>
                      <a:r>
                        <a:rPr lang="en-US" dirty="0"/>
                        <a:t>Testing aimed at ensuring that the component or system can operate in conjunction with new or existing users’ business procedures or operational procedures</a:t>
                      </a:r>
                      <a:endParaRPr lang="tr-TR" dirty="0"/>
                    </a:p>
                  </a:txBody>
                  <a:tcPr/>
                </a:tc>
                <a:tc>
                  <a:txBody>
                    <a:bodyPr/>
                    <a:lstStyle/>
                    <a:p>
                      <a:r>
                        <a:rPr lang="tr-TR" dirty="0"/>
                        <a:t>Testi yapılan sistem veya bileşenin mevcut veya yeni iş/</a:t>
                      </a:r>
                      <a:r>
                        <a:rPr lang="tr-TR" dirty="0" err="1"/>
                        <a:t>operasyonel</a:t>
                      </a:r>
                      <a:r>
                        <a:rPr lang="tr-TR" dirty="0"/>
                        <a:t> prosedürleri karşılayıp karşılamadığına bakılması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74179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7312406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process-compliant</a:t>
                      </a:r>
                      <a:r>
                        <a:rPr lang="tr-TR" dirty="0"/>
                        <a:t> </a:t>
                      </a:r>
                      <a:r>
                        <a:rPr lang="tr-TR" dirty="0" err="1"/>
                        <a:t>testing</a:t>
                      </a:r>
                      <a:r>
                        <a:rPr lang="tr-TR" dirty="0"/>
                        <a:t> </a:t>
                      </a:r>
                    </a:p>
                  </a:txBody>
                  <a:tcPr/>
                </a:tc>
                <a:tc>
                  <a:txBody>
                    <a:bodyPr/>
                    <a:lstStyle/>
                    <a:p>
                      <a:r>
                        <a:rPr lang="tr-TR" dirty="0"/>
                        <a:t>Süreç uyumluluk testi</a:t>
                      </a:r>
                    </a:p>
                  </a:txBody>
                  <a:tcPr/>
                </a:tc>
                <a:extLst>
                  <a:ext uri="{0D108BD9-81ED-4DB2-BD59-A6C34878D82A}">
                    <a16:rowId xmlns:a16="http://schemas.microsoft.com/office/drawing/2014/main" val="1487009879"/>
                  </a:ext>
                </a:extLst>
              </a:tr>
              <a:tr h="2870033">
                <a:tc>
                  <a:txBody>
                    <a:bodyPr/>
                    <a:lstStyle/>
                    <a:p>
                      <a:r>
                        <a:rPr lang="en-US" dirty="0"/>
                        <a:t>Testing that follows a set of defined processes, e.g., defined by an external party such as a standards committee. </a:t>
                      </a:r>
                      <a:endParaRPr lang="tr-TR" dirty="0"/>
                    </a:p>
                  </a:txBody>
                  <a:tcPr/>
                </a:tc>
                <a:tc>
                  <a:txBody>
                    <a:bodyPr/>
                    <a:lstStyle/>
                    <a:p>
                      <a:r>
                        <a:rPr lang="tr-TR" dirty="0"/>
                        <a:t>Tanımlı süreçlere göre koşturulan test. Örnek standart belirleme komitesi tarafından tanımlanan süreçler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0067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44256654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pPr algn="ctr"/>
                      <a:r>
                        <a:rPr lang="tr-TR" dirty="0" err="1"/>
                        <a:t>Acceptance</a:t>
                      </a:r>
                      <a:r>
                        <a:rPr lang="tr-TR" dirty="0"/>
                        <a:t> </a:t>
                      </a:r>
                      <a:r>
                        <a:rPr lang="tr-TR" dirty="0" err="1"/>
                        <a:t>Testing</a:t>
                      </a:r>
                      <a:endParaRPr lang="tr-TR" dirty="0"/>
                    </a:p>
                  </a:txBody>
                  <a:tcPr/>
                </a:tc>
                <a:tc>
                  <a:txBody>
                    <a:bodyPr/>
                    <a:lstStyle/>
                    <a:p>
                      <a:pPr algn="ctr"/>
                      <a:r>
                        <a:rPr lang="tr-TR" dirty="0"/>
                        <a:t>Kabul Testi </a:t>
                      </a:r>
                    </a:p>
                  </a:txBody>
                  <a:tcPr/>
                </a:tc>
                <a:extLst>
                  <a:ext uri="{0D108BD9-81ED-4DB2-BD59-A6C34878D82A}">
                    <a16:rowId xmlns:a16="http://schemas.microsoft.com/office/drawing/2014/main" val="1487009879"/>
                  </a:ext>
                </a:extLst>
              </a:tr>
              <a:tr h="2870033">
                <a:tc>
                  <a:txBody>
                    <a:bodyPr/>
                    <a:lstStyle/>
                    <a:p>
                      <a:pPr algn="ctr"/>
                      <a:r>
                        <a:rPr lang="en-US" dirty="0"/>
                        <a:t>Formal testing with respect to user needs, requirements, and business processes conducted to determine whether or not a system satisfies the acceptance criteria and to enable the user, customers or other authorized entity to determine whether or not to accept the system</a:t>
                      </a:r>
                      <a:endParaRPr lang="tr-TR" dirty="0"/>
                    </a:p>
                  </a:txBody>
                  <a:tcPr/>
                </a:tc>
                <a:tc>
                  <a:txBody>
                    <a:bodyPr/>
                    <a:lstStyle/>
                    <a:p>
                      <a:pPr algn="ctr"/>
                      <a:r>
                        <a:rPr lang="tr-TR" dirty="0"/>
                        <a:t>Sistemin kabul edilmesine karar vermek için yapılan; kullanıcı ihtiyaçları, gereksinimleri ve iş sürecine göre yürütülen, sistemin kabul kriterine uygunluğunu, kullanıcıyı, müşteriyi veya yetkili birimi etkin kılarak denetleyen resmi test aktivitesi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70626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5968117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random</a:t>
                      </a:r>
                      <a:r>
                        <a:rPr lang="tr-TR" dirty="0"/>
                        <a:t> </a:t>
                      </a:r>
                      <a:r>
                        <a:rPr lang="tr-TR" dirty="0" err="1"/>
                        <a:t>testing</a:t>
                      </a:r>
                      <a:endParaRPr lang="tr-TR" dirty="0"/>
                    </a:p>
                  </a:txBody>
                  <a:tcPr/>
                </a:tc>
                <a:tc>
                  <a:txBody>
                    <a:bodyPr/>
                    <a:lstStyle/>
                    <a:p>
                      <a:r>
                        <a:rPr lang="tr-TR" dirty="0"/>
                        <a:t>rastgele test</a:t>
                      </a:r>
                    </a:p>
                  </a:txBody>
                  <a:tcPr/>
                </a:tc>
                <a:extLst>
                  <a:ext uri="{0D108BD9-81ED-4DB2-BD59-A6C34878D82A}">
                    <a16:rowId xmlns:a16="http://schemas.microsoft.com/office/drawing/2014/main" val="1487009879"/>
                  </a:ext>
                </a:extLst>
              </a:tr>
              <a:tr h="2870033">
                <a:tc>
                  <a:txBody>
                    <a:bodyPr/>
                    <a:lstStyle/>
                    <a:p>
                      <a:r>
                        <a:rPr lang="en-US" dirty="0"/>
                        <a:t>A black box test design technique where test cases are selected, possibly using a pseudorandom generation algorithm, to match an operational profile. This technique can be used for testing nonfunctional attributes such as reliability and performance. </a:t>
                      </a:r>
                      <a:endParaRPr lang="tr-TR" dirty="0"/>
                    </a:p>
                  </a:txBody>
                  <a:tcPr/>
                </a:tc>
                <a:tc>
                  <a:txBody>
                    <a:bodyPr/>
                    <a:lstStyle/>
                    <a:p>
                      <a:r>
                        <a:rPr lang="tr-TR" dirty="0"/>
                        <a:t>Test senaryolarının genellikle sözde rastgele algoritmalardan seçilerek güncel hayattaki senaryolara benzetildiği kara-kutu test tekniği. Bu teknik performans ve güvenilirlik gibi fonksiyonel olmayan özelliklerin testinde kullanılabilir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8120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75971628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reactive</a:t>
                      </a:r>
                      <a:r>
                        <a:rPr lang="tr-TR" dirty="0"/>
                        <a:t> </a:t>
                      </a:r>
                      <a:r>
                        <a:rPr lang="tr-TR" dirty="0" err="1"/>
                        <a:t>testing</a:t>
                      </a:r>
                      <a:endParaRPr lang="tr-TR" dirty="0"/>
                    </a:p>
                  </a:txBody>
                  <a:tcPr/>
                </a:tc>
                <a:tc>
                  <a:txBody>
                    <a:bodyPr/>
                    <a:lstStyle/>
                    <a:p>
                      <a:r>
                        <a:rPr lang="tr-TR" dirty="0"/>
                        <a:t>tepkisel test</a:t>
                      </a:r>
                    </a:p>
                  </a:txBody>
                  <a:tcPr/>
                </a:tc>
                <a:extLst>
                  <a:ext uri="{0D108BD9-81ED-4DB2-BD59-A6C34878D82A}">
                    <a16:rowId xmlns:a16="http://schemas.microsoft.com/office/drawing/2014/main" val="1487009879"/>
                  </a:ext>
                </a:extLst>
              </a:tr>
              <a:tr h="2870033">
                <a:tc>
                  <a:txBody>
                    <a:bodyPr/>
                    <a:lstStyle/>
                    <a:p>
                      <a:r>
                        <a:rPr lang="en-US" dirty="0"/>
                        <a:t>Testing that dynamically responds to the actual system under test and test results being obtained. Typically reactive testing has a reduced planning cycle and the design and implementation test phases are not carried out until the test object is received</a:t>
                      </a:r>
                      <a:endParaRPr lang="tr-TR" dirty="0"/>
                    </a:p>
                  </a:txBody>
                  <a:tcPr/>
                </a:tc>
                <a:tc>
                  <a:txBody>
                    <a:bodyPr/>
                    <a:lstStyle/>
                    <a:p>
                      <a:r>
                        <a:rPr lang="tr-TR" dirty="0"/>
                        <a:t>Testi yapılan sistemin verdiği tepkilere ve koşturulan testlerin sonucuna göre akışın belirlendiği testler. Genellikle tepkisel testlerin planlama zamanları kısadır ve test edilecek sistem veya nesne gelmeden test tasarımı ve testin uyarlanmasına başlanılmaz</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0362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20754282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recoverability</a:t>
                      </a:r>
                      <a:r>
                        <a:rPr lang="tr-TR" dirty="0"/>
                        <a:t> </a:t>
                      </a:r>
                      <a:r>
                        <a:rPr lang="tr-TR" dirty="0" err="1"/>
                        <a:t>testing</a:t>
                      </a:r>
                      <a:endParaRPr lang="tr-TR" dirty="0"/>
                    </a:p>
                  </a:txBody>
                  <a:tcPr/>
                </a:tc>
                <a:tc>
                  <a:txBody>
                    <a:bodyPr/>
                    <a:lstStyle/>
                    <a:p>
                      <a:r>
                        <a:rPr lang="tr-TR" dirty="0" err="1"/>
                        <a:t>Kurtarılabilirlik</a:t>
                      </a:r>
                      <a:r>
                        <a:rPr lang="tr-TR" dirty="0"/>
                        <a:t> testi </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recoverability of a software product.</a:t>
                      </a:r>
                      <a:endParaRPr lang="tr-TR" dirty="0"/>
                    </a:p>
                  </a:txBody>
                  <a:tcPr/>
                </a:tc>
                <a:tc>
                  <a:txBody>
                    <a:bodyPr/>
                    <a:lstStyle/>
                    <a:p>
                      <a:r>
                        <a:rPr lang="tr-TR" dirty="0"/>
                        <a:t>Yazılımın </a:t>
                      </a:r>
                      <a:r>
                        <a:rPr lang="tr-TR" dirty="0" err="1"/>
                        <a:t>kurtarılabilirliğinin</a:t>
                      </a:r>
                      <a:r>
                        <a:rPr lang="tr-TR" dirty="0"/>
                        <a:t> test edilmesi.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050285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12400206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accuracy</a:t>
                      </a:r>
                      <a:r>
                        <a:rPr lang="tr-TR" dirty="0"/>
                        <a:t> </a:t>
                      </a:r>
                      <a:r>
                        <a:rPr lang="tr-TR" dirty="0" err="1"/>
                        <a:t>testing</a:t>
                      </a:r>
                      <a:r>
                        <a:rPr lang="tr-TR" dirty="0"/>
                        <a:t> </a:t>
                      </a:r>
                    </a:p>
                  </a:txBody>
                  <a:tcPr/>
                </a:tc>
                <a:tc>
                  <a:txBody>
                    <a:bodyPr/>
                    <a:lstStyle/>
                    <a:p>
                      <a:r>
                        <a:rPr lang="tr-TR" dirty="0"/>
                        <a:t>Doğruluk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accuracy of a software product </a:t>
                      </a:r>
                      <a:endParaRPr lang="tr-TR" dirty="0"/>
                    </a:p>
                  </a:txBody>
                  <a:tcPr/>
                </a:tc>
                <a:tc>
                  <a:txBody>
                    <a:bodyPr/>
                    <a:lstStyle/>
                    <a:p>
                      <a:r>
                        <a:rPr lang="tr-TR" dirty="0"/>
                        <a:t>Yazılım ürününün doğruluğuna karar vermek için yürütülen test aktivitesi.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161299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27916695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database</a:t>
                      </a:r>
                      <a:r>
                        <a:rPr lang="tr-TR" dirty="0"/>
                        <a:t> </a:t>
                      </a:r>
                      <a:r>
                        <a:rPr lang="tr-TR" dirty="0" err="1"/>
                        <a:t>integrity</a:t>
                      </a:r>
                      <a:r>
                        <a:rPr lang="tr-TR" dirty="0"/>
                        <a:t> </a:t>
                      </a:r>
                      <a:r>
                        <a:rPr lang="tr-TR" dirty="0" err="1"/>
                        <a:t>testing</a:t>
                      </a:r>
                      <a:endParaRPr lang="tr-TR" dirty="0"/>
                    </a:p>
                  </a:txBody>
                  <a:tcPr/>
                </a:tc>
                <a:tc>
                  <a:txBody>
                    <a:bodyPr/>
                    <a:lstStyle/>
                    <a:p>
                      <a:r>
                        <a:rPr lang="tr-TR" dirty="0" err="1"/>
                        <a:t>veritabanı</a:t>
                      </a:r>
                      <a:r>
                        <a:rPr lang="tr-TR" dirty="0"/>
                        <a:t> bütünlük testleri</a:t>
                      </a:r>
                    </a:p>
                  </a:txBody>
                  <a:tcPr/>
                </a:tc>
                <a:extLst>
                  <a:ext uri="{0D108BD9-81ED-4DB2-BD59-A6C34878D82A}">
                    <a16:rowId xmlns:a16="http://schemas.microsoft.com/office/drawing/2014/main" val="1487009879"/>
                  </a:ext>
                </a:extLst>
              </a:tr>
              <a:tr h="2870033">
                <a:tc>
                  <a:txBody>
                    <a:bodyPr/>
                    <a:lstStyle/>
                    <a:p>
                      <a:r>
                        <a:rPr lang="en-US" dirty="0"/>
                        <a:t>Testing the methods and processes used to access and manage the data(base), to ensure access methods, processes and data rules function as expected and that during access to the database, data is not corrupted or unexpectedly deleted, updated or created.</a:t>
                      </a:r>
                      <a:endParaRPr lang="tr-TR" dirty="0"/>
                    </a:p>
                  </a:txBody>
                  <a:tcPr/>
                </a:tc>
                <a:tc>
                  <a:txBody>
                    <a:bodyPr/>
                    <a:lstStyle/>
                    <a:p>
                      <a:r>
                        <a:rPr lang="tr-TR" dirty="0" err="1"/>
                        <a:t>Veritabanına</a:t>
                      </a:r>
                      <a:r>
                        <a:rPr lang="tr-TR" dirty="0"/>
                        <a:t> ulaşmak ve yönetmek için gerekli </a:t>
                      </a:r>
                      <a:r>
                        <a:rPr lang="tr-TR" dirty="0" err="1"/>
                        <a:t>metod</a:t>
                      </a:r>
                      <a:r>
                        <a:rPr lang="tr-TR" dirty="0"/>
                        <a:t> ve süreçlerin test edilmesi. Amaç erişim </a:t>
                      </a:r>
                      <a:r>
                        <a:rPr lang="tr-TR" dirty="0" err="1"/>
                        <a:t>metodlarının</a:t>
                      </a:r>
                      <a:r>
                        <a:rPr lang="tr-TR" dirty="0"/>
                        <a:t>, süreçlerinin ve veri kurallarının beklendiği gibi çalıştığının kontrolüdür. Ayrıca </a:t>
                      </a:r>
                      <a:r>
                        <a:rPr lang="tr-TR" dirty="0" err="1"/>
                        <a:t>veritabanının</a:t>
                      </a:r>
                      <a:r>
                        <a:rPr lang="tr-TR" dirty="0"/>
                        <a:t> çöküp çökmediği, verilerin beklenmeyen şekilde silinip, yaratılıp, güncellenmediğinin kontrolüdür.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28408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137718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checklist-based</a:t>
                      </a:r>
                      <a:r>
                        <a:rPr lang="tr-TR" dirty="0"/>
                        <a:t> </a:t>
                      </a:r>
                      <a:r>
                        <a:rPr lang="tr-TR" dirty="0" err="1"/>
                        <a:t>testing</a:t>
                      </a:r>
                      <a:endParaRPr lang="tr-TR" dirty="0"/>
                    </a:p>
                  </a:txBody>
                  <a:tcPr/>
                </a:tc>
                <a:tc>
                  <a:txBody>
                    <a:bodyPr/>
                    <a:lstStyle/>
                    <a:p>
                      <a:r>
                        <a:rPr lang="tr-TR" dirty="0"/>
                        <a:t>kontrol listesine dayalı test etme</a:t>
                      </a:r>
                    </a:p>
                  </a:txBody>
                  <a:tcPr/>
                </a:tc>
                <a:extLst>
                  <a:ext uri="{0D108BD9-81ED-4DB2-BD59-A6C34878D82A}">
                    <a16:rowId xmlns:a16="http://schemas.microsoft.com/office/drawing/2014/main" val="1487009879"/>
                  </a:ext>
                </a:extLst>
              </a:tr>
              <a:tr h="2870033">
                <a:tc>
                  <a:txBody>
                    <a:bodyPr/>
                    <a:lstStyle/>
                    <a:p>
                      <a:r>
                        <a:rPr lang="en-US" dirty="0"/>
                        <a:t>An experience-based test design technique whereby the experienced tester uses a </a:t>
                      </a:r>
                      <a:r>
                        <a:rPr lang="en-US" dirty="0" err="1"/>
                        <a:t>highlevel</a:t>
                      </a:r>
                      <a:r>
                        <a:rPr lang="en-US" dirty="0"/>
                        <a:t> list of items to be noted, checked, or remembered, or a set of rules or criteria against which a product has to be verified.</a:t>
                      </a:r>
                      <a:endParaRPr lang="tr-TR" dirty="0"/>
                    </a:p>
                  </a:txBody>
                  <a:tcPr/>
                </a:tc>
                <a:tc>
                  <a:txBody>
                    <a:bodyPr/>
                    <a:lstStyle/>
                    <a:p>
                      <a:r>
                        <a:rPr lang="tr-TR" dirty="0"/>
                        <a:t>Tecrübeye dayalı bir test tasarım tekniği. Bu teknikte tecrübeli test uzmanı, yazılımı doğrulamak için kural veya kriterlerden oluşan genel bir liste kullanır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912498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78885671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Model-</a:t>
                      </a:r>
                      <a:r>
                        <a:rPr lang="tr-TR" dirty="0" err="1"/>
                        <a:t>based</a:t>
                      </a:r>
                      <a:r>
                        <a:rPr lang="tr-TR" dirty="0"/>
                        <a:t> </a:t>
                      </a:r>
                      <a:r>
                        <a:rPr lang="tr-TR" dirty="0" err="1"/>
                        <a:t>Testing</a:t>
                      </a:r>
                      <a:endParaRPr lang="tr-TR" dirty="0"/>
                    </a:p>
                  </a:txBody>
                  <a:tcPr/>
                </a:tc>
                <a:tc>
                  <a:txBody>
                    <a:bodyPr/>
                    <a:lstStyle/>
                    <a:p>
                      <a:r>
                        <a:rPr lang="tr-TR" dirty="0"/>
                        <a:t>model bazlı test </a:t>
                      </a:r>
                    </a:p>
                  </a:txBody>
                  <a:tcPr/>
                </a:tc>
                <a:extLst>
                  <a:ext uri="{0D108BD9-81ED-4DB2-BD59-A6C34878D82A}">
                    <a16:rowId xmlns:a16="http://schemas.microsoft.com/office/drawing/2014/main" val="1487009879"/>
                  </a:ext>
                </a:extLst>
              </a:tr>
              <a:tr h="2870033">
                <a:tc>
                  <a:txBody>
                    <a:bodyPr/>
                    <a:lstStyle/>
                    <a:p>
                      <a:r>
                        <a:rPr lang="en-US" dirty="0"/>
                        <a:t>Testing based on a model of the component or system under test, e.g., reliability growth models, usage models such as operational profiles or </a:t>
                      </a:r>
                      <a:r>
                        <a:rPr lang="en-US" dirty="0" err="1"/>
                        <a:t>behavioural</a:t>
                      </a:r>
                      <a:r>
                        <a:rPr lang="en-US" dirty="0"/>
                        <a:t> models such as decision table or state transition diagram</a:t>
                      </a:r>
                      <a:endParaRPr lang="tr-TR" dirty="0"/>
                    </a:p>
                  </a:txBody>
                  <a:tcPr/>
                </a:tc>
                <a:tc>
                  <a:txBody>
                    <a:bodyPr/>
                    <a:lstStyle/>
                    <a:p>
                      <a:r>
                        <a:rPr lang="tr-TR" dirty="0"/>
                        <a:t>Test edilen bileşen veya sistemi modelleyen test; örneğin güvenirlik büyüme modelleri, kullanım modellerini </a:t>
                      </a:r>
                      <a:r>
                        <a:rPr lang="tr-TR" dirty="0" err="1"/>
                        <a:t>operasyonel</a:t>
                      </a:r>
                      <a:r>
                        <a:rPr lang="tr-TR" dirty="0"/>
                        <a:t> profil olarak yada davranışsal modelleri karar tablosu veya geçiş diyagramı olarak modellemek gibi.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363463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04673118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regression</a:t>
                      </a:r>
                      <a:r>
                        <a:rPr lang="tr-TR" dirty="0"/>
                        <a:t> </a:t>
                      </a:r>
                      <a:r>
                        <a:rPr lang="tr-TR" dirty="0" err="1"/>
                        <a:t>testing</a:t>
                      </a:r>
                      <a:endParaRPr lang="tr-TR" dirty="0"/>
                    </a:p>
                  </a:txBody>
                  <a:tcPr/>
                </a:tc>
                <a:tc>
                  <a:txBody>
                    <a:bodyPr/>
                    <a:lstStyle/>
                    <a:p>
                      <a:r>
                        <a:rPr lang="tr-TR" dirty="0"/>
                        <a:t>Regresyon testi</a:t>
                      </a:r>
                    </a:p>
                  </a:txBody>
                  <a:tcPr/>
                </a:tc>
                <a:extLst>
                  <a:ext uri="{0D108BD9-81ED-4DB2-BD59-A6C34878D82A}">
                    <a16:rowId xmlns:a16="http://schemas.microsoft.com/office/drawing/2014/main" val="1487009879"/>
                  </a:ext>
                </a:extLst>
              </a:tr>
              <a:tr h="2870033">
                <a:tc>
                  <a:txBody>
                    <a:bodyPr/>
                    <a:lstStyle/>
                    <a:p>
                      <a:r>
                        <a:rPr lang="en-US" dirty="0"/>
                        <a:t>Testing of a previously tested program following modification to ensure that defects have not been introduced or uncovered in unchanged areas of the software, as a result of the changes made. It is performed when the software or its environment is changed.</a:t>
                      </a:r>
                      <a:endParaRPr lang="tr-TR" dirty="0"/>
                    </a:p>
                  </a:txBody>
                  <a:tcPr/>
                </a:tc>
                <a:tc>
                  <a:txBody>
                    <a:bodyPr/>
                    <a:lstStyle/>
                    <a:p>
                      <a:r>
                        <a:rPr lang="tr-TR" dirty="0"/>
                        <a:t>Yazılımda yapılan değişiklik veya düzeltme sonrasında bu değişiklik veya düzeltmenin yazılımın başka yerlerinde sebep olabileceği hataları bulmaya yönelik olarak yazılımın değiştirilmeyen veya düzeltilmeyen taraflarının tekrar test edilmesi. Yazılım veya yazılımın ortamı değiştiğinde uygulanan testlerdir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13400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98405754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reliability</a:t>
                      </a:r>
                      <a:r>
                        <a:rPr lang="tr-TR" dirty="0"/>
                        <a:t> </a:t>
                      </a:r>
                      <a:r>
                        <a:rPr lang="tr-TR" dirty="0" err="1"/>
                        <a:t>testing</a:t>
                      </a:r>
                      <a:endParaRPr lang="tr-TR" dirty="0"/>
                    </a:p>
                  </a:txBody>
                  <a:tcPr/>
                </a:tc>
                <a:tc>
                  <a:txBody>
                    <a:bodyPr/>
                    <a:lstStyle/>
                    <a:p>
                      <a:r>
                        <a:rPr lang="tr-TR" dirty="0"/>
                        <a:t>güvenilirlik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reliability of a software product </a:t>
                      </a:r>
                      <a:endParaRPr lang="tr-TR" dirty="0"/>
                    </a:p>
                  </a:txBody>
                  <a:tcPr/>
                </a:tc>
                <a:tc>
                  <a:txBody>
                    <a:bodyPr/>
                    <a:lstStyle/>
                    <a:p>
                      <a:r>
                        <a:rPr lang="tr-TR" dirty="0"/>
                        <a:t>Bir yazılım ürününün güvenilirliğini belirleyen test süreci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91910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56841769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requirements-based</a:t>
                      </a:r>
                      <a:r>
                        <a:rPr lang="tr-TR" dirty="0"/>
                        <a:t> </a:t>
                      </a:r>
                      <a:r>
                        <a:rPr lang="tr-TR" dirty="0" err="1"/>
                        <a:t>testing</a:t>
                      </a:r>
                      <a:endParaRPr lang="tr-TR" dirty="0"/>
                    </a:p>
                  </a:txBody>
                  <a:tcPr/>
                </a:tc>
                <a:tc>
                  <a:txBody>
                    <a:bodyPr/>
                    <a:lstStyle/>
                    <a:p>
                      <a:r>
                        <a:rPr lang="tr-TR" dirty="0"/>
                        <a:t>gereksinim bazlı test</a:t>
                      </a:r>
                    </a:p>
                  </a:txBody>
                  <a:tcPr/>
                </a:tc>
                <a:extLst>
                  <a:ext uri="{0D108BD9-81ED-4DB2-BD59-A6C34878D82A}">
                    <a16:rowId xmlns:a16="http://schemas.microsoft.com/office/drawing/2014/main" val="1487009879"/>
                  </a:ext>
                </a:extLst>
              </a:tr>
              <a:tr h="2870033">
                <a:tc>
                  <a:txBody>
                    <a:bodyPr/>
                    <a:lstStyle/>
                    <a:p>
                      <a:r>
                        <a:rPr lang="en-US" dirty="0"/>
                        <a:t>An approach to testing in which test cases are designed based on test objectives and test conditions derived from requirements, e.g. tests that exercise specific functions or probe non-functional attributes such as reliability or usability</a:t>
                      </a:r>
                      <a:endParaRPr lang="tr-TR" dirty="0"/>
                    </a:p>
                  </a:txBody>
                  <a:tcPr/>
                </a:tc>
                <a:tc>
                  <a:txBody>
                    <a:bodyPr/>
                    <a:lstStyle/>
                    <a:p>
                      <a:r>
                        <a:rPr lang="tr-TR" dirty="0"/>
                        <a:t>Test senaryolarının gereksinimlerden elde edilen test amaçları ve test koşulları baz alınarak tasarlandığı test etme yaklaşımı, örneğin belirli </a:t>
                      </a:r>
                      <a:r>
                        <a:rPr lang="tr-TR" dirty="0" err="1"/>
                        <a:t>fonksiyonalite</a:t>
                      </a:r>
                      <a:r>
                        <a:rPr lang="tr-TR" dirty="0"/>
                        <a:t> veya güvenilirlik, kullanılabilirlik gibi fonksiyonel olmayan özelliklerin test edilmesi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09044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51679718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bottom-up</a:t>
                      </a:r>
                      <a:r>
                        <a:rPr lang="tr-TR" dirty="0"/>
                        <a:t> </a:t>
                      </a:r>
                      <a:r>
                        <a:rPr lang="tr-TR" dirty="0" err="1"/>
                        <a:t>testing</a:t>
                      </a:r>
                      <a:endParaRPr lang="tr-TR" dirty="0"/>
                    </a:p>
                  </a:txBody>
                  <a:tcPr/>
                </a:tc>
                <a:tc>
                  <a:txBody>
                    <a:bodyPr/>
                    <a:lstStyle/>
                    <a:p>
                      <a:r>
                        <a:rPr lang="tr-TR" dirty="0"/>
                        <a:t>Aşağıdan-yukarıya test etme</a:t>
                      </a:r>
                    </a:p>
                  </a:txBody>
                  <a:tcPr/>
                </a:tc>
                <a:extLst>
                  <a:ext uri="{0D108BD9-81ED-4DB2-BD59-A6C34878D82A}">
                    <a16:rowId xmlns:a16="http://schemas.microsoft.com/office/drawing/2014/main" val="1487009879"/>
                  </a:ext>
                </a:extLst>
              </a:tr>
              <a:tr h="2870033">
                <a:tc>
                  <a:txBody>
                    <a:bodyPr/>
                    <a:lstStyle/>
                    <a:p>
                      <a:r>
                        <a:rPr lang="en-US" dirty="0"/>
                        <a:t>An incremental approach to integration testing where the lowest level components are tested first, and then used to facilitate the testing of higher level components. This process is repeated until the component at the top of the hierarchy is tested.</a:t>
                      </a:r>
                      <a:endParaRPr lang="tr-TR" dirty="0"/>
                    </a:p>
                  </a:txBody>
                  <a:tcPr/>
                </a:tc>
                <a:tc>
                  <a:txBody>
                    <a:bodyPr/>
                    <a:lstStyle/>
                    <a:p>
                      <a:r>
                        <a:rPr lang="tr-TR" dirty="0"/>
                        <a:t>Entegrasyon testinde en düşük seviyedeki bileşenlerin ilk olarak test edildiği ve bu test edilen bileşenlerin daha üstteki bileşenlerin testleri için kullanıldığı </a:t>
                      </a:r>
                      <a:r>
                        <a:rPr lang="tr-TR" dirty="0" err="1"/>
                        <a:t>artımsal</a:t>
                      </a:r>
                      <a:r>
                        <a:rPr lang="tr-TR" dirty="0"/>
                        <a:t> test yaklaşımı. Bu süreç en üst seviyedeki bileşenler test edilene kadar tekrarlanır.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128383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67712881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risk-</a:t>
                      </a:r>
                      <a:r>
                        <a:rPr lang="tr-TR" dirty="0" err="1"/>
                        <a:t>based</a:t>
                      </a:r>
                      <a:r>
                        <a:rPr lang="tr-TR" dirty="0"/>
                        <a:t> </a:t>
                      </a:r>
                      <a:r>
                        <a:rPr lang="tr-TR" dirty="0" err="1"/>
                        <a:t>testing</a:t>
                      </a:r>
                      <a:endParaRPr lang="tr-TR" dirty="0"/>
                    </a:p>
                  </a:txBody>
                  <a:tcPr/>
                </a:tc>
                <a:tc>
                  <a:txBody>
                    <a:bodyPr/>
                    <a:lstStyle/>
                    <a:p>
                      <a:r>
                        <a:rPr lang="tr-TR" dirty="0"/>
                        <a:t>risk-bazlı test </a:t>
                      </a:r>
                    </a:p>
                  </a:txBody>
                  <a:tcPr/>
                </a:tc>
                <a:extLst>
                  <a:ext uri="{0D108BD9-81ED-4DB2-BD59-A6C34878D82A}">
                    <a16:rowId xmlns:a16="http://schemas.microsoft.com/office/drawing/2014/main" val="1487009879"/>
                  </a:ext>
                </a:extLst>
              </a:tr>
              <a:tr h="2870033">
                <a:tc>
                  <a:txBody>
                    <a:bodyPr/>
                    <a:lstStyle/>
                    <a:p>
                      <a:r>
                        <a:rPr lang="en-US" dirty="0"/>
                        <a:t>An approach to testing to reduce the level of product risks and inform stakeholders of their status, starting in the initial stages of a project. It involves the identification of product risks and the use of risk levels to guide the test process </a:t>
                      </a:r>
                      <a:endParaRPr lang="tr-TR" dirty="0"/>
                    </a:p>
                  </a:txBody>
                  <a:tcPr/>
                </a:tc>
                <a:tc>
                  <a:txBody>
                    <a:bodyPr/>
                    <a:lstStyle/>
                    <a:p>
                      <a:r>
                        <a:rPr lang="tr-TR" dirty="0"/>
                        <a:t>Ürün risklerinin seviyelerini düşürmek ve projenin ilk aşamasından başlayarak paydaşları durumdan haberdar etmek amaçlı bir test yaklaşımı. Test sürecine rehberlik etmesi için ürün risklerinin belirlenmesini ve risk seviyelerinin kullanımını içerir.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96617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67133712"/>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monkey</a:t>
                      </a:r>
                      <a:r>
                        <a:rPr lang="tr-TR" dirty="0"/>
                        <a:t> </a:t>
                      </a:r>
                      <a:r>
                        <a:rPr lang="tr-TR" dirty="0" err="1"/>
                        <a:t>testing</a:t>
                      </a:r>
                      <a:endParaRPr lang="tr-TR" dirty="0"/>
                    </a:p>
                  </a:txBody>
                  <a:tcPr/>
                </a:tc>
                <a:tc>
                  <a:txBody>
                    <a:bodyPr/>
                    <a:lstStyle/>
                    <a:p>
                      <a:r>
                        <a:rPr lang="tr-TR" dirty="0"/>
                        <a:t>Maymun testi </a:t>
                      </a:r>
                    </a:p>
                  </a:txBody>
                  <a:tcPr/>
                </a:tc>
                <a:extLst>
                  <a:ext uri="{0D108BD9-81ED-4DB2-BD59-A6C34878D82A}">
                    <a16:rowId xmlns:a16="http://schemas.microsoft.com/office/drawing/2014/main" val="1487009879"/>
                  </a:ext>
                </a:extLst>
              </a:tr>
              <a:tr h="2870033">
                <a:tc>
                  <a:txBody>
                    <a:bodyPr/>
                    <a:lstStyle/>
                    <a:p>
                      <a:r>
                        <a:rPr lang="en-US" dirty="0"/>
                        <a:t>Testing by means of a random selection from a large range of inputs and by randomly pushing buttons, ignorant of how the product is being used. </a:t>
                      </a:r>
                      <a:endParaRPr lang="tr-TR" dirty="0"/>
                    </a:p>
                  </a:txBody>
                  <a:tcPr/>
                </a:tc>
                <a:tc>
                  <a:txBody>
                    <a:bodyPr/>
                    <a:lstStyle/>
                    <a:p>
                      <a:r>
                        <a:rPr lang="tr-TR" dirty="0"/>
                        <a:t>Geniş bir giriş veri seti içerisinden rastgele seçilerek yapılan ve ürünün nasıl kullanıldığının hiç önemi olmadan sadece rastgele tuşlara basılarak yapılan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645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06804025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robustness</a:t>
                      </a:r>
                      <a:r>
                        <a:rPr lang="tr-TR" dirty="0"/>
                        <a:t> </a:t>
                      </a:r>
                      <a:r>
                        <a:rPr lang="tr-TR" dirty="0" err="1"/>
                        <a:t>testing</a:t>
                      </a:r>
                      <a:r>
                        <a:rPr lang="tr-TR" dirty="0"/>
                        <a:t> </a:t>
                      </a:r>
                    </a:p>
                  </a:txBody>
                  <a:tcPr/>
                </a:tc>
                <a:tc>
                  <a:txBody>
                    <a:bodyPr/>
                    <a:lstStyle/>
                    <a:p>
                      <a:r>
                        <a:rPr lang="tr-TR" dirty="0"/>
                        <a:t>sağlamlık testi </a:t>
                      </a:r>
                    </a:p>
                  </a:txBody>
                  <a:tcPr/>
                </a:tc>
                <a:extLst>
                  <a:ext uri="{0D108BD9-81ED-4DB2-BD59-A6C34878D82A}">
                    <a16:rowId xmlns:a16="http://schemas.microsoft.com/office/drawing/2014/main" val="1487009879"/>
                  </a:ext>
                </a:extLst>
              </a:tr>
              <a:tr h="2870033">
                <a:tc>
                  <a:txBody>
                    <a:bodyPr/>
                    <a:lstStyle/>
                    <a:p>
                      <a:r>
                        <a:rPr lang="en-US" dirty="0"/>
                        <a:t>Testing to determine the robustness of the software product. </a:t>
                      </a:r>
                      <a:endParaRPr lang="tr-TR" dirty="0"/>
                    </a:p>
                  </a:txBody>
                  <a:tcPr/>
                </a:tc>
                <a:tc>
                  <a:txBody>
                    <a:bodyPr/>
                    <a:lstStyle/>
                    <a:p>
                      <a:r>
                        <a:rPr lang="tr-TR" dirty="0"/>
                        <a:t>Yazılım ürününün sağlamlığını belirleme testi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6547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67426326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decision</a:t>
                      </a:r>
                      <a:r>
                        <a:rPr lang="tr-TR" dirty="0"/>
                        <a:t> </a:t>
                      </a:r>
                      <a:r>
                        <a:rPr lang="tr-TR" dirty="0" err="1"/>
                        <a:t>condition</a:t>
                      </a:r>
                      <a:r>
                        <a:rPr lang="tr-TR" dirty="0"/>
                        <a:t> </a:t>
                      </a:r>
                      <a:r>
                        <a:rPr lang="tr-TR" dirty="0" err="1"/>
                        <a:t>testing</a:t>
                      </a:r>
                      <a:endParaRPr lang="tr-TR" dirty="0"/>
                    </a:p>
                  </a:txBody>
                  <a:tcPr/>
                </a:tc>
                <a:tc>
                  <a:txBody>
                    <a:bodyPr/>
                    <a:lstStyle/>
                    <a:p>
                      <a:r>
                        <a:rPr lang="tr-TR" dirty="0"/>
                        <a:t>karar koşul testi </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condition outcomes and decision outcomes.</a:t>
                      </a:r>
                      <a:endParaRPr lang="tr-TR" dirty="0"/>
                    </a:p>
                  </a:txBody>
                  <a:tcPr/>
                </a:tc>
                <a:tc>
                  <a:txBody>
                    <a:bodyPr/>
                    <a:lstStyle/>
                    <a:p>
                      <a:r>
                        <a:rPr lang="tr-TR" dirty="0"/>
                        <a:t>Test </a:t>
                      </a:r>
                      <a:r>
                        <a:rPr lang="tr-TR" dirty="0" err="1"/>
                        <a:t>senaryolarının,koşul</a:t>
                      </a:r>
                      <a:r>
                        <a:rPr lang="tr-TR" dirty="0"/>
                        <a:t> ve karar çıktılarını yürütecek şekilde tasarlandığı beyaz kutu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05425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80166322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multiple</a:t>
                      </a:r>
                      <a:r>
                        <a:rPr lang="tr-TR" dirty="0"/>
                        <a:t> </a:t>
                      </a:r>
                      <a:r>
                        <a:rPr lang="tr-TR" dirty="0" err="1"/>
                        <a:t>condition</a:t>
                      </a:r>
                      <a:r>
                        <a:rPr lang="tr-TR" dirty="0"/>
                        <a:t> </a:t>
                      </a:r>
                      <a:r>
                        <a:rPr lang="tr-TR" dirty="0" err="1"/>
                        <a:t>testing</a:t>
                      </a:r>
                      <a:endParaRPr lang="tr-TR" dirty="0"/>
                    </a:p>
                  </a:txBody>
                  <a:tcPr/>
                </a:tc>
                <a:tc>
                  <a:txBody>
                    <a:bodyPr/>
                    <a:lstStyle/>
                    <a:p>
                      <a:r>
                        <a:rPr lang="tr-TR" dirty="0"/>
                        <a:t>Çoklu koşul testi </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combinations of single condition outcomes (within one statement).</a:t>
                      </a:r>
                      <a:endParaRPr lang="tr-TR" dirty="0"/>
                    </a:p>
                  </a:txBody>
                  <a:tcPr/>
                </a:tc>
                <a:tc>
                  <a:txBody>
                    <a:bodyPr/>
                    <a:lstStyle/>
                    <a:p>
                      <a:r>
                        <a:rPr lang="tr-TR" dirty="0"/>
                        <a:t>Test senaryolarının tek bir komut içindeki tekil koşul kombinasyonlarını çalıştırmak için tasarlandığı beyaz kutu test tekniği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638610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70396235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combinatorial</a:t>
                      </a:r>
                      <a:r>
                        <a:rPr lang="tr-TR" dirty="0"/>
                        <a:t> </a:t>
                      </a:r>
                      <a:r>
                        <a:rPr lang="tr-TR" dirty="0" err="1"/>
                        <a:t>testing</a:t>
                      </a:r>
                      <a:r>
                        <a:rPr lang="tr-TR" dirty="0"/>
                        <a:t> </a:t>
                      </a:r>
                    </a:p>
                  </a:txBody>
                  <a:tcPr/>
                </a:tc>
                <a:tc>
                  <a:txBody>
                    <a:bodyPr/>
                    <a:lstStyle/>
                    <a:p>
                      <a:r>
                        <a:rPr lang="tr-TR" dirty="0"/>
                        <a:t>Kombinasyonlu test etme</a:t>
                      </a:r>
                    </a:p>
                  </a:txBody>
                  <a:tcPr/>
                </a:tc>
                <a:extLst>
                  <a:ext uri="{0D108BD9-81ED-4DB2-BD59-A6C34878D82A}">
                    <a16:rowId xmlns:a16="http://schemas.microsoft.com/office/drawing/2014/main" val="1487009879"/>
                  </a:ext>
                </a:extLst>
              </a:tr>
              <a:tr h="2870033">
                <a:tc>
                  <a:txBody>
                    <a:bodyPr/>
                    <a:lstStyle/>
                    <a:p>
                      <a:r>
                        <a:rPr lang="en-US" dirty="0"/>
                        <a:t>A means to identify a suitable subset of test combinations to achieve a predetermined level of coverage when testing an object with multiple parameters and where those parameters themselves each have several values, which gives rise to more combinations than are feasible to test in the time allowed. </a:t>
                      </a:r>
                      <a:endParaRPr lang="tr-TR" dirty="0"/>
                    </a:p>
                  </a:txBody>
                  <a:tcPr/>
                </a:tc>
                <a:tc>
                  <a:txBody>
                    <a:bodyPr/>
                    <a:lstStyle/>
                    <a:p>
                      <a:r>
                        <a:rPr lang="tr-TR" dirty="0"/>
                        <a:t>Parametrelerinin </a:t>
                      </a:r>
                      <a:r>
                        <a:rPr lang="tr-TR" dirty="0" err="1"/>
                        <a:t>herbirinin</a:t>
                      </a:r>
                      <a:r>
                        <a:rPr lang="tr-TR" dirty="0"/>
                        <a:t> farklı değerler alabileceği çoklu parametreye sahip objede istenilen test kapsamına en makul şekilde ulaşmak için test kombinasyonlarından en uygun alt kümenin seçilmesi.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65132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01069075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negative</a:t>
                      </a:r>
                      <a:r>
                        <a:rPr lang="tr-TR" dirty="0"/>
                        <a:t> </a:t>
                      </a:r>
                      <a:r>
                        <a:rPr lang="tr-TR" dirty="0" err="1"/>
                        <a:t>testing</a:t>
                      </a:r>
                      <a:endParaRPr lang="tr-TR" dirty="0"/>
                    </a:p>
                  </a:txBody>
                  <a:tcPr/>
                </a:tc>
                <a:tc>
                  <a:txBody>
                    <a:bodyPr/>
                    <a:lstStyle/>
                    <a:p>
                      <a:r>
                        <a:rPr lang="tr-TR" dirty="0"/>
                        <a:t>Negatif Test </a:t>
                      </a:r>
                    </a:p>
                  </a:txBody>
                  <a:tcPr/>
                </a:tc>
                <a:extLst>
                  <a:ext uri="{0D108BD9-81ED-4DB2-BD59-A6C34878D82A}">
                    <a16:rowId xmlns:a16="http://schemas.microsoft.com/office/drawing/2014/main" val="1487009879"/>
                  </a:ext>
                </a:extLst>
              </a:tr>
              <a:tr h="2870033">
                <a:tc>
                  <a:txBody>
                    <a:bodyPr/>
                    <a:lstStyle/>
                    <a:p>
                      <a:r>
                        <a:rPr lang="en-US" dirty="0"/>
                        <a:t>Tests aimed at showing that a component or system does not work Negative testing is related to the testers’ attitude rather than a specific test approach or test design technique, e.g. testing with invalid input values or exceptions</a:t>
                      </a:r>
                      <a:endParaRPr lang="tr-TR" dirty="0"/>
                    </a:p>
                  </a:txBody>
                  <a:tcPr/>
                </a:tc>
                <a:tc>
                  <a:txBody>
                    <a:bodyPr/>
                    <a:lstStyle/>
                    <a:p>
                      <a:r>
                        <a:rPr lang="tr-TR" dirty="0"/>
                        <a:t>Bileşen veya sistemin çalışmadığı noktaları göstermeyi amaçlayan test. Negatif testler belli bir test yaklaşımı veya test tasarım tekniğinden ziyade test uzmanının tutumu ile ilgilidir. Örneğin; geçersiz veri girişi veya istisnai durumlar gibi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042418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57965987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ad hoc </a:t>
                      </a:r>
                      <a:r>
                        <a:rPr lang="tr-TR" dirty="0" err="1"/>
                        <a:t>testing</a:t>
                      </a:r>
                      <a:endParaRPr lang="tr-TR" dirty="0"/>
                    </a:p>
                  </a:txBody>
                  <a:tcPr/>
                </a:tc>
                <a:tc>
                  <a:txBody>
                    <a:bodyPr/>
                    <a:lstStyle/>
                    <a:p>
                      <a:r>
                        <a:rPr lang="tr-TR" dirty="0"/>
                        <a:t>Kurgusuz Test</a:t>
                      </a:r>
                    </a:p>
                  </a:txBody>
                  <a:tcPr/>
                </a:tc>
                <a:extLst>
                  <a:ext uri="{0D108BD9-81ED-4DB2-BD59-A6C34878D82A}">
                    <a16:rowId xmlns:a16="http://schemas.microsoft.com/office/drawing/2014/main" val="1487009879"/>
                  </a:ext>
                </a:extLst>
              </a:tr>
              <a:tr h="2870033">
                <a:tc>
                  <a:txBody>
                    <a:bodyPr/>
                    <a:lstStyle/>
                    <a:p>
                      <a:r>
                        <a:rPr lang="en-US" dirty="0"/>
                        <a:t>Testing carried out informally; no formal test preparation takes place, no recognized test design technique is used, there are no expectations for results and arbitrariness guides the test execution activity. </a:t>
                      </a:r>
                      <a:endParaRPr lang="tr-TR" dirty="0"/>
                    </a:p>
                  </a:txBody>
                  <a:tcPr/>
                </a:tc>
                <a:tc>
                  <a:txBody>
                    <a:bodyPr/>
                    <a:lstStyle/>
                    <a:p>
                      <a:r>
                        <a:rPr lang="tr-TR" dirty="0"/>
                        <a:t>Resmi olmadan yürütülen test; resmi test hazırlığı yapılmadan, test tasarım tekniği kullanılmadan, beklenen sonucun tam net olmadığı ve test koşumunun gelişigüzel yapıldığı testler.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20289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6733787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decision</a:t>
                      </a:r>
                      <a:r>
                        <a:rPr lang="tr-TR" dirty="0"/>
                        <a:t> </a:t>
                      </a:r>
                      <a:r>
                        <a:rPr lang="tr-TR" dirty="0" err="1"/>
                        <a:t>table</a:t>
                      </a:r>
                      <a:r>
                        <a:rPr lang="tr-TR" dirty="0"/>
                        <a:t> </a:t>
                      </a:r>
                      <a:r>
                        <a:rPr lang="tr-TR" dirty="0" err="1"/>
                        <a:t>testing</a:t>
                      </a:r>
                      <a:endParaRPr lang="tr-TR" dirty="0"/>
                    </a:p>
                  </a:txBody>
                  <a:tcPr/>
                </a:tc>
                <a:tc>
                  <a:txBody>
                    <a:bodyPr/>
                    <a:lstStyle/>
                    <a:p>
                      <a:r>
                        <a:rPr lang="tr-TR" dirty="0"/>
                        <a:t>karar tablosu testi </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to execute the combinations of inputs and/or stimuli (causes) shown in a decision table.</a:t>
                      </a:r>
                      <a:endParaRPr lang="tr-TR" dirty="0"/>
                    </a:p>
                  </a:txBody>
                  <a:tcPr/>
                </a:tc>
                <a:tc>
                  <a:txBody>
                    <a:bodyPr/>
                    <a:lstStyle/>
                    <a:p>
                      <a:r>
                        <a:rPr lang="tr-TR" dirty="0"/>
                        <a:t>Test senaryolarının bir karar tablosundaki girdi ve/veya tetikleyici (neden) kombinasyonlarını içerecek şekilde tasarlandığı kara kutu test tekniği.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535399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42599389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safety</a:t>
                      </a:r>
                      <a:r>
                        <a:rPr lang="tr-TR" dirty="0"/>
                        <a:t> </a:t>
                      </a:r>
                      <a:r>
                        <a:rPr lang="tr-TR" dirty="0" err="1"/>
                        <a:t>testing</a:t>
                      </a:r>
                      <a:endParaRPr lang="tr-TR" dirty="0"/>
                    </a:p>
                  </a:txBody>
                  <a:tcPr/>
                </a:tc>
                <a:tc>
                  <a:txBody>
                    <a:bodyPr/>
                    <a:lstStyle/>
                    <a:p>
                      <a:r>
                        <a:rPr lang="tr-TR" dirty="0"/>
                        <a:t>emniyet testi </a:t>
                      </a:r>
                    </a:p>
                  </a:txBody>
                  <a:tcPr/>
                </a:tc>
                <a:extLst>
                  <a:ext uri="{0D108BD9-81ED-4DB2-BD59-A6C34878D82A}">
                    <a16:rowId xmlns:a16="http://schemas.microsoft.com/office/drawing/2014/main" val="1487009879"/>
                  </a:ext>
                </a:extLst>
              </a:tr>
              <a:tr h="2870033">
                <a:tc>
                  <a:txBody>
                    <a:bodyPr/>
                    <a:lstStyle/>
                    <a:p>
                      <a:r>
                        <a:rPr lang="en-US" dirty="0"/>
                        <a:t>Testing to determine the safety of a software product.</a:t>
                      </a:r>
                      <a:endParaRPr lang="tr-TR" dirty="0"/>
                    </a:p>
                  </a:txBody>
                  <a:tcPr/>
                </a:tc>
                <a:tc>
                  <a:txBody>
                    <a:bodyPr/>
                    <a:lstStyle/>
                    <a:p>
                      <a:r>
                        <a:rPr lang="tr-TR" dirty="0"/>
                        <a:t>Bir yazılım ürününün emniyetli olup olmadığının belirlenmesi testi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6830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48771806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conversion</a:t>
                      </a:r>
                      <a:r>
                        <a:rPr lang="tr-TR" dirty="0"/>
                        <a:t> </a:t>
                      </a:r>
                      <a:r>
                        <a:rPr lang="tr-TR" dirty="0" err="1"/>
                        <a:t>testing</a:t>
                      </a:r>
                      <a:endParaRPr lang="tr-TR" dirty="0"/>
                    </a:p>
                  </a:txBody>
                  <a:tcPr/>
                </a:tc>
                <a:tc>
                  <a:txBody>
                    <a:bodyPr/>
                    <a:lstStyle/>
                    <a:p>
                      <a:r>
                        <a:rPr lang="tr-TR" dirty="0"/>
                        <a:t>dönüşüm testi </a:t>
                      </a:r>
                    </a:p>
                  </a:txBody>
                  <a:tcPr/>
                </a:tc>
                <a:extLst>
                  <a:ext uri="{0D108BD9-81ED-4DB2-BD59-A6C34878D82A}">
                    <a16:rowId xmlns:a16="http://schemas.microsoft.com/office/drawing/2014/main" val="1487009879"/>
                  </a:ext>
                </a:extLst>
              </a:tr>
              <a:tr h="2870033">
                <a:tc>
                  <a:txBody>
                    <a:bodyPr/>
                    <a:lstStyle/>
                    <a:p>
                      <a:r>
                        <a:rPr lang="en-US" dirty="0"/>
                        <a:t>Testing of software used to convert data from existing systems for use in replacement systems</a:t>
                      </a:r>
                      <a:endParaRPr lang="tr-TR" dirty="0"/>
                    </a:p>
                  </a:txBody>
                  <a:tcPr/>
                </a:tc>
                <a:tc>
                  <a:txBody>
                    <a:bodyPr/>
                    <a:lstStyle/>
                    <a:p>
                      <a:r>
                        <a:rPr lang="tr-TR" dirty="0" err="1"/>
                        <a:t>Varolan</a:t>
                      </a:r>
                      <a:r>
                        <a:rPr lang="tr-TR" dirty="0"/>
                        <a:t> sistemdeki verileri yerine geçecek sistemde kullanılacak şekilde dönüştüren yazılımın testi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292772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24971219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scalability</a:t>
                      </a:r>
                      <a:r>
                        <a:rPr lang="tr-TR" dirty="0"/>
                        <a:t> </a:t>
                      </a:r>
                      <a:r>
                        <a:rPr lang="tr-TR" dirty="0" err="1"/>
                        <a:t>testing</a:t>
                      </a:r>
                      <a:endParaRPr lang="tr-TR" dirty="0"/>
                    </a:p>
                  </a:txBody>
                  <a:tcPr/>
                </a:tc>
                <a:tc>
                  <a:txBody>
                    <a:bodyPr/>
                    <a:lstStyle/>
                    <a:p>
                      <a:r>
                        <a:rPr lang="tr-TR" dirty="0"/>
                        <a:t>ölçeklenebilirlik testi</a:t>
                      </a:r>
                    </a:p>
                  </a:txBody>
                  <a:tcPr/>
                </a:tc>
                <a:extLst>
                  <a:ext uri="{0D108BD9-81ED-4DB2-BD59-A6C34878D82A}">
                    <a16:rowId xmlns:a16="http://schemas.microsoft.com/office/drawing/2014/main" val="1487009879"/>
                  </a:ext>
                </a:extLst>
              </a:tr>
              <a:tr h="2870033">
                <a:tc>
                  <a:txBody>
                    <a:bodyPr/>
                    <a:lstStyle/>
                    <a:p>
                      <a:r>
                        <a:rPr lang="en-US" dirty="0"/>
                        <a:t>Testing to determine the scalability of the software product. </a:t>
                      </a:r>
                      <a:endParaRPr lang="tr-TR" dirty="0"/>
                    </a:p>
                  </a:txBody>
                  <a:tcPr/>
                </a:tc>
                <a:tc>
                  <a:txBody>
                    <a:bodyPr/>
                    <a:lstStyle/>
                    <a:p>
                      <a:r>
                        <a:rPr lang="tr-TR" dirty="0"/>
                        <a:t>yazılımın </a:t>
                      </a:r>
                      <a:r>
                        <a:rPr lang="tr-TR" dirty="0" err="1"/>
                        <a:t>ölçeklebilinirliğini</a:t>
                      </a:r>
                      <a:r>
                        <a:rPr lang="tr-TR" dirty="0"/>
                        <a:t> belirleme testi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135274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68757630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security</a:t>
                      </a:r>
                      <a:r>
                        <a:rPr lang="tr-TR" dirty="0"/>
                        <a:t> </a:t>
                      </a:r>
                      <a:r>
                        <a:rPr lang="tr-TR" dirty="0" err="1"/>
                        <a:t>testing</a:t>
                      </a:r>
                      <a:endParaRPr lang="tr-TR" dirty="0"/>
                    </a:p>
                  </a:txBody>
                  <a:tcPr/>
                </a:tc>
                <a:tc>
                  <a:txBody>
                    <a:bodyPr/>
                    <a:lstStyle/>
                    <a:p>
                      <a:r>
                        <a:rPr lang="tr-TR" dirty="0"/>
                        <a:t>güvenlik testi </a:t>
                      </a:r>
                    </a:p>
                  </a:txBody>
                  <a:tcPr/>
                </a:tc>
                <a:extLst>
                  <a:ext uri="{0D108BD9-81ED-4DB2-BD59-A6C34878D82A}">
                    <a16:rowId xmlns:a16="http://schemas.microsoft.com/office/drawing/2014/main" val="1487009879"/>
                  </a:ext>
                </a:extLst>
              </a:tr>
              <a:tr h="2870033">
                <a:tc>
                  <a:txBody>
                    <a:bodyPr/>
                    <a:lstStyle/>
                    <a:p>
                      <a:r>
                        <a:rPr lang="en-US" dirty="0"/>
                        <a:t>Testing to determine the security of the software product</a:t>
                      </a:r>
                      <a:endParaRPr lang="tr-TR" dirty="0"/>
                    </a:p>
                  </a:txBody>
                  <a:tcPr/>
                </a:tc>
                <a:tc>
                  <a:txBody>
                    <a:bodyPr/>
                    <a:lstStyle/>
                    <a:p>
                      <a:r>
                        <a:rPr lang="tr-TR" dirty="0"/>
                        <a:t>Yazılımın ne kadar güvenli olduğunu belirlemeye yönelik yapılan testler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134855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56337308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neighborhood</a:t>
                      </a:r>
                      <a:r>
                        <a:rPr lang="tr-TR" dirty="0"/>
                        <a:t> </a:t>
                      </a:r>
                      <a:r>
                        <a:rPr lang="tr-TR" dirty="0" err="1"/>
                        <a:t>integration</a:t>
                      </a:r>
                      <a:r>
                        <a:rPr lang="tr-TR" dirty="0"/>
                        <a:t> </a:t>
                      </a:r>
                      <a:r>
                        <a:rPr lang="tr-TR" dirty="0" err="1"/>
                        <a:t>testing</a:t>
                      </a:r>
                      <a:endParaRPr lang="tr-TR" dirty="0"/>
                    </a:p>
                  </a:txBody>
                  <a:tcPr/>
                </a:tc>
                <a:tc>
                  <a:txBody>
                    <a:bodyPr/>
                    <a:lstStyle/>
                    <a:p>
                      <a:r>
                        <a:rPr lang="tr-TR" dirty="0"/>
                        <a:t>Komşuluk entegrasyon testi</a:t>
                      </a:r>
                    </a:p>
                  </a:txBody>
                  <a:tcPr/>
                </a:tc>
                <a:extLst>
                  <a:ext uri="{0D108BD9-81ED-4DB2-BD59-A6C34878D82A}">
                    <a16:rowId xmlns:a16="http://schemas.microsoft.com/office/drawing/2014/main" val="1487009879"/>
                  </a:ext>
                </a:extLst>
              </a:tr>
              <a:tr h="2870033">
                <a:tc>
                  <a:txBody>
                    <a:bodyPr/>
                    <a:lstStyle/>
                    <a:p>
                      <a:r>
                        <a:rPr lang="en-US" dirty="0"/>
                        <a:t>A form of integration testing where all of the nodes that connect to a given node are the basis for the integration testing. </a:t>
                      </a:r>
                      <a:endParaRPr lang="tr-TR" dirty="0"/>
                    </a:p>
                  </a:txBody>
                  <a:tcPr/>
                </a:tc>
                <a:tc>
                  <a:txBody>
                    <a:bodyPr/>
                    <a:lstStyle/>
                    <a:p>
                      <a:r>
                        <a:rPr lang="tr-TR" dirty="0"/>
                        <a:t>Ele alınan düğüme komşu tüm düğümlerin entegrasyon testine dahil edildiği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93502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13356022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compliance</a:t>
                      </a:r>
                      <a:r>
                        <a:rPr lang="tr-TR" dirty="0"/>
                        <a:t> </a:t>
                      </a:r>
                      <a:r>
                        <a:rPr lang="tr-TR" dirty="0" err="1"/>
                        <a:t>testing</a:t>
                      </a:r>
                      <a:r>
                        <a:rPr lang="tr-TR" dirty="0"/>
                        <a:t> </a:t>
                      </a:r>
                    </a:p>
                  </a:txBody>
                  <a:tcPr/>
                </a:tc>
                <a:tc>
                  <a:txBody>
                    <a:bodyPr/>
                    <a:lstStyle/>
                    <a:p>
                      <a:r>
                        <a:rPr lang="tr-TR" dirty="0"/>
                        <a:t>uyumluluk testi </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compliance of the component or system.</a:t>
                      </a:r>
                      <a:endParaRPr lang="tr-TR" dirty="0"/>
                    </a:p>
                  </a:txBody>
                  <a:tcPr/>
                </a:tc>
                <a:tc>
                  <a:txBody>
                    <a:bodyPr/>
                    <a:lstStyle/>
                    <a:p>
                      <a:r>
                        <a:rPr lang="tr-TR" dirty="0"/>
                        <a:t>Bir bileşen ya da sistemin uyumluluğunu saptamaya yarayan test süreci.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829118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1531102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smoke</a:t>
                      </a:r>
                      <a:r>
                        <a:rPr lang="tr-TR" dirty="0"/>
                        <a:t> test </a:t>
                      </a:r>
                    </a:p>
                  </a:txBody>
                  <a:tcPr/>
                </a:tc>
                <a:tc>
                  <a:txBody>
                    <a:bodyPr/>
                    <a:lstStyle/>
                    <a:p>
                      <a:r>
                        <a:rPr lang="tr-TR" dirty="0"/>
                        <a:t>duman testi </a:t>
                      </a:r>
                    </a:p>
                  </a:txBody>
                  <a:tcPr/>
                </a:tc>
                <a:extLst>
                  <a:ext uri="{0D108BD9-81ED-4DB2-BD59-A6C34878D82A}">
                    <a16:rowId xmlns:a16="http://schemas.microsoft.com/office/drawing/2014/main" val="1487009879"/>
                  </a:ext>
                </a:extLst>
              </a:tr>
              <a:tr h="2870033">
                <a:tc>
                  <a:txBody>
                    <a:bodyPr/>
                    <a:lstStyle/>
                    <a:p>
                      <a:r>
                        <a:rPr lang="en-US" dirty="0"/>
                        <a:t>A subset of all defined/planned test cases that cover the main functionality of a component or system, to ascertaining that the most crucial functions of a program work, but not bothering with finer details. A daily build and smoke test is among industry best practices</a:t>
                      </a:r>
                      <a:endParaRPr lang="tr-TR" dirty="0"/>
                    </a:p>
                  </a:txBody>
                  <a:tcPr/>
                </a:tc>
                <a:tc>
                  <a:txBody>
                    <a:bodyPr/>
                    <a:lstStyle/>
                    <a:p>
                      <a:r>
                        <a:rPr lang="tr-TR" dirty="0"/>
                        <a:t>Bir programın en önemli fonksiyonlarının çalışıp çalışmadığını anlamak amacıyla detaylara girmeden yapılan test tekniği. Günlük derleme ve duman testi endüstrideki en iyi test pratikleri arasındadır.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950326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88539878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standard-compliant</a:t>
                      </a:r>
                      <a:r>
                        <a:rPr lang="tr-TR" dirty="0"/>
                        <a:t> </a:t>
                      </a:r>
                      <a:r>
                        <a:rPr lang="tr-TR" dirty="0" err="1"/>
                        <a:t>testing</a:t>
                      </a:r>
                      <a:endParaRPr lang="tr-TR" dirty="0"/>
                    </a:p>
                  </a:txBody>
                  <a:tcPr/>
                </a:tc>
                <a:tc>
                  <a:txBody>
                    <a:bodyPr/>
                    <a:lstStyle/>
                    <a:p>
                      <a:r>
                        <a:rPr lang="tr-TR" dirty="0"/>
                        <a:t>standartlara uyumluluk testi</a:t>
                      </a:r>
                    </a:p>
                  </a:txBody>
                  <a:tcPr/>
                </a:tc>
                <a:extLst>
                  <a:ext uri="{0D108BD9-81ED-4DB2-BD59-A6C34878D82A}">
                    <a16:rowId xmlns:a16="http://schemas.microsoft.com/office/drawing/2014/main" val="1487009879"/>
                  </a:ext>
                </a:extLst>
              </a:tr>
              <a:tr h="2870033">
                <a:tc>
                  <a:txBody>
                    <a:bodyPr/>
                    <a:lstStyle/>
                    <a:p>
                      <a:r>
                        <a:rPr lang="en-US" dirty="0"/>
                        <a:t>Testing that complies to a set of requirements defined by a standard, e.g., an industry testing standard or a standard for testing </a:t>
                      </a:r>
                      <a:r>
                        <a:rPr lang="en-US" dirty="0" err="1"/>
                        <a:t>safetycritical</a:t>
                      </a:r>
                      <a:r>
                        <a:rPr lang="en-US" dirty="0"/>
                        <a:t> systems.</a:t>
                      </a:r>
                      <a:endParaRPr lang="tr-TR" dirty="0"/>
                    </a:p>
                  </a:txBody>
                  <a:tcPr/>
                </a:tc>
                <a:tc>
                  <a:txBody>
                    <a:bodyPr/>
                    <a:lstStyle/>
                    <a:p>
                      <a:r>
                        <a:rPr lang="tr-TR" dirty="0"/>
                        <a:t>Standartlar tarafından tanımlanmış gereksinimlere uyumluluk testi. Örnek emniyet hassasiyetli sistemlerin testi için uygulanan standartlar ya da endüstri standartları gibi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34857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70260180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site </a:t>
                      </a:r>
                      <a:r>
                        <a:rPr lang="tr-TR" dirty="0" err="1"/>
                        <a:t>acceptance</a:t>
                      </a:r>
                      <a:r>
                        <a:rPr lang="tr-TR" dirty="0"/>
                        <a:t> </a:t>
                      </a:r>
                      <a:r>
                        <a:rPr lang="tr-TR" dirty="0" err="1"/>
                        <a:t>testing</a:t>
                      </a:r>
                      <a:endParaRPr lang="tr-TR" dirty="0"/>
                    </a:p>
                  </a:txBody>
                  <a:tcPr/>
                </a:tc>
                <a:tc>
                  <a:txBody>
                    <a:bodyPr/>
                    <a:lstStyle/>
                    <a:p>
                      <a:r>
                        <a:rPr lang="tr-TR" dirty="0"/>
                        <a:t>saha kabul testleri </a:t>
                      </a:r>
                    </a:p>
                  </a:txBody>
                  <a:tcPr/>
                </a:tc>
                <a:extLst>
                  <a:ext uri="{0D108BD9-81ED-4DB2-BD59-A6C34878D82A}">
                    <a16:rowId xmlns:a16="http://schemas.microsoft.com/office/drawing/2014/main" val="1487009879"/>
                  </a:ext>
                </a:extLst>
              </a:tr>
              <a:tr h="2870033">
                <a:tc>
                  <a:txBody>
                    <a:bodyPr/>
                    <a:lstStyle/>
                    <a:p>
                      <a:r>
                        <a:rPr lang="en-US" dirty="0"/>
                        <a:t>Acceptance testing by users/customers at their site, to determine whether or not a component or system satisfies the user/customer needs and fits within the business processes, normally including hardware as well as software</a:t>
                      </a:r>
                      <a:endParaRPr lang="tr-TR" dirty="0"/>
                    </a:p>
                  </a:txBody>
                  <a:tcPr/>
                </a:tc>
                <a:tc>
                  <a:txBody>
                    <a:bodyPr/>
                    <a:lstStyle/>
                    <a:p>
                      <a:r>
                        <a:rPr lang="tr-TR" dirty="0"/>
                        <a:t>Bir sistemin ya da bileşenin kullanıcının ihtiyaçlarını karşılayıp karşılamadığını, iş süreçlerine uygun olup olmadığını belirlemek amacı ile kullanıcılar/müşteriler tarafından kendi sahalarında yapılan kabul testidir, genellikle yazılımın </a:t>
                      </a:r>
                      <a:r>
                        <a:rPr lang="tr-TR" dirty="0" err="1"/>
                        <a:t>yanısıra</a:t>
                      </a:r>
                      <a:r>
                        <a:rPr lang="tr-TR" dirty="0"/>
                        <a:t> donanım testlerini de içerir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933508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30962872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functional</a:t>
                      </a:r>
                      <a:r>
                        <a:rPr lang="tr-TR" dirty="0"/>
                        <a:t> </a:t>
                      </a:r>
                      <a:r>
                        <a:rPr lang="tr-TR" dirty="0" err="1"/>
                        <a:t>testing</a:t>
                      </a:r>
                      <a:endParaRPr lang="tr-TR" dirty="0"/>
                    </a:p>
                  </a:txBody>
                  <a:tcPr/>
                </a:tc>
                <a:tc>
                  <a:txBody>
                    <a:bodyPr/>
                    <a:lstStyle/>
                    <a:p>
                      <a:r>
                        <a:rPr lang="tr-TR" dirty="0"/>
                        <a:t>fonksiyonel test</a:t>
                      </a:r>
                    </a:p>
                  </a:txBody>
                  <a:tcPr/>
                </a:tc>
                <a:extLst>
                  <a:ext uri="{0D108BD9-81ED-4DB2-BD59-A6C34878D82A}">
                    <a16:rowId xmlns:a16="http://schemas.microsoft.com/office/drawing/2014/main" val="1487009879"/>
                  </a:ext>
                </a:extLst>
              </a:tr>
              <a:tr h="2870033">
                <a:tc>
                  <a:txBody>
                    <a:bodyPr/>
                    <a:lstStyle/>
                    <a:p>
                      <a:r>
                        <a:rPr lang="en-US" dirty="0"/>
                        <a:t>Testing based on an analysis of the specification of the functionality of a component or system</a:t>
                      </a:r>
                      <a:endParaRPr lang="tr-TR" dirty="0"/>
                    </a:p>
                  </a:txBody>
                  <a:tcPr/>
                </a:tc>
                <a:tc>
                  <a:txBody>
                    <a:bodyPr/>
                    <a:lstStyle/>
                    <a:p>
                      <a:r>
                        <a:rPr lang="tr-TR" dirty="0"/>
                        <a:t>Bir bileşen veya sistemin işlevsel özelliklerinin analizine dayanan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170261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07093750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state</a:t>
                      </a:r>
                      <a:r>
                        <a:rPr lang="tr-TR" dirty="0"/>
                        <a:t> </a:t>
                      </a:r>
                      <a:r>
                        <a:rPr lang="tr-TR" dirty="0" err="1"/>
                        <a:t>transition</a:t>
                      </a:r>
                      <a:r>
                        <a:rPr lang="tr-TR" dirty="0"/>
                        <a:t> </a:t>
                      </a:r>
                      <a:r>
                        <a:rPr lang="tr-TR" dirty="0" err="1"/>
                        <a:t>testing</a:t>
                      </a:r>
                      <a:r>
                        <a:rPr lang="tr-TR" dirty="0"/>
                        <a:t> </a:t>
                      </a:r>
                    </a:p>
                  </a:txBody>
                  <a:tcPr/>
                </a:tc>
                <a:tc>
                  <a:txBody>
                    <a:bodyPr/>
                    <a:lstStyle/>
                    <a:p>
                      <a:r>
                        <a:rPr lang="tr-TR" dirty="0"/>
                        <a:t>durum geçişi testi </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to execute valid and invalid state transitions.</a:t>
                      </a:r>
                      <a:endParaRPr lang="tr-TR" dirty="0"/>
                    </a:p>
                  </a:txBody>
                  <a:tcPr/>
                </a:tc>
                <a:tc>
                  <a:txBody>
                    <a:bodyPr/>
                    <a:lstStyle/>
                    <a:p>
                      <a:r>
                        <a:rPr lang="tr-TR" dirty="0"/>
                        <a:t>Test senaryolarının geçerli ve geçersiz durum geçişlerini test edebilmek amacıyla tasarlandığı, kara kutu test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933279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83328731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component</a:t>
                      </a:r>
                      <a:r>
                        <a:rPr lang="tr-TR" dirty="0"/>
                        <a:t> </a:t>
                      </a:r>
                      <a:r>
                        <a:rPr lang="tr-TR" dirty="0" err="1"/>
                        <a:t>integration</a:t>
                      </a:r>
                      <a:r>
                        <a:rPr lang="tr-TR" dirty="0"/>
                        <a:t> </a:t>
                      </a:r>
                      <a:r>
                        <a:rPr lang="tr-TR" dirty="0" err="1"/>
                        <a:t>testing</a:t>
                      </a:r>
                      <a:endParaRPr lang="tr-TR" dirty="0"/>
                    </a:p>
                  </a:txBody>
                  <a:tcPr/>
                </a:tc>
                <a:tc>
                  <a:txBody>
                    <a:bodyPr/>
                    <a:lstStyle/>
                    <a:p>
                      <a:r>
                        <a:rPr lang="tr-TR" dirty="0"/>
                        <a:t>bileşen entegrasyon testi</a:t>
                      </a:r>
                    </a:p>
                  </a:txBody>
                  <a:tcPr/>
                </a:tc>
                <a:extLst>
                  <a:ext uri="{0D108BD9-81ED-4DB2-BD59-A6C34878D82A}">
                    <a16:rowId xmlns:a16="http://schemas.microsoft.com/office/drawing/2014/main" val="1487009879"/>
                  </a:ext>
                </a:extLst>
              </a:tr>
              <a:tr h="2870033">
                <a:tc>
                  <a:txBody>
                    <a:bodyPr/>
                    <a:lstStyle/>
                    <a:p>
                      <a:r>
                        <a:rPr lang="en-US" dirty="0"/>
                        <a:t>Testing performed to expose defects in the interfaces and interaction between integrated components. </a:t>
                      </a:r>
                      <a:endParaRPr lang="tr-TR" dirty="0"/>
                    </a:p>
                  </a:txBody>
                  <a:tcPr/>
                </a:tc>
                <a:tc>
                  <a:txBody>
                    <a:bodyPr/>
                    <a:lstStyle/>
                    <a:p>
                      <a:r>
                        <a:rPr lang="tr-TR" dirty="0"/>
                        <a:t>Entegre bileşenlerin </a:t>
                      </a:r>
                      <a:r>
                        <a:rPr lang="tr-TR" dirty="0" err="1"/>
                        <a:t>arayüzlerinde</a:t>
                      </a:r>
                      <a:r>
                        <a:rPr lang="tr-TR" dirty="0"/>
                        <a:t> ve etkileşimlerindeki hataları bulmaya yönelik yapılan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42162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30772197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efficiency</a:t>
                      </a:r>
                      <a:r>
                        <a:rPr lang="tr-TR" dirty="0"/>
                        <a:t> </a:t>
                      </a:r>
                      <a:r>
                        <a:rPr lang="tr-TR" dirty="0" err="1"/>
                        <a:t>testing</a:t>
                      </a:r>
                      <a:endParaRPr lang="tr-TR" dirty="0"/>
                    </a:p>
                  </a:txBody>
                  <a:tcPr/>
                </a:tc>
                <a:tc>
                  <a:txBody>
                    <a:bodyPr/>
                    <a:lstStyle/>
                    <a:p>
                      <a:r>
                        <a:rPr lang="tr-TR" dirty="0"/>
                        <a:t>verimlilik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efficiency of a software product.</a:t>
                      </a:r>
                      <a:endParaRPr lang="tr-TR" dirty="0"/>
                    </a:p>
                  </a:txBody>
                  <a:tcPr/>
                </a:tc>
                <a:tc>
                  <a:txBody>
                    <a:bodyPr/>
                    <a:lstStyle/>
                    <a:p>
                      <a:r>
                        <a:rPr lang="tr-TR" dirty="0"/>
                        <a:t>Bir yazılım ürününün verimliliğini saptamak için gerçekleştirilen test süreci.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413850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3051443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component</a:t>
                      </a:r>
                      <a:r>
                        <a:rPr lang="tr-TR" dirty="0"/>
                        <a:t> </a:t>
                      </a:r>
                      <a:r>
                        <a:rPr lang="tr-TR" dirty="0" err="1"/>
                        <a:t>testing</a:t>
                      </a:r>
                      <a:endParaRPr lang="tr-TR" dirty="0"/>
                    </a:p>
                  </a:txBody>
                  <a:tcPr/>
                </a:tc>
                <a:tc>
                  <a:txBody>
                    <a:bodyPr/>
                    <a:lstStyle/>
                    <a:p>
                      <a:r>
                        <a:rPr lang="tr-TR" dirty="0"/>
                        <a:t>bileşen testi </a:t>
                      </a:r>
                    </a:p>
                  </a:txBody>
                  <a:tcPr/>
                </a:tc>
                <a:extLst>
                  <a:ext uri="{0D108BD9-81ED-4DB2-BD59-A6C34878D82A}">
                    <a16:rowId xmlns:a16="http://schemas.microsoft.com/office/drawing/2014/main" val="1487009879"/>
                  </a:ext>
                </a:extLst>
              </a:tr>
              <a:tr h="2870033">
                <a:tc>
                  <a:txBody>
                    <a:bodyPr/>
                    <a:lstStyle/>
                    <a:p>
                      <a:r>
                        <a:rPr lang="en-US" dirty="0"/>
                        <a:t>The testing of individual software components</a:t>
                      </a:r>
                      <a:endParaRPr lang="tr-TR" dirty="0"/>
                    </a:p>
                  </a:txBody>
                  <a:tcPr/>
                </a:tc>
                <a:tc>
                  <a:txBody>
                    <a:bodyPr/>
                    <a:lstStyle/>
                    <a:p>
                      <a:r>
                        <a:rPr lang="tr-TR" dirty="0"/>
                        <a:t>Bileşenlerinin tek başına test edilmesi.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917485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72807474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functionality</a:t>
                      </a:r>
                      <a:r>
                        <a:rPr lang="tr-TR" dirty="0"/>
                        <a:t> </a:t>
                      </a:r>
                      <a:r>
                        <a:rPr lang="tr-TR" dirty="0" err="1"/>
                        <a:t>testing</a:t>
                      </a:r>
                      <a:endParaRPr lang="tr-TR" dirty="0"/>
                    </a:p>
                  </a:txBody>
                  <a:tcPr/>
                </a:tc>
                <a:tc>
                  <a:txBody>
                    <a:bodyPr/>
                    <a:lstStyle/>
                    <a:p>
                      <a:r>
                        <a:rPr lang="tr-TR" dirty="0" err="1"/>
                        <a:t>fonksiyonalite</a:t>
                      </a:r>
                      <a:r>
                        <a:rPr lang="tr-TR" dirty="0"/>
                        <a:t>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functionality of a software product.</a:t>
                      </a:r>
                      <a:endParaRPr lang="tr-TR" dirty="0"/>
                    </a:p>
                  </a:txBody>
                  <a:tcPr/>
                </a:tc>
                <a:tc>
                  <a:txBody>
                    <a:bodyPr/>
                    <a:lstStyle/>
                    <a:p>
                      <a:r>
                        <a:rPr lang="tr-TR" dirty="0"/>
                        <a:t>Bir yazılımın istenilen işlevselliği gerçekleştirip gerçekleştirmediğini test etme süreci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357154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69240969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decision</a:t>
                      </a:r>
                      <a:r>
                        <a:rPr lang="tr-TR" dirty="0"/>
                        <a:t> </a:t>
                      </a:r>
                      <a:r>
                        <a:rPr lang="tr-TR" dirty="0" err="1"/>
                        <a:t>testing</a:t>
                      </a:r>
                      <a:endParaRPr lang="tr-TR" dirty="0"/>
                    </a:p>
                  </a:txBody>
                  <a:tcPr/>
                </a:tc>
                <a:tc>
                  <a:txBody>
                    <a:bodyPr/>
                    <a:lstStyle/>
                    <a:p>
                      <a:r>
                        <a:rPr lang="tr-TR" dirty="0"/>
                        <a:t>karar testi</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decision outcomes. </a:t>
                      </a:r>
                      <a:endParaRPr lang="tr-TR" dirty="0"/>
                    </a:p>
                  </a:txBody>
                  <a:tcPr/>
                </a:tc>
                <a:tc>
                  <a:txBody>
                    <a:bodyPr/>
                    <a:lstStyle/>
                    <a:p>
                      <a:r>
                        <a:rPr lang="tr-TR" dirty="0"/>
                        <a:t>Karar çıktılarının yürütülmesi için tasarlanan test senaryolarını içeren beyaz kutu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825103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9465892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agile</a:t>
                      </a:r>
                      <a:r>
                        <a:rPr lang="tr-TR" dirty="0"/>
                        <a:t> </a:t>
                      </a:r>
                      <a:r>
                        <a:rPr lang="tr-TR" dirty="0" err="1"/>
                        <a:t>testing</a:t>
                      </a:r>
                      <a:endParaRPr lang="tr-TR" dirty="0"/>
                    </a:p>
                  </a:txBody>
                  <a:tcPr/>
                </a:tc>
                <a:tc>
                  <a:txBody>
                    <a:bodyPr/>
                    <a:lstStyle/>
                    <a:p>
                      <a:r>
                        <a:rPr lang="tr-TR" dirty="0"/>
                        <a:t>Çevik Test</a:t>
                      </a:r>
                    </a:p>
                  </a:txBody>
                  <a:tcPr/>
                </a:tc>
                <a:extLst>
                  <a:ext uri="{0D108BD9-81ED-4DB2-BD59-A6C34878D82A}">
                    <a16:rowId xmlns:a16="http://schemas.microsoft.com/office/drawing/2014/main" val="1487009879"/>
                  </a:ext>
                </a:extLst>
              </a:tr>
              <a:tr h="2870033">
                <a:tc>
                  <a:txBody>
                    <a:bodyPr/>
                    <a:lstStyle/>
                    <a:p>
                      <a:r>
                        <a:rPr lang="en-US" dirty="0"/>
                        <a:t>Testing practice for a project using agile software development methodologies, incorporating techniques and methods, such as extreme programming (XP), treating development as the customer of testing and emphasizing the test-first design paradigm</a:t>
                      </a:r>
                      <a:endParaRPr lang="tr-TR" dirty="0"/>
                    </a:p>
                  </a:txBody>
                  <a:tcPr/>
                </a:tc>
                <a:tc>
                  <a:txBody>
                    <a:bodyPr/>
                    <a:lstStyle/>
                    <a:p>
                      <a:r>
                        <a:rPr lang="tr-TR" dirty="0"/>
                        <a:t>Çevik yazılım geliştirme metodolojilerinin test ayağı. Aşırı programlama (XP) gibi </a:t>
                      </a:r>
                      <a:r>
                        <a:rPr lang="tr-TR" dirty="0" err="1"/>
                        <a:t>metodların</a:t>
                      </a:r>
                      <a:r>
                        <a:rPr lang="tr-TR" dirty="0"/>
                        <a:t> kullanıldığı; yazılım geliştirme sürecinin test sürecinin müşterisi gibi davranıldığı ve önce testi hazırla yaklaşımının benimsendiği süreçtir.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194057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89966705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non-functional</a:t>
                      </a:r>
                      <a:r>
                        <a:rPr lang="tr-TR" dirty="0"/>
                        <a:t> </a:t>
                      </a:r>
                      <a:r>
                        <a:rPr lang="tr-TR" dirty="0" err="1"/>
                        <a:t>testing</a:t>
                      </a:r>
                      <a:endParaRPr lang="tr-TR" dirty="0"/>
                    </a:p>
                  </a:txBody>
                  <a:tcPr/>
                </a:tc>
                <a:tc>
                  <a:txBody>
                    <a:bodyPr/>
                    <a:lstStyle/>
                    <a:p>
                      <a:r>
                        <a:rPr lang="tr-TR" dirty="0"/>
                        <a:t>Fonksiyonel olmayan Test</a:t>
                      </a:r>
                    </a:p>
                  </a:txBody>
                  <a:tcPr/>
                </a:tc>
                <a:extLst>
                  <a:ext uri="{0D108BD9-81ED-4DB2-BD59-A6C34878D82A}">
                    <a16:rowId xmlns:a16="http://schemas.microsoft.com/office/drawing/2014/main" val="1487009879"/>
                  </a:ext>
                </a:extLst>
              </a:tr>
              <a:tr h="2870033">
                <a:tc>
                  <a:txBody>
                    <a:bodyPr/>
                    <a:lstStyle/>
                    <a:p>
                      <a:r>
                        <a:rPr lang="en-US" dirty="0"/>
                        <a:t>Testing the attributes of a component or system that do not relate to functionality, e.g. reliability, efficiency, usability, maintainability and portability. </a:t>
                      </a:r>
                      <a:endParaRPr lang="tr-TR" dirty="0"/>
                    </a:p>
                  </a:txBody>
                  <a:tcPr/>
                </a:tc>
                <a:tc>
                  <a:txBody>
                    <a:bodyPr/>
                    <a:lstStyle/>
                    <a:p>
                      <a:r>
                        <a:rPr lang="tr-TR" dirty="0"/>
                        <a:t>Bir bileşen veya sistemin </a:t>
                      </a:r>
                      <a:r>
                        <a:rPr lang="tr-TR" dirty="0" err="1"/>
                        <a:t>fonksiyonalitesiyle</a:t>
                      </a:r>
                      <a:r>
                        <a:rPr lang="tr-TR" dirty="0"/>
                        <a:t> ilgili olmayan niteliklerinin testi; örneğin güvenilirlik, verimlilik, kullanılabilirlik, sürdürülebilirlik ve taşınabilirlik.</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438753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64337261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statistical</a:t>
                      </a:r>
                      <a:r>
                        <a:rPr lang="tr-TR" dirty="0"/>
                        <a:t> </a:t>
                      </a:r>
                      <a:r>
                        <a:rPr lang="tr-TR" dirty="0" err="1"/>
                        <a:t>testing</a:t>
                      </a:r>
                      <a:r>
                        <a:rPr lang="tr-TR" dirty="0"/>
                        <a:t> </a:t>
                      </a:r>
                    </a:p>
                  </a:txBody>
                  <a:tcPr/>
                </a:tc>
                <a:tc>
                  <a:txBody>
                    <a:bodyPr/>
                    <a:lstStyle/>
                    <a:p>
                      <a:r>
                        <a:rPr lang="tr-TR" dirty="0"/>
                        <a:t>istatistiksel test </a:t>
                      </a:r>
                    </a:p>
                  </a:txBody>
                  <a:tcPr/>
                </a:tc>
                <a:extLst>
                  <a:ext uri="{0D108BD9-81ED-4DB2-BD59-A6C34878D82A}">
                    <a16:rowId xmlns:a16="http://schemas.microsoft.com/office/drawing/2014/main" val="1487009879"/>
                  </a:ext>
                </a:extLst>
              </a:tr>
              <a:tr h="2870033">
                <a:tc>
                  <a:txBody>
                    <a:bodyPr/>
                    <a:lstStyle/>
                    <a:p>
                      <a:r>
                        <a:rPr lang="en-US" dirty="0"/>
                        <a:t>A test design technique in which a model of the statistical distribution of the input is used to construct representative test cases.</a:t>
                      </a:r>
                      <a:endParaRPr lang="tr-TR" dirty="0"/>
                    </a:p>
                  </a:txBody>
                  <a:tcPr/>
                </a:tc>
                <a:tc>
                  <a:txBody>
                    <a:bodyPr/>
                    <a:lstStyle/>
                    <a:p>
                      <a:r>
                        <a:rPr lang="tr-TR" dirty="0"/>
                        <a:t>Test senaryolarının ve girdilerin istatiksel dağılım modellemesine göre tasarlandığı test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288596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58708720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hardware-software </a:t>
                      </a:r>
                      <a:r>
                        <a:rPr lang="tr-TR" dirty="0" err="1"/>
                        <a:t>integration</a:t>
                      </a:r>
                      <a:r>
                        <a:rPr lang="tr-TR" dirty="0"/>
                        <a:t> </a:t>
                      </a:r>
                      <a:r>
                        <a:rPr lang="tr-TR" dirty="0" err="1"/>
                        <a:t>testing</a:t>
                      </a:r>
                      <a:endParaRPr lang="tr-TR" dirty="0"/>
                    </a:p>
                  </a:txBody>
                  <a:tcPr/>
                </a:tc>
                <a:tc>
                  <a:txBody>
                    <a:bodyPr/>
                    <a:lstStyle/>
                    <a:p>
                      <a:r>
                        <a:rPr lang="tr-TR" dirty="0"/>
                        <a:t>donanım-yazılım entegrasyon testi </a:t>
                      </a:r>
                    </a:p>
                  </a:txBody>
                  <a:tcPr/>
                </a:tc>
                <a:extLst>
                  <a:ext uri="{0D108BD9-81ED-4DB2-BD59-A6C34878D82A}">
                    <a16:rowId xmlns:a16="http://schemas.microsoft.com/office/drawing/2014/main" val="1487009879"/>
                  </a:ext>
                </a:extLst>
              </a:tr>
              <a:tr h="2870033">
                <a:tc>
                  <a:txBody>
                    <a:bodyPr/>
                    <a:lstStyle/>
                    <a:p>
                      <a:r>
                        <a:rPr lang="en-US" dirty="0"/>
                        <a:t>Testing performed to expose defects in the interfaces and interaction between hardware and software components</a:t>
                      </a:r>
                      <a:endParaRPr lang="tr-TR" dirty="0"/>
                    </a:p>
                  </a:txBody>
                  <a:tcPr/>
                </a:tc>
                <a:tc>
                  <a:txBody>
                    <a:bodyPr/>
                    <a:lstStyle/>
                    <a:p>
                      <a:r>
                        <a:rPr lang="tr-TR" dirty="0"/>
                        <a:t>Yazılım ve donanım bileşenleri arasındaki </a:t>
                      </a:r>
                      <a:r>
                        <a:rPr lang="tr-TR" dirty="0" err="1"/>
                        <a:t>arayüzlerde</a:t>
                      </a:r>
                      <a:r>
                        <a:rPr lang="tr-TR" dirty="0"/>
                        <a:t> ve etkileşimlerinde oluşabilecek hataları ortaya çıkarmaya yönelik yapılan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701563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07589304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failover</a:t>
                      </a:r>
                      <a:r>
                        <a:rPr lang="tr-TR" dirty="0"/>
                        <a:t> </a:t>
                      </a:r>
                      <a:r>
                        <a:rPr lang="tr-TR" dirty="0" err="1"/>
                        <a:t>testing</a:t>
                      </a:r>
                      <a:endParaRPr lang="tr-TR" dirty="0"/>
                    </a:p>
                  </a:txBody>
                  <a:tcPr/>
                </a:tc>
                <a:tc>
                  <a:txBody>
                    <a:bodyPr/>
                    <a:lstStyle/>
                    <a:p>
                      <a:r>
                        <a:rPr lang="tr-TR" dirty="0"/>
                        <a:t>Arıza durumu testi </a:t>
                      </a:r>
                    </a:p>
                  </a:txBody>
                  <a:tcPr/>
                </a:tc>
                <a:extLst>
                  <a:ext uri="{0D108BD9-81ED-4DB2-BD59-A6C34878D82A}">
                    <a16:rowId xmlns:a16="http://schemas.microsoft.com/office/drawing/2014/main" val="1487009879"/>
                  </a:ext>
                </a:extLst>
              </a:tr>
              <a:tr h="2870033">
                <a:tc>
                  <a:txBody>
                    <a:bodyPr/>
                    <a:lstStyle/>
                    <a:p>
                      <a:r>
                        <a:rPr lang="en-US" dirty="0"/>
                        <a:t>Testing by simulating failure modes or actually causing failures in a controlled environment. Following a failure, the failover mechanism is tested to ensure that data is not lost or corrupted and that any agreed service levels are maintained (e.g., function availability or response times)</a:t>
                      </a:r>
                      <a:endParaRPr lang="tr-TR" dirty="0"/>
                    </a:p>
                  </a:txBody>
                  <a:tcPr/>
                </a:tc>
                <a:tc>
                  <a:txBody>
                    <a:bodyPr/>
                    <a:lstStyle/>
                    <a:p>
                      <a:r>
                        <a:rPr lang="tr-TR" dirty="0"/>
                        <a:t>Sistemde kontrollü bir şekilde arıza oluşturarak yapılan test. Bir arıza sonrasında, verilerin kaybolmaması veya bozulmaması ve bütün servis seviyelerinin korunması için arıza durumu test edilir. (</a:t>
                      </a:r>
                      <a:r>
                        <a:rPr lang="tr-TR" dirty="0" err="1"/>
                        <a:t>örn</a:t>
                      </a:r>
                      <a:r>
                        <a:rPr lang="tr-TR" dirty="0"/>
                        <a:t>: fonksiyon elverişlilik veya tepki süresi).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236296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25837320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design-based</a:t>
                      </a:r>
                      <a:r>
                        <a:rPr lang="tr-TR" dirty="0"/>
                        <a:t> </a:t>
                      </a:r>
                      <a:r>
                        <a:rPr lang="tr-TR" dirty="0" err="1"/>
                        <a:t>testing</a:t>
                      </a:r>
                      <a:endParaRPr lang="tr-TR" dirty="0"/>
                    </a:p>
                  </a:txBody>
                  <a:tcPr/>
                </a:tc>
                <a:tc>
                  <a:txBody>
                    <a:bodyPr/>
                    <a:lstStyle/>
                    <a:p>
                      <a:r>
                        <a:rPr lang="tr-TR" dirty="0"/>
                        <a:t>tasarım bazlı test</a:t>
                      </a:r>
                    </a:p>
                  </a:txBody>
                  <a:tcPr/>
                </a:tc>
                <a:extLst>
                  <a:ext uri="{0D108BD9-81ED-4DB2-BD59-A6C34878D82A}">
                    <a16:rowId xmlns:a16="http://schemas.microsoft.com/office/drawing/2014/main" val="1487009879"/>
                  </a:ext>
                </a:extLst>
              </a:tr>
              <a:tr h="2870033">
                <a:tc>
                  <a:txBody>
                    <a:bodyPr/>
                    <a:lstStyle/>
                    <a:p>
                      <a:r>
                        <a:rPr lang="en-US" dirty="0"/>
                        <a:t>An approach to testing in which test cases are designed based on the architecture and/or detailed design of a component or system (e.g. tests of interfaces between components or systems). </a:t>
                      </a:r>
                      <a:endParaRPr lang="tr-TR" dirty="0"/>
                    </a:p>
                  </a:txBody>
                  <a:tcPr/>
                </a:tc>
                <a:tc>
                  <a:txBody>
                    <a:bodyPr/>
                    <a:lstStyle/>
                    <a:p>
                      <a:r>
                        <a:rPr lang="tr-TR" dirty="0"/>
                        <a:t>Test senaryolarının mimari ve/veya sistemin detaylı tasarımı baz alınarak oluşturulduğu test yaklaşımı. (</a:t>
                      </a:r>
                      <a:r>
                        <a:rPr lang="tr-TR" dirty="0" err="1"/>
                        <a:t>örn</a:t>
                      </a:r>
                      <a:r>
                        <a:rPr lang="tr-TR" dirty="0"/>
                        <a:t>. bileşen veya sistemler arasındaki </a:t>
                      </a:r>
                      <a:r>
                        <a:rPr lang="tr-TR" dirty="0" err="1"/>
                        <a:t>arayüzlerin</a:t>
                      </a:r>
                      <a:r>
                        <a:rPr lang="tr-TR" dirty="0"/>
                        <a:t> testleri)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63606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93493198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static</a:t>
                      </a:r>
                      <a:r>
                        <a:rPr lang="tr-TR" dirty="0"/>
                        <a:t> </a:t>
                      </a:r>
                      <a:r>
                        <a:rPr lang="tr-TR" dirty="0" err="1"/>
                        <a:t>testing</a:t>
                      </a:r>
                      <a:endParaRPr lang="tr-TR" dirty="0"/>
                    </a:p>
                  </a:txBody>
                  <a:tcPr/>
                </a:tc>
                <a:tc>
                  <a:txBody>
                    <a:bodyPr/>
                    <a:lstStyle/>
                    <a:p>
                      <a:r>
                        <a:rPr lang="tr-TR" dirty="0"/>
                        <a:t>statik test </a:t>
                      </a:r>
                    </a:p>
                  </a:txBody>
                  <a:tcPr/>
                </a:tc>
                <a:extLst>
                  <a:ext uri="{0D108BD9-81ED-4DB2-BD59-A6C34878D82A}">
                    <a16:rowId xmlns:a16="http://schemas.microsoft.com/office/drawing/2014/main" val="1487009879"/>
                  </a:ext>
                </a:extLst>
              </a:tr>
              <a:tr h="2870033">
                <a:tc>
                  <a:txBody>
                    <a:bodyPr/>
                    <a:lstStyle/>
                    <a:p>
                      <a:r>
                        <a:rPr lang="en-US" dirty="0"/>
                        <a:t>Testing of a software development artifact, e.g., requirements, design or code, without execution of these artifacts, e.g., reviews or static analysis.</a:t>
                      </a:r>
                      <a:endParaRPr lang="tr-TR" dirty="0"/>
                    </a:p>
                  </a:txBody>
                  <a:tcPr/>
                </a:tc>
                <a:tc>
                  <a:txBody>
                    <a:bodyPr/>
                    <a:lstStyle/>
                    <a:p>
                      <a:r>
                        <a:rPr lang="tr-TR" dirty="0"/>
                        <a:t>Gereksinimler, tasarım ya da kod gibi yazılım geliştirme eserlerinin çalıştırılmadan, gözden geçirilerek ya da statik analiz kullanılarak hatalarını bulmak için ile yapılan testler.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56863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72032714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load</a:t>
                      </a:r>
                      <a:r>
                        <a:rPr lang="tr-TR" dirty="0"/>
                        <a:t> </a:t>
                      </a:r>
                      <a:r>
                        <a:rPr lang="tr-TR" dirty="0" err="1"/>
                        <a:t>testing</a:t>
                      </a:r>
                      <a:endParaRPr lang="tr-TR" dirty="0"/>
                    </a:p>
                  </a:txBody>
                  <a:tcPr/>
                </a:tc>
                <a:tc>
                  <a:txBody>
                    <a:bodyPr/>
                    <a:lstStyle/>
                    <a:p>
                      <a:r>
                        <a:rPr lang="tr-TR" dirty="0"/>
                        <a:t>yük testi </a:t>
                      </a:r>
                    </a:p>
                  </a:txBody>
                  <a:tcPr/>
                </a:tc>
                <a:extLst>
                  <a:ext uri="{0D108BD9-81ED-4DB2-BD59-A6C34878D82A}">
                    <a16:rowId xmlns:a16="http://schemas.microsoft.com/office/drawing/2014/main" val="1487009879"/>
                  </a:ext>
                </a:extLst>
              </a:tr>
              <a:tr h="2870033">
                <a:tc>
                  <a:txBody>
                    <a:bodyPr/>
                    <a:lstStyle/>
                    <a:p>
                      <a:r>
                        <a:rPr lang="en-US" dirty="0"/>
                        <a:t>A type of performance testing conducted to evaluate the behavior of a component or system with increasing load, e.g. numbers of parallel users and/or numbers of transactions, to determine what load can be handled by the component or system.</a:t>
                      </a:r>
                      <a:endParaRPr lang="tr-TR" dirty="0"/>
                    </a:p>
                  </a:txBody>
                  <a:tcPr/>
                </a:tc>
                <a:tc>
                  <a:txBody>
                    <a:bodyPr/>
                    <a:lstStyle/>
                    <a:p>
                      <a:r>
                        <a:rPr lang="tr-TR" dirty="0"/>
                        <a:t>Bir çeşit performans testi. Bir bileşen veya sistemin artan yük (ör. eşzamanlı kullanıcıların sayısı ve/veya işlem sayısı) karşısındaki davranışlarını değerlendirmek için kullanılır. Bileşen veya sistemin yükü ne kadar </a:t>
                      </a:r>
                      <a:r>
                        <a:rPr lang="tr-TR" dirty="0" err="1"/>
                        <a:t>tölere</a:t>
                      </a:r>
                      <a:r>
                        <a:rPr lang="tr-TR" dirty="0"/>
                        <a:t> edeceği tespit edilir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196607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4886362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stress</a:t>
                      </a:r>
                      <a:r>
                        <a:rPr lang="tr-TR" dirty="0"/>
                        <a:t> </a:t>
                      </a:r>
                      <a:r>
                        <a:rPr lang="tr-TR" dirty="0" err="1"/>
                        <a:t>testing</a:t>
                      </a:r>
                      <a:endParaRPr lang="tr-TR" dirty="0"/>
                    </a:p>
                  </a:txBody>
                  <a:tcPr/>
                </a:tc>
                <a:tc>
                  <a:txBody>
                    <a:bodyPr/>
                    <a:lstStyle/>
                    <a:p>
                      <a:r>
                        <a:rPr lang="tr-TR" dirty="0"/>
                        <a:t>stres testi </a:t>
                      </a:r>
                    </a:p>
                  </a:txBody>
                  <a:tcPr/>
                </a:tc>
                <a:extLst>
                  <a:ext uri="{0D108BD9-81ED-4DB2-BD59-A6C34878D82A}">
                    <a16:rowId xmlns:a16="http://schemas.microsoft.com/office/drawing/2014/main" val="1487009879"/>
                  </a:ext>
                </a:extLst>
              </a:tr>
              <a:tr h="2870033">
                <a:tc>
                  <a:txBody>
                    <a:bodyPr/>
                    <a:lstStyle/>
                    <a:p>
                      <a:r>
                        <a:rPr lang="en-US" dirty="0"/>
                        <a:t>A type of performance testing conducted to evaluate a system or component at or beyond the limits of its anticipated or specified workloads, or with reduced availability of resources such as access to memory or servers</a:t>
                      </a:r>
                      <a:endParaRPr lang="tr-TR" dirty="0"/>
                    </a:p>
                  </a:txBody>
                  <a:tcPr/>
                </a:tc>
                <a:tc>
                  <a:txBody>
                    <a:bodyPr/>
                    <a:lstStyle/>
                    <a:p>
                      <a:r>
                        <a:rPr lang="tr-TR" dirty="0"/>
                        <a:t>Bir sistem ya da bileşeni öngörülen veya belirlenmiş çalışma yükünün sınırlarında ya da ötesinde, ya da bellek veya sunucuya erişimi gibi kaynakların azalması durumundaki çalışma kapasitesini değerlendirmek için yürütülen bir çeşit performans testi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189526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031035722"/>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operational</a:t>
                      </a:r>
                      <a:r>
                        <a:rPr lang="tr-TR" dirty="0"/>
                        <a:t> </a:t>
                      </a:r>
                      <a:r>
                        <a:rPr lang="tr-TR" dirty="0" err="1"/>
                        <a:t>acceptance</a:t>
                      </a:r>
                      <a:r>
                        <a:rPr lang="tr-TR" dirty="0"/>
                        <a:t> </a:t>
                      </a:r>
                      <a:r>
                        <a:rPr lang="tr-TR" dirty="0" err="1"/>
                        <a:t>testing</a:t>
                      </a:r>
                      <a:endParaRPr lang="tr-TR" dirty="0"/>
                    </a:p>
                  </a:txBody>
                  <a:tcPr/>
                </a:tc>
                <a:tc>
                  <a:txBody>
                    <a:bodyPr/>
                    <a:lstStyle/>
                    <a:p>
                      <a:r>
                        <a:rPr lang="tr-TR" dirty="0" err="1"/>
                        <a:t>operasyonel</a:t>
                      </a:r>
                      <a:r>
                        <a:rPr lang="tr-TR" dirty="0"/>
                        <a:t> kabul testi </a:t>
                      </a:r>
                    </a:p>
                  </a:txBody>
                  <a:tcPr/>
                </a:tc>
                <a:extLst>
                  <a:ext uri="{0D108BD9-81ED-4DB2-BD59-A6C34878D82A}">
                    <a16:rowId xmlns:a16="http://schemas.microsoft.com/office/drawing/2014/main" val="1487009879"/>
                  </a:ext>
                </a:extLst>
              </a:tr>
              <a:tr h="2870033">
                <a:tc>
                  <a:txBody>
                    <a:bodyPr/>
                    <a:lstStyle/>
                    <a:p>
                      <a:r>
                        <a:rPr lang="en-US" dirty="0"/>
                        <a:t>Operational testing in the acceptance test phase, typically performed in a (simulated) operational environment by operations and/or systems administration staff focusing on operational aspects, e.g. recoverability, resource-behavior, </a:t>
                      </a:r>
                      <a:r>
                        <a:rPr lang="en-US" dirty="0" err="1"/>
                        <a:t>installability</a:t>
                      </a:r>
                      <a:r>
                        <a:rPr lang="en-US" dirty="0"/>
                        <a:t> and technical compliance.</a:t>
                      </a:r>
                      <a:endParaRPr lang="tr-TR" dirty="0"/>
                    </a:p>
                  </a:txBody>
                  <a:tcPr/>
                </a:tc>
                <a:tc>
                  <a:txBody>
                    <a:bodyPr/>
                    <a:lstStyle/>
                    <a:p>
                      <a:r>
                        <a:rPr lang="tr-TR" dirty="0"/>
                        <a:t>Kabul testi fazında, tipik olarak operasyon ortamında yapılan (</a:t>
                      </a:r>
                      <a:r>
                        <a:rPr lang="tr-TR" dirty="0" err="1"/>
                        <a:t>simule</a:t>
                      </a:r>
                      <a:r>
                        <a:rPr lang="tr-TR" dirty="0"/>
                        <a:t> edilen), operasyon ve/veya sistem yönetimi yetkilileri tarafından sistemin </a:t>
                      </a:r>
                      <a:r>
                        <a:rPr lang="tr-TR" dirty="0" err="1"/>
                        <a:t>operasyonel</a:t>
                      </a:r>
                      <a:r>
                        <a:rPr lang="tr-TR" dirty="0"/>
                        <a:t> yönlerine odaklanılarak yapılan test. Örneğin; </a:t>
                      </a:r>
                      <a:r>
                        <a:rPr lang="tr-TR" dirty="0" err="1"/>
                        <a:t>kurtarılabilirlik</a:t>
                      </a:r>
                      <a:r>
                        <a:rPr lang="tr-TR" dirty="0"/>
                        <a:t>, </a:t>
                      </a:r>
                      <a:r>
                        <a:rPr lang="tr-TR" dirty="0" err="1"/>
                        <a:t>kaynakkullanımı</a:t>
                      </a:r>
                      <a:r>
                        <a:rPr lang="tr-TR" dirty="0"/>
                        <a:t>, </a:t>
                      </a:r>
                      <a:r>
                        <a:rPr lang="tr-TR" dirty="0" err="1"/>
                        <a:t>kurulabilirlik</a:t>
                      </a:r>
                      <a:r>
                        <a:rPr lang="tr-TR" dirty="0"/>
                        <a:t> ve teknik uyum</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333259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32563065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incremental</a:t>
                      </a:r>
                      <a:r>
                        <a:rPr lang="tr-TR" dirty="0"/>
                        <a:t> </a:t>
                      </a:r>
                      <a:r>
                        <a:rPr lang="tr-TR" dirty="0" err="1"/>
                        <a:t>testing</a:t>
                      </a:r>
                      <a:endParaRPr lang="tr-TR" dirty="0"/>
                    </a:p>
                  </a:txBody>
                  <a:tcPr/>
                </a:tc>
                <a:tc>
                  <a:txBody>
                    <a:bodyPr/>
                    <a:lstStyle/>
                    <a:p>
                      <a:r>
                        <a:rPr lang="tr-TR" dirty="0"/>
                        <a:t>artımlı test etme </a:t>
                      </a:r>
                    </a:p>
                  </a:txBody>
                  <a:tcPr/>
                </a:tc>
                <a:extLst>
                  <a:ext uri="{0D108BD9-81ED-4DB2-BD59-A6C34878D82A}">
                    <a16:rowId xmlns:a16="http://schemas.microsoft.com/office/drawing/2014/main" val="1487009879"/>
                  </a:ext>
                </a:extLst>
              </a:tr>
              <a:tr h="2870033">
                <a:tc>
                  <a:txBody>
                    <a:bodyPr/>
                    <a:lstStyle/>
                    <a:p>
                      <a:r>
                        <a:rPr lang="en-US" dirty="0"/>
                        <a:t>Testing where components or systems are integrated and tested one or some at a time, until all the components or systems are integrated and tested. </a:t>
                      </a:r>
                      <a:endParaRPr lang="tr-TR" dirty="0"/>
                    </a:p>
                  </a:txBody>
                  <a:tcPr/>
                </a:tc>
                <a:tc>
                  <a:txBody>
                    <a:bodyPr/>
                    <a:lstStyle/>
                    <a:p>
                      <a:r>
                        <a:rPr lang="tr-TR" dirty="0"/>
                        <a:t>Bu testte, tek tek ya da birden fazla bileşen veya sistem entegre ve test edilir. Bu işlem, tüm bileşenler veya sistemler entegre ve test edilene kadar sürer.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1221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79285387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development</a:t>
                      </a:r>
                      <a:r>
                        <a:rPr lang="tr-TR" dirty="0"/>
                        <a:t> </a:t>
                      </a:r>
                      <a:r>
                        <a:rPr lang="tr-TR" dirty="0" err="1"/>
                        <a:t>testing</a:t>
                      </a:r>
                      <a:endParaRPr lang="tr-TR" dirty="0"/>
                    </a:p>
                  </a:txBody>
                  <a:tcPr/>
                </a:tc>
                <a:tc>
                  <a:txBody>
                    <a:bodyPr/>
                    <a:lstStyle/>
                    <a:p>
                      <a:r>
                        <a:rPr lang="tr-TR" dirty="0"/>
                        <a:t>geliştirme testi</a:t>
                      </a:r>
                    </a:p>
                  </a:txBody>
                  <a:tcPr/>
                </a:tc>
                <a:extLst>
                  <a:ext uri="{0D108BD9-81ED-4DB2-BD59-A6C34878D82A}">
                    <a16:rowId xmlns:a16="http://schemas.microsoft.com/office/drawing/2014/main" val="1487009879"/>
                  </a:ext>
                </a:extLst>
              </a:tr>
              <a:tr h="2870033">
                <a:tc>
                  <a:txBody>
                    <a:bodyPr/>
                    <a:lstStyle/>
                    <a:p>
                      <a:r>
                        <a:rPr lang="en-US" dirty="0"/>
                        <a:t>Formal or informal testing conducted during the implementation of a component or system, usually in the development environment by developers. </a:t>
                      </a:r>
                      <a:endParaRPr lang="tr-TR" dirty="0"/>
                    </a:p>
                  </a:txBody>
                  <a:tcPr/>
                </a:tc>
                <a:tc>
                  <a:txBody>
                    <a:bodyPr/>
                    <a:lstStyle/>
                    <a:p>
                      <a:r>
                        <a:rPr lang="tr-TR" dirty="0"/>
                        <a:t>Genellikle yazılımcılar tarafından bir bileşen veya sistemin devreye alınması sırasında geliştirme ortamında gerçekleştirilen resmi veya gayrı resmi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080038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1462705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insourced</a:t>
                      </a:r>
                      <a:r>
                        <a:rPr lang="tr-TR" dirty="0"/>
                        <a:t> </a:t>
                      </a:r>
                      <a:r>
                        <a:rPr lang="tr-TR" dirty="0" err="1"/>
                        <a:t>testing</a:t>
                      </a:r>
                      <a:endParaRPr lang="tr-TR" dirty="0"/>
                    </a:p>
                  </a:txBody>
                  <a:tcPr/>
                </a:tc>
                <a:tc>
                  <a:txBody>
                    <a:bodyPr/>
                    <a:lstStyle/>
                    <a:p>
                      <a:r>
                        <a:rPr lang="tr-TR" dirty="0"/>
                        <a:t>içeriye dahil edilen kaynaklarla yapılan test </a:t>
                      </a:r>
                    </a:p>
                  </a:txBody>
                  <a:tcPr/>
                </a:tc>
                <a:extLst>
                  <a:ext uri="{0D108BD9-81ED-4DB2-BD59-A6C34878D82A}">
                    <a16:rowId xmlns:a16="http://schemas.microsoft.com/office/drawing/2014/main" val="1487009879"/>
                  </a:ext>
                </a:extLst>
              </a:tr>
              <a:tr h="2870033">
                <a:tc>
                  <a:txBody>
                    <a:bodyPr/>
                    <a:lstStyle/>
                    <a:p>
                      <a:r>
                        <a:rPr lang="en-US" dirty="0"/>
                        <a:t>Testing performed by people who are </a:t>
                      </a:r>
                      <a:r>
                        <a:rPr lang="en-US" dirty="0" err="1"/>
                        <a:t>colocated</a:t>
                      </a:r>
                      <a:r>
                        <a:rPr lang="en-US" dirty="0"/>
                        <a:t> with the project team but are not fellow employees</a:t>
                      </a:r>
                      <a:endParaRPr lang="tr-TR" dirty="0"/>
                    </a:p>
                  </a:txBody>
                  <a:tcPr/>
                </a:tc>
                <a:tc>
                  <a:txBody>
                    <a:bodyPr/>
                    <a:lstStyle/>
                    <a:p>
                      <a:r>
                        <a:rPr lang="tr-TR" dirty="0"/>
                        <a:t>Şirketin bordrolu çalışanı olmayan ancak proje takımı ile aynı yerde çalışan kişiler tarafından yapılan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324518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68907961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suitability</a:t>
                      </a:r>
                      <a:r>
                        <a:rPr lang="tr-TR" dirty="0"/>
                        <a:t> </a:t>
                      </a:r>
                      <a:r>
                        <a:rPr lang="tr-TR" dirty="0" err="1"/>
                        <a:t>testing</a:t>
                      </a:r>
                      <a:r>
                        <a:rPr lang="tr-TR" dirty="0"/>
                        <a:t> </a:t>
                      </a:r>
                    </a:p>
                  </a:txBody>
                  <a:tcPr/>
                </a:tc>
                <a:tc>
                  <a:txBody>
                    <a:bodyPr/>
                    <a:lstStyle/>
                    <a:p>
                      <a:r>
                        <a:rPr lang="tr-TR" dirty="0"/>
                        <a:t>kullanışlılık testi </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suitability of a software product </a:t>
                      </a:r>
                      <a:endParaRPr lang="tr-TR" dirty="0"/>
                    </a:p>
                  </a:txBody>
                  <a:tcPr/>
                </a:tc>
                <a:tc>
                  <a:txBody>
                    <a:bodyPr/>
                    <a:lstStyle/>
                    <a:p>
                      <a:r>
                        <a:rPr lang="tr-TR" dirty="0"/>
                        <a:t>Bir yazılımın kullanışlılığını belirlemek amacıyla yapılan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4424971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2126888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syntax</a:t>
                      </a:r>
                      <a:r>
                        <a:rPr lang="tr-TR" dirty="0"/>
                        <a:t> </a:t>
                      </a:r>
                      <a:r>
                        <a:rPr lang="tr-TR" dirty="0" err="1"/>
                        <a:t>testing</a:t>
                      </a:r>
                      <a:endParaRPr lang="tr-TR" dirty="0"/>
                    </a:p>
                  </a:txBody>
                  <a:tcPr/>
                </a:tc>
                <a:tc>
                  <a:txBody>
                    <a:bodyPr/>
                    <a:lstStyle/>
                    <a:p>
                      <a:r>
                        <a:rPr lang="tr-TR" dirty="0" err="1"/>
                        <a:t>sözdizim</a:t>
                      </a:r>
                      <a:r>
                        <a:rPr lang="tr-TR" dirty="0"/>
                        <a:t> testi </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based upon the definition of the input domain and/or output domain. </a:t>
                      </a:r>
                      <a:endParaRPr lang="tr-TR" dirty="0"/>
                    </a:p>
                  </a:txBody>
                  <a:tcPr/>
                </a:tc>
                <a:tc>
                  <a:txBody>
                    <a:bodyPr/>
                    <a:lstStyle/>
                    <a:p>
                      <a:r>
                        <a:rPr lang="tr-TR" dirty="0"/>
                        <a:t>Test senaryolarının bir sistemin girdi ve çıktı alanlarına dayandırılarak tasarlandığı bir kara kutu test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19284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09820953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operational</a:t>
                      </a:r>
                      <a:r>
                        <a:rPr lang="tr-TR" dirty="0"/>
                        <a:t> </a:t>
                      </a:r>
                      <a:r>
                        <a:rPr lang="tr-TR" dirty="0" err="1"/>
                        <a:t>testing</a:t>
                      </a:r>
                      <a:endParaRPr lang="tr-TR" dirty="0"/>
                    </a:p>
                  </a:txBody>
                  <a:tcPr/>
                </a:tc>
                <a:tc>
                  <a:txBody>
                    <a:bodyPr/>
                    <a:lstStyle/>
                    <a:p>
                      <a:r>
                        <a:rPr lang="tr-TR" dirty="0" err="1"/>
                        <a:t>operasyonel</a:t>
                      </a:r>
                      <a:r>
                        <a:rPr lang="tr-TR" dirty="0"/>
                        <a:t> test </a:t>
                      </a:r>
                    </a:p>
                  </a:txBody>
                  <a:tcPr/>
                </a:tc>
                <a:extLst>
                  <a:ext uri="{0D108BD9-81ED-4DB2-BD59-A6C34878D82A}">
                    <a16:rowId xmlns:a16="http://schemas.microsoft.com/office/drawing/2014/main" val="1487009879"/>
                  </a:ext>
                </a:extLst>
              </a:tr>
              <a:tr h="2870033">
                <a:tc>
                  <a:txBody>
                    <a:bodyPr/>
                    <a:lstStyle/>
                    <a:p>
                      <a:r>
                        <a:rPr lang="en-US" dirty="0"/>
                        <a:t>Testing conducted to evaluate a component or system in its operational environment</a:t>
                      </a:r>
                      <a:endParaRPr lang="tr-TR" dirty="0"/>
                    </a:p>
                  </a:txBody>
                  <a:tcPr/>
                </a:tc>
                <a:tc>
                  <a:txBody>
                    <a:bodyPr/>
                    <a:lstStyle/>
                    <a:p>
                      <a:r>
                        <a:rPr lang="tr-TR" dirty="0"/>
                        <a:t>Bir bileşen veya sistemi kendi </a:t>
                      </a:r>
                      <a:r>
                        <a:rPr lang="tr-TR" dirty="0" err="1"/>
                        <a:t>operasyonel</a:t>
                      </a:r>
                      <a:r>
                        <a:rPr lang="tr-TR" dirty="0"/>
                        <a:t> ortamında değerlendirmek için çalıştırılan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945552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52478701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factory</a:t>
                      </a:r>
                      <a:r>
                        <a:rPr lang="tr-TR" dirty="0"/>
                        <a:t> </a:t>
                      </a:r>
                      <a:r>
                        <a:rPr lang="tr-TR" dirty="0" err="1"/>
                        <a:t>acceptance</a:t>
                      </a:r>
                      <a:r>
                        <a:rPr lang="tr-TR" dirty="0"/>
                        <a:t> </a:t>
                      </a:r>
                      <a:r>
                        <a:rPr lang="tr-TR" dirty="0" err="1"/>
                        <a:t>testing</a:t>
                      </a:r>
                      <a:r>
                        <a:rPr lang="tr-TR" dirty="0"/>
                        <a:t> </a:t>
                      </a:r>
                    </a:p>
                  </a:txBody>
                  <a:tcPr/>
                </a:tc>
                <a:tc>
                  <a:txBody>
                    <a:bodyPr/>
                    <a:lstStyle/>
                    <a:p>
                      <a:r>
                        <a:rPr lang="tr-TR" dirty="0"/>
                        <a:t>fabrika kabul testi </a:t>
                      </a:r>
                    </a:p>
                  </a:txBody>
                  <a:tcPr/>
                </a:tc>
                <a:extLst>
                  <a:ext uri="{0D108BD9-81ED-4DB2-BD59-A6C34878D82A}">
                    <a16:rowId xmlns:a16="http://schemas.microsoft.com/office/drawing/2014/main" val="1487009879"/>
                  </a:ext>
                </a:extLst>
              </a:tr>
              <a:tr h="2870033">
                <a:tc>
                  <a:txBody>
                    <a:bodyPr/>
                    <a:lstStyle/>
                    <a:p>
                      <a:r>
                        <a:rPr lang="en-US" dirty="0"/>
                        <a:t>Acceptance testing conducted at the site at which the product is developed and performed by employees of the supplier organization, to determine whether or not a component or system satisfies the requirements, normally including hardware as well as software. </a:t>
                      </a:r>
                      <a:endParaRPr lang="tr-TR" dirty="0"/>
                    </a:p>
                  </a:txBody>
                  <a:tcPr/>
                </a:tc>
                <a:tc>
                  <a:txBody>
                    <a:bodyPr/>
                    <a:lstStyle/>
                    <a:p>
                      <a:r>
                        <a:rPr lang="tr-TR" dirty="0"/>
                        <a:t>Bir bileşen veya sistemin gereksinimleri karşılayıp karşılamadığına karar vermek için ürünün geliştirildiği yerde </a:t>
                      </a:r>
                      <a:r>
                        <a:rPr lang="tr-TR" dirty="0" err="1"/>
                        <a:t>tedarikci</a:t>
                      </a:r>
                      <a:r>
                        <a:rPr lang="tr-TR" dirty="0"/>
                        <a:t> firmanın personeli tarafından gerçekleştirilen kabul testi. Genel kullanım donanım için olsa da yazılım için de kullanılır.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63285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88479608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concurrency</a:t>
                      </a:r>
                      <a:r>
                        <a:rPr lang="tr-TR" dirty="0"/>
                        <a:t> </a:t>
                      </a:r>
                      <a:r>
                        <a:rPr lang="tr-TR" dirty="0" err="1"/>
                        <a:t>testing</a:t>
                      </a:r>
                      <a:r>
                        <a:rPr lang="tr-TR" dirty="0"/>
                        <a:t> </a:t>
                      </a:r>
                    </a:p>
                  </a:txBody>
                  <a:tcPr/>
                </a:tc>
                <a:tc>
                  <a:txBody>
                    <a:bodyPr/>
                    <a:lstStyle/>
                    <a:p>
                      <a:r>
                        <a:rPr lang="tr-TR" dirty="0"/>
                        <a:t>eşzamanlılık testi </a:t>
                      </a:r>
                    </a:p>
                  </a:txBody>
                  <a:tcPr/>
                </a:tc>
                <a:extLst>
                  <a:ext uri="{0D108BD9-81ED-4DB2-BD59-A6C34878D82A}">
                    <a16:rowId xmlns:a16="http://schemas.microsoft.com/office/drawing/2014/main" val="1487009879"/>
                  </a:ext>
                </a:extLst>
              </a:tr>
              <a:tr h="2870033">
                <a:tc>
                  <a:txBody>
                    <a:bodyPr/>
                    <a:lstStyle/>
                    <a:p>
                      <a:r>
                        <a:rPr lang="en-US" dirty="0"/>
                        <a:t>Testing to determine how the occurrence of two or more activities within the same interval of time, achieved either by interleaving the activities or by simultaneous execution, is handled by the component or system</a:t>
                      </a:r>
                      <a:endParaRPr lang="tr-TR" dirty="0"/>
                    </a:p>
                  </a:txBody>
                  <a:tcPr/>
                </a:tc>
                <a:tc>
                  <a:txBody>
                    <a:bodyPr/>
                    <a:lstStyle/>
                    <a:p>
                      <a:r>
                        <a:rPr lang="tr-TR" dirty="0"/>
                        <a:t>Sistem üzerinde iki veya daha fazla aktivitenin aynı zaman aralığında birlikte veya dönüşümlü olarak çalıştırılıp test edilmesi.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75826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0138492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maintainability</a:t>
                      </a:r>
                      <a:r>
                        <a:rPr lang="tr-TR" dirty="0"/>
                        <a:t> </a:t>
                      </a:r>
                      <a:r>
                        <a:rPr lang="tr-TR" dirty="0" err="1"/>
                        <a:t>testing</a:t>
                      </a:r>
                      <a:r>
                        <a:rPr lang="tr-TR" dirty="0"/>
                        <a:t> </a:t>
                      </a:r>
                    </a:p>
                  </a:txBody>
                  <a:tcPr/>
                </a:tc>
                <a:tc>
                  <a:txBody>
                    <a:bodyPr/>
                    <a:lstStyle/>
                    <a:p>
                      <a:r>
                        <a:rPr lang="tr-TR" dirty="0"/>
                        <a:t>sürdürülebilirlik testi</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maintainability of a software product.</a:t>
                      </a:r>
                      <a:endParaRPr lang="tr-TR" dirty="0"/>
                    </a:p>
                  </a:txBody>
                  <a:tcPr/>
                </a:tc>
                <a:tc>
                  <a:txBody>
                    <a:bodyPr/>
                    <a:lstStyle/>
                    <a:p>
                      <a:r>
                        <a:rPr lang="tr-TR" dirty="0"/>
                        <a:t>Bir yazılımın sürdürülebilirliğini belirlemek için gerçekleştirilen test süreci.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288409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26037379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documentation</a:t>
                      </a:r>
                      <a:r>
                        <a:rPr lang="tr-TR" dirty="0"/>
                        <a:t> </a:t>
                      </a:r>
                      <a:r>
                        <a:rPr lang="tr-TR" dirty="0" err="1"/>
                        <a:t>testing</a:t>
                      </a:r>
                      <a:endParaRPr lang="tr-TR" dirty="0"/>
                    </a:p>
                  </a:txBody>
                  <a:tcPr/>
                </a:tc>
                <a:tc>
                  <a:txBody>
                    <a:bodyPr/>
                    <a:lstStyle/>
                    <a:p>
                      <a:r>
                        <a:rPr lang="tr-TR" dirty="0"/>
                        <a:t>dokümantasyon testi</a:t>
                      </a:r>
                    </a:p>
                  </a:txBody>
                  <a:tcPr/>
                </a:tc>
                <a:extLst>
                  <a:ext uri="{0D108BD9-81ED-4DB2-BD59-A6C34878D82A}">
                    <a16:rowId xmlns:a16="http://schemas.microsoft.com/office/drawing/2014/main" val="1487009879"/>
                  </a:ext>
                </a:extLst>
              </a:tr>
              <a:tr h="2870033">
                <a:tc>
                  <a:txBody>
                    <a:bodyPr/>
                    <a:lstStyle/>
                    <a:p>
                      <a:r>
                        <a:rPr lang="en-US" dirty="0"/>
                        <a:t>Testing the quality of the documentation, e.g. user guide or installation guide. </a:t>
                      </a:r>
                      <a:endParaRPr lang="tr-TR" dirty="0"/>
                    </a:p>
                  </a:txBody>
                  <a:tcPr/>
                </a:tc>
                <a:tc>
                  <a:txBody>
                    <a:bodyPr/>
                    <a:lstStyle/>
                    <a:p>
                      <a:r>
                        <a:rPr lang="tr-TR" dirty="0"/>
                        <a:t>Kullanım </a:t>
                      </a:r>
                      <a:r>
                        <a:rPr lang="tr-TR" dirty="0" err="1"/>
                        <a:t>klavuzu</a:t>
                      </a:r>
                      <a:r>
                        <a:rPr lang="tr-TR" dirty="0"/>
                        <a:t> veya kurulum </a:t>
                      </a:r>
                      <a:r>
                        <a:rPr lang="tr-TR" dirty="0" err="1"/>
                        <a:t>klavuzu</a:t>
                      </a:r>
                      <a:r>
                        <a:rPr lang="tr-TR" dirty="0"/>
                        <a:t> gibi dokümanların kalitesinin test edilmesi.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830499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00447033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alpha</a:t>
                      </a:r>
                      <a:r>
                        <a:rPr lang="tr-TR" dirty="0"/>
                        <a:t> </a:t>
                      </a:r>
                      <a:r>
                        <a:rPr lang="tr-TR" dirty="0" err="1"/>
                        <a:t>testing</a:t>
                      </a:r>
                      <a:r>
                        <a:rPr lang="tr-TR" dirty="0"/>
                        <a:t> </a:t>
                      </a:r>
                    </a:p>
                  </a:txBody>
                  <a:tcPr/>
                </a:tc>
                <a:tc>
                  <a:txBody>
                    <a:bodyPr/>
                    <a:lstStyle/>
                    <a:p>
                      <a:r>
                        <a:rPr lang="tr-TR" dirty="0"/>
                        <a:t>Alfa Testi</a:t>
                      </a:r>
                    </a:p>
                  </a:txBody>
                  <a:tcPr/>
                </a:tc>
                <a:extLst>
                  <a:ext uri="{0D108BD9-81ED-4DB2-BD59-A6C34878D82A}">
                    <a16:rowId xmlns:a16="http://schemas.microsoft.com/office/drawing/2014/main" val="1487009879"/>
                  </a:ext>
                </a:extLst>
              </a:tr>
              <a:tr h="2870033">
                <a:tc>
                  <a:txBody>
                    <a:bodyPr/>
                    <a:lstStyle/>
                    <a:p>
                      <a:r>
                        <a:rPr lang="en-US" dirty="0"/>
                        <a:t>Simulated or actual operational testing by potential users/customers or an independent test team at the developers’ site, but outside the development organization. Alpha testing is often employed for off-the-shelf software as a form of internal acceptance testing.</a:t>
                      </a:r>
                      <a:endParaRPr lang="tr-TR" dirty="0"/>
                    </a:p>
                  </a:txBody>
                  <a:tcPr/>
                </a:tc>
                <a:tc>
                  <a:txBody>
                    <a:bodyPr/>
                    <a:lstStyle/>
                    <a:p>
                      <a:r>
                        <a:rPr lang="tr-TR" dirty="0"/>
                        <a:t>Potansiyel kullanıcı/müşteri veya bağımsız test ekibi tarafından yazılım geliştiricinin kendi ortamında fakat yazılım geliştirme ekibinin kontrolü dışında yapılan </a:t>
                      </a:r>
                      <a:r>
                        <a:rPr lang="tr-TR" dirty="0" err="1"/>
                        <a:t>operasyonel</a:t>
                      </a:r>
                      <a:r>
                        <a:rPr lang="tr-TR" dirty="0"/>
                        <a:t> test. Alfa testi genellikle iç kabul testleri şeklinde paket yazılımlar için yapılmaktadır.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904780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16144742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analytical</a:t>
                      </a:r>
                      <a:r>
                        <a:rPr lang="tr-TR" dirty="0"/>
                        <a:t> </a:t>
                      </a:r>
                      <a:r>
                        <a:rPr lang="tr-TR" dirty="0" err="1"/>
                        <a:t>testing</a:t>
                      </a:r>
                      <a:r>
                        <a:rPr lang="tr-TR" dirty="0"/>
                        <a:t> </a:t>
                      </a:r>
                    </a:p>
                  </a:txBody>
                  <a:tcPr/>
                </a:tc>
                <a:tc>
                  <a:txBody>
                    <a:bodyPr/>
                    <a:lstStyle/>
                    <a:p>
                      <a:r>
                        <a:rPr lang="tr-TR" dirty="0"/>
                        <a:t>Analitik Test </a:t>
                      </a:r>
                    </a:p>
                  </a:txBody>
                  <a:tcPr/>
                </a:tc>
                <a:extLst>
                  <a:ext uri="{0D108BD9-81ED-4DB2-BD59-A6C34878D82A}">
                    <a16:rowId xmlns:a16="http://schemas.microsoft.com/office/drawing/2014/main" val="1487009879"/>
                  </a:ext>
                </a:extLst>
              </a:tr>
              <a:tr h="2870033">
                <a:tc>
                  <a:txBody>
                    <a:bodyPr/>
                    <a:lstStyle/>
                    <a:p>
                      <a:r>
                        <a:rPr lang="en-US" dirty="0"/>
                        <a:t>Testing based on a systematic analysis of e.g., product risks or requirements.</a:t>
                      </a:r>
                      <a:endParaRPr lang="tr-TR" dirty="0"/>
                    </a:p>
                  </a:txBody>
                  <a:tcPr/>
                </a:tc>
                <a:tc>
                  <a:txBody>
                    <a:bodyPr/>
                    <a:lstStyle/>
                    <a:p>
                      <a:r>
                        <a:rPr lang="tr-TR" dirty="0"/>
                        <a:t>Sistematik analize dayalı olan testlerdir. Örneğin ürün riskleri veya gereksinimler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97183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45267835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dynamic</a:t>
                      </a:r>
                      <a:r>
                        <a:rPr lang="tr-TR" dirty="0"/>
                        <a:t> </a:t>
                      </a:r>
                      <a:r>
                        <a:rPr lang="tr-TR" dirty="0" err="1"/>
                        <a:t>testing</a:t>
                      </a:r>
                      <a:r>
                        <a:rPr lang="tr-TR" dirty="0"/>
                        <a:t> </a:t>
                      </a:r>
                    </a:p>
                  </a:txBody>
                  <a:tcPr/>
                </a:tc>
                <a:tc>
                  <a:txBody>
                    <a:bodyPr/>
                    <a:lstStyle/>
                    <a:p>
                      <a:r>
                        <a:rPr lang="tr-TR" dirty="0"/>
                        <a:t>dinamik test </a:t>
                      </a:r>
                    </a:p>
                  </a:txBody>
                  <a:tcPr/>
                </a:tc>
                <a:extLst>
                  <a:ext uri="{0D108BD9-81ED-4DB2-BD59-A6C34878D82A}">
                    <a16:rowId xmlns:a16="http://schemas.microsoft.com/office/drawing/2014/main" val="1487009879"/>
                  </a:ext>
                </a:extLst>
              </a:tr>
              <a:tr h="2870033">
                <a:tc>
                  <a:txBody>
                    <a:bodyPr/>
                    <a:lstStyle/>
                    <a:p>
                      <a:r>
                        <a:rPr lang="en-US" dirty="0"/>
                        <a:t>Testing that involves the execution of the software of a component or system.</a:t>
                      </a:r>
                      <a:endParaRPr lang="tr-TR" dirty="0"/>
                    </a:p>
                  </a:txBody>
                  <a:tcPr/>
                </a:tc>
                <a:tc>
                  <a:txBody>
                    <a:bodyPr/>
                    <a:lstStyle/>
                    <a:p>
                      <a:r>
                        <a:rPr lang="tr-TR" dirty="0"/>
                        <a:t>Bir bileşen veya sistemin çalıştırılarak test edilmesi.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249161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25764772"/>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installability</a:t>
                      </a:r>
                      <a:r>
                        <a:rPr lang="tr-TR" dirty="0"/>
                        <a:t> </a:t>
                      </a:r>
                      <a:r>
                        <a:rPr lang="tr-TR" dirty="0" err="1"/>
                        <a:t>testing</a:t>
                      </a:r>
                      <a:endParaRPr lang="tr-TR" dirty="0"/>
                    </a:p>
                  </a:txBody>
                  <a:tcPr/>
                </a:tc>
                <a:tc>
                  <a:txBody>
                    <a:bodyPr/>
                    <a:lstStyle/>
                    <a:p>
                      <a:r>
                        <a:rPr lang="tr-TR" dirty="0"/>
                        <a:t>Kurulum testi </a:t>
                      </a:r>
                    </a:p>
                  </a:txBody>
                  <a:tcPr/>
                </a:tc>
                <a:extLst>
                  <a:ext uri="{0D108BD9-81ED-4DB2-BD59-A6C34878D82A}">
                    <a16:rowId xmlns:a16="http://schemas.microsoft.com/office/drawing/2014/main" val="1487009879"/>
                  </a:ext>
                </a:extLst>
              </a:tr>
              <a:tr h="2870033">
                <a:tc>
                  <a:txBody>
                    <a:bodyPr/>
                    <a:lstStyle/>
                    <a:p>
                      <a:r>
                        <a:rPr lang="en-US" dirty="0"/>
                        <a:t>The process of testing the </a:t>
                      </a:r>
                      <a:r>
                        <a:rPr lang="en-US" dirty="0" err="1"/>
                        <a:t>installability</a:t>
                      </a:r>
                      <a:r>
                        <a:rPr lang="en-US" dirty="0"/>
                        <a:t> of a software product.</a:t>
                      </a:r>
                      <a:endParaRPr lang="tr-TR" dirty="0"/>
                    </a:p>
                  </a:txBody>
                  <a:tcPr/>
                </a:tc>
                <a:tc>
                  <a:txBody>
                    <a:bodyPr/>
                    <a:lstStyle/>
                    <a:p>
                      <a:r>
                        <a:rPr lang="tr-TR" dirty="0"/>
                        <a:t>Yazılımın </a:t>
                      </a:r>
                      <a:r>
                        <a:rPr lang="tr-TR" dirty="0" err="1"/>
                        <a:t>kurulabilirliğinin</a:t>
                      </a:r>
                      <a:r>
                        <a:rPr lang="tr-TR" dirty="0"/>
                        <a:t> test edilme süreci.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789975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11185943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orthogonal</a:t>
                      </a:r>
                      <a:r>
                        <a:rPr lang="tr-TR" dirty="0"/>
                        <a:t> </a:t>
                      </a:r>
                      <a:r>
                        <a:rPr lang="tr-TR" dirty="0" err="1"/>
                        <a:t>array</a:t>
                      </a:r>
                      <a:r>
                        <a:rPr lang="tr-TR" dirty="0"/>
                        <a:t> </a:t>
                      </a:r>
                      <a:r>
                        <a:rPr lang="tr-TR" dirty="0" err="1"/>
                        <a:t>testing</a:t>
                      </a:r>
                      <a:endParaRPr lang="tr-TR" dirty="0"/>
                    </a:p>
                  </a:txBody>
                  <a:tcPr/>
                </a:tc>
                <a:tc>
                  <a:txBody>
                    <a:bodyPr/>
                    <a:lstStyle/>
                    <a:p>
                      <a:r>
                        <a:rPr lang="tr-TR" dirty="0"/>
                        <a:t>dikey dizi testi </a:t>
                      </a:r>
                    </a:p>
                  </a:txBody>
                  <a:tcPr/>
                </a:tc>
                <a:extLst>
                  <a:ext uri="{0D108BD9-81ED-4DB2-BD59-A6C34878D82A}">
                    <a16:rowId xmlns:a16="http://schemas.microsoft.com/office/drawing/2014/main" val="1487009879"/>
                  </a:ext>
                </a:extLst>
              </a:tr>
              <a:tr h="2870033">
                <a:tc>
                  <a:txBody>
                    <a:bodyPr/>
                    <a:lstStyle/>
                    <a:p>
                      <a:r>
                        <a:rPr lang="en-US" dirty="0"/>
                        <a:t>A systematic way of testing all-pair combinations of variables using orthogonal arrays. It significantly reduces the number of all combinations of variables to test all pair combinations. </a:t>
                      </a:r>
                      <a:endParaRPr lang="tr-TR" dirty="0"/>
                    </a:p>
                  </a:txBody>
                  <a:tcPr/>
                </a:tc>
                <a:tc>
                  <a:txBody>
                    <a:bodyPr/>
                    <a:lstStyle/>
                    <a:p>
                      <a:r>
                        <a:rPr lang="tr-TR" dirty="0"/>
                        <a:t>Değişkenlerin tüm ikili kombinasyonlarının dikey diziler kullanılarak test edildiği sistematik yöntem. Bu yöntem tüm ikili kombinasyon değişkenlerini test etmek için gerekli test senaryosu sayısını önemli ölçüde azaltır.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970601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73362863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pairwise</a:t>
                      </a:r>
                      <a:r>
                        <a:rPr lang="tr-TR" dirty="0"/>
                        <a:t> </a:t>
                      </a:r>
                      <a:r>
                        <a:rPr lang="tr-TR" dirty="0" err="1"/>
                        <a:t>integration</a:t>
                      </a:r>
                      <a:r>
                        <a:rPr lang="tr-TR" dirty="0"/>
                        <a:t> </a:t>
                      </a:r>
                      <a:r>
                        <a:rPr lang="tr-TR" dirty="0" err="1"/>
                        <a:t>testing</a:t>
                      </a:r>
                      <a:endParaRPr lang="tr-TR" dirty="0"/>
                    </a:p>
                  </a:txBody>
                  <a:tcPr/>
                </a:tc>
                <a:tc>
                  <a:txBody>
                    <a:bodyPr/>
                    <a:lstStyle/>
                    <a:p>
                      <a:r>
                        <a:rPr lang="tr-TR" dirty="0"/>
                        <a:t>İkili entegrasyon testi </a:t>
                      </a:r>
                    </a:p>
                  </a:txBody>
                  <a:tcPr/>
                </a:tc>
                <a:extLst>
                  <a:ext uri="{0D108BD9-81ED-4DB2-BD59-A6C34878D82A}">
                    <a16:rowId xmlns:a16="http://schemas.microsoft.com/office/drawing/2014/main" val="1487009879"/>
                  </a:ext>
                </a:extLst>
              </a:tr>
              <a:tr h="2870033">
                <a:tc>
                  <a:txBody>
                    <a:bodyPr/>
                    <a:lstStyle/>
                    <a:p>
                      <a:r>
                        <a:rPr lang="en-US" dirty="0"/>
                        <a:t>A form of integration testing that targets pairs of components that work together, as shown in a call graph.</a:t>
                      </a:r>
                      <a:endParaRPr lang="tr-TR" dirty="0"/>
                    </a:p>
                  </a:txBody>
                  <a:tcPr/>
                </a:tc>
                <a:tc>
                  <a:txBody>
                    <a:bodyPr/>
                    <a:lstStyle/>
                    <a:p>
                      <a:r>
                        <a:rPr lang="tr-TR" dirty="0"/>
                        <a:t>Çağrı grafiğine göre beraber çalışan ikili bileşenleri hedefleyen entegrasyon testi şekli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834823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91500234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attack-based</a:t>
                      </a:r>
                      <a:r>
                        <a:rPr lang="tr-TR" dirty="0"/>
                        <a:t> </a:t>
                      </a:r>
                      <a:r>
                        <a:rPr lang="tr-TR" dirty="0" err="1"/>
                        <a:t>testing</a:t>
                      </a:r>
                      <a:endParaRPr lang="tr-TR" dirty="0"/>
                    </a:p>
                  </a:txBody>
                  <a:tcPr/>
                </a:tc>
                <a:tc>
                  <a:txBody>
                    <a:bodyPr/>
                    <a:lstStyle/>
                    <a:p>
                      <a:r>
                        <a:rPr lang="tr-TR" dirty="0"/>
                        <a:t>Saldırı-Bazlı Test </a:t>
                      </a:r>
                    </a:p>
                  </a:txBody>
                  <a:tcPr/>
                </a:tc>
                <a:extLst>
                  <a:ext uri="{0D108BD9-81ED-4DB2-BD59-A6C34878D82A}">
                    <a16:rowId xmlns:a16="http://schemas.microsoft.com/office/drawing/2014/main" val="1487009879"/>
                  </a:ext>
                </a:extLst>
              </a:tr>
              <a:tr h="2870033">
                <a:tc>
                  <a:txBody>
                    <a:bodyPr/>
                    <a:lstStyle/>
                    <a:p>
                      <a:r>
                        <a:rPr lang="en-US" dirty="0"/>
                        <a:t>An experience-based testing technique that uses software attacks to induce failures, particularly security related failures. </a:t>
                      </a:r>
                      <a:endParaRPr lang="tr-TR" dirty="0"/>
                    </a:p>
                  </a:txBody>
                  <a:tcPr/>
                </a:tc>
                <a:tc>
                  <a:txBody>
                    <a:bodyPr/>
                    <a:lstStyle/>
                    <a:p>
                      <a:r>
                        <a:rPr lang="tr-TR" dirty="0"/>
                        <a:t>Yazılıma saldırarak, özellikle güvenlik ile ilgili hataların oluşmasını hedefleyen tecrübeye dayalı test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177353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77207885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integration</a:t>
                      </a:r>
                      <a:r>
                        <a:rPr lang="tr-TR" dirty="0"/>
                        <a:t> </a:t>
                      </a:r>
                      <a:r>
                        <a:rPr lang="tr-TR" dirty="0" err="1"/>
                        <a:t>testing</a:t>
                      </a:r>
                      <a:endParaRPr lang="tr-TR" dirty="0"/>
                    </a:p>
                  </a:txBody>
                  <a:tcPr/>
                </a:tc>
                <a:tc>
                  <a:txBody>
                    <a:bodyPr/>
                    <a:lstStyle/>
                    <a:p>
                      <a:r>
                        <a:rPr lang="tr-TR" dirty="0"/>
                        <a:t>entegrasyon testi</a:t>
                      </a:r>
                    </a:p>
                  </a:txBody>
                  <a:tcPr/>
                </a:tc>
                <a:extLst>
                  <a:ext uri="{0D108BD9-81ED-4DB2-BD59-A6C34878D82A}">
                    <a16:rowId xmlns:a16="http://schemas.microsoft.com/office/drawing/2014/main" val="1487009879"/>
                  </a:ext>
                </a:extLst>
              </a:tr>
              <a:tr h="2870033">
                <a:tc>
                  <a:txBody>
                    <a:bodyPr/>
                    <a:lstStyle/>
                    <a:p>
                      <a:r>
                        <a:rPr lang="en-US" dirty="0"/>
                        <a:t>Testing performed to expose defects in the interfaces and in the interactions between integrated components or systems.</a:t>
                      </a:r>
                      <a:endParaRPr lang="tr-TR" dirty="0"/>
                    </a:p>
                  </a:txBody>
                  <a:tcPr/>
                </a:tc>
                <a:tc>
                  <a:txBody>
                    <a:bodyPr/>
                    <a:lstStyle/>
                    <a:p>
                      <a:r>
                        <a:rPr lang="tr-TR" dirty="0"/>
                        <a:t>Entegre bileşenler veya sistemlerin </a:t>
                      </a:r>
                      <a:r>
                        <a:rPr lang="tr-TR" dirty="0" err="1"/>
                        <a:t>arayüz</a:t>
                      </a:r>
                      <a:r>
                        <a:rPr lang="tr-TR" dirty="0"/>
                        <a:t> ve etkileşimlerindeki hataları açığa çıkarmak için yapılan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09515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39281593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exploratory</a:t>
                      </a:r>
                      <a:r>
                        <a:rPr lang="tr-TR" dirty="0"/>
                        <a:t> </a:t>
                      </a:r>
                      <a:r>
                        <a:rPr lang="tr-TR" dirty="0" err="1"/>
                        <a:t>testing</a:t>
                      </a:r>
                      <a:r>
                        <a:rPr lang="tr-TR" dirty="0"/>
                        <a:t> </a:t>
                      </a:r>
                    </a:p>
                  </a:txBody>
                  <a:tcPr/>
                </a:tc>
                <a:tc>
                  <a:txBody>
                    <a:bodyPr/>
                    <a:lstStyle/>
                    <a:p>
                      <a:r>
                        <a:rPr lang="tr-TR" dirty="0"/>
                        <a:t>keşif testi </a:t>
                      </a:r>
                    </a:p>
                  </a:txBody>
                  <a:tcPr/>
                </a:tc>
                <a:extLst>
                  <a:ext uri="{0D108BD9-81ED-4DB2-BD59-A6C34878D82A}">
                    <a16:rowId xmlns:a16="http://schemas.microsoft.com/office/drawing/2014/main" val="1487009879"/>
                  </a:ext>
                </a:extLst>
              </a:tr>
              <a:tr h="2870033">
                <a:tc>
                  <a:txBody>
                    <a:bodyPr/>
                    <a:lstStyle/>
                    <a:p>
                      <a:r>
                        <a:rPr lang="en-US" dirty="0"/>
                        <a:t>An informal test design technique where the tester actively controls the design of the tests as those tests are performed and uses information gained while testing to design new and better tests</a:t>
                      </a:r>
                      <a:endParaRPr lang="tr-TR" dirty="0"/>
                    </a:p>
                  </a:txBody>
                  <a:tcPr/>
                </a:tc>
                <a:tc>
                  <a:txBody>
                    <a:bodyPr/>
                    <a:lstStyle/>
                    <a:p>
                      <a:r>
                        <a:rPr lang="tr-TR" dirty="0"/>
                        <a:t>Test edenin daha iyi ve daha yeni testleri tasarlamak için test yaparken edindiği bilgiyi kullanarak ve bu testleri yürüterek bilfiil test tasarımını kontrol altına aldığı gayri resmi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1071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5981331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data-</a:t>
                      </a:r>
                      <a:r>
                        <a:rPr lang="tr-TR" dirty="0" err="1"/>
                        <a:t>driven</a:t>
                      </a:r>
                      <a:r>
                        <a:rPr lang="tr-TR" dirty="0"/>
                        <a:t> </a:t>
                      </a:r>
                      <a:r>
                        <a:rPr lang="tr-TR" dirty="0" err="1"/>
                        <a:t>testing</a:t>
                      </a:r>
                      <a:r>
                        <a:rPr lang="tr-TR" dirty="0"/>
                        <a:t> </a:t>
                      </a:r>
                    </a:p>
                  </a:txBody>
                  <a:tcPr/>
                </a:tc>
                <a:tc>
                  <a:txBody>
                    <a:bodyPr/>
                    <a:lstStyle/>
                    <a:p>
                      <a:r>
                        <a:rPr lang="tr-TR" dirty="0"/>
                        <a:t>veri güdümlü test</a:t>
                      </a:r>
                    </a:p>
                  </a:txBody>
                  <a:tcPr/>
                </a:tc>
                <a:extLst>
                  <a:ext uri="{0D108BD9-81ED-4DB2-BD59-A6C34878D82A}">
                    <a16:rowId xmlns:a16="http://schemas.microsoft.com/office/drawing/2014/main" val="1487009879"/>
                  </a:ext>
                </a:extLst>
              </a:tr>
              <a:tr h="2870033">
                <a:tc>
                  <a:txBody>
                    <a:bodyPr/>
                    <a:lstStyle/>
                    <a:p>
                      <a:r>
                        <a:rPr lang="en-US" dirty="0"/>
                        <a:t>A scripting technique that stores test input and expected results in a table or spreadsheet, so that a single control script can execute all of the tests in the table. Data-driven testing is often used to support the application of test execution tools such as capture/playback tools. </a:t>
                      </a:r>
                      <a:endParaRPr lang="tr-TR" dirty="0"/>
                    </a:p>
                  </a:txBody>
                  <a:tcPr/>
                </a:tc>
                <a:tc>
                  <a:txBody>
                    <a:bodyPr/>
                    <a:lstStyle/>
                    <a:p>
                      <a:r>
                        <a:rPr lang="tr-TR" dirty="0"/>
                        <a:t>Test girdi ve beklenen sonuçlarını bir tabloda saklayan, bu sayede tek bir test betiğinin tablodaki tüm testleri çalıştırabildiği bir test tekniği. Kaydet/oynat tarzındaki test otomasyon araçlarında sık kullanılan bir tekniktir.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816144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02318355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keyword-driven</a:t>
                      </a:r>
                      <a:r>
                        <a:rPr lang="tr-TR" dirty="0"/>
                        <a:t> </a:t>
                      </a:r>
                      <a:r>
                        <a:rPr lang="tr-TR" dirty="0" err="1"/>
                        <a:t>testing</a:t>
                      </a:r>
                      <a:endParaRPr lang="tr-TR" dirty="0"/>
                    </a:p>
                  </a:txBody>
                  <a:tcPr/>
                </a:tc>
                <a:tc>
                  <a:txBody>
                    <a:bodyPr/>
                    <a:lstStyle/>
                    <a:p>
                      <a:r>
                        <a:rPr lang="tr-TR" dirty="0"/>
                        <a:t>Aksiyon kelimesi güdümlü test </a:t>
                      </a:r>
                    </a:p>
                  </a:txBody>
                  <a:tcPr/>
                </a:tc>
                <a:extLst>
                  <a:ext uri="{0D108BD9-81ED-4DB2-BD59-A6C34878D82A}">
                    <a16:rowId xmlns:a16="http://schemas.microsoft.com/office/drawing/2014/main" val="1487009879"/>
                  </a:ext>
                </a:extLst>
              </a:tr>
              <a:tr h="2870033">
                <a:tc>
                  <a:txBody>
                    <a:bodyPr/>
                    <a:lstStyle/>
                    <a:p>
                      <a:r>
                        <a:rPr lang="en-US" dirty="0"/>
                        <a:t>A scripting technique that uses data files to contain not only test data and expected results, but also keywords related to the application being tested. The keywords are interpreted by special supporting scripts that are called by the control script for the test</a:t>
                      </a:r>
                      <a:endParaRPr lang="tr-TR" dirty="0"/>
                    </a:p>
                  </a:txBody>
                  <a:tcPr/>
                </a:tc>
                <a:tc>
                  <a:txBody>
                    <a:bodyPr/>
                    <a:lstStyle/>
                    <a:p>
                      <a:r>
                        <a:rPr lang="tr-TR" dirty="0"/>
                        <a:t>Test girdilerini içeren dosyada sadece test verilerinin ve beklenen sonuçların değil, aynı zamanda test senaryosunu oluşturacak aksiyon kelimelerinin de bulunduğu test etme tekniği. Aksiyon kelimeleri kontrol betiği tarafından çağrılan yardımcı betikler tarafından yorumlanır.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4873336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50679603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system</a:t>
                      </a:r>
                      <a:r>
                        <a:rPr lang="tr-TR" dirty="0"/>
                        <a:t> </a:t>
                      </a:r>
                      <a:r>
                        <a:rPr lang="tr-TR" dirty="0" err="1"/>
                        <a:t>integration</a:t>
                      </a:r>
                      <a:r>
                        <a:rPr lang="tr-TR" dirty="0"/>
                        <a:t> </a:t>
                      </a:r>
                      <a:r>
                        <a:rPr lang="tr-TR" dirty="0" err="1"/>
                        <a:t>testing</a:t>
                      </a:r>
                      <a:r>
                        <a:rPr lang="tr-TR" dirty="0"/>
                        <a:t> </a:t>
                      </a:r>
                    </a:p>
                  </a:txBody>
                  <a:tcPr/>
                </a:tc>
                <a:tc>
                  <a:txBody>
                    <a:bodyPr/>
                    <a:lstStyle/>
                    <a:p>
                      <a:r>
                        <a:rPr lang="tr-TR" dirty="0"/>
                        <a:t>sistem entegrasyon testi </a:t>
                      </a:r>
                    </a:p>
                  </a:txBody>
                  <a:tcPr/>
                </a:tc>
                <a:extLst>
                  <a:ext uri="{0D108BD9-81ED-4DB2-BD59-A6C34878D82A}">
                    <a16:rowId xmlns:a16="http://schemas.microsoft.com/office/drawing/2014/main" val="1487009879"/>
                  </a:ext>
                </a:extLst>
              </a:tr>
              <a:tr h="2870033">
                <a:tc>
                  <a:txBody>
                    <a:bodyPr/>
                    <a:lstStyle/>
                    <a:p>
                      <a:r>
                        <a:rPr lang="en-US" dirty="0"/>
                        <a:t>Testing the integration of systems and packages; testing interfaces to external organizations</a:t>
                      </a:r>
                      <a:r>
                        <a:rPr lang="tr-TR" dirty="0"/>
                        <a:t> (</a:t>
                      </a:r>
                      <a:r>
                        <a:rPr lang="tr-TR" dirty="0" err="1"/>
                        <a:t>e.g</a:t>
                      </a:r>
                      <a:r>
                        <a:rPr lang="tr-TR" dirty="0"/>
                        <a:t>. Electronic Data </a:t>
                      </a:r>
                      <a:r>
                        <a:rPr lang="tr-TR" dirty="0" err="1"/>
                        <a:t>Interchange</a:t>
                      </a:r>
                      <a:r>
                        <a:rPr lang="tr-TR" dirty="0"/>
                        <a:t>, Internet)</a:t>
                      </a:r>
                    </a:p>
                  </a:txBody>
                  <a:tcPr/>
                </a:tc>
                <a:tc>
                  <a:txBody>
                    <a:bodyPr/>
                    <a:lstStyle/>
                    <a:p>
                      <a:r>
                        <a:rPr lang="tr-TR" dirty="0"/>
                        <a:t>Sistemlerin birbirleri veya dış birimler ile entegrasyonunun testi. Örnek elektronik veri değişimi, internet gibi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4567979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93293644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Condition</a:t>
                      </a:r>
                      <a:r>
                        <a:rPr lang="tr-TR" dirty="0"/>
                        <a:t> </a:t>
                      </a:r>
                      <a:r>
                        <a:rPr lang="tr-TR" dirty="0" err="1"/>
                        <a:t>testing</a:t>
                      </a:r>
                      <a:endParaRPr lang="tr-TR" dirty="0"/>
                    </a:p>
                  </a:txBody>
                  <a:tcPr/>
                </a:tc>
                <a:tc>
                  <a:txBody>
                    <a:bodyPr/>
                    <a:lstStyle/>
                    <a:p>
                      <a:r>
                        <a:rPr lang="tr-TR" dirty="0"/>
                        <a:t>koşul testi </a:t>
                      </a:r>
                    </a:p>
                  </a:txBody>
                  <a:tcPr/>
                </a:tc>
                <a:extLst>
                  <a:ext uri="{0D108BD9-81ED-4DB2-BD59-A6C34878D82A}">
                    <a16:rowId xmlns:a16="http://schemas.microsoft.com/office/drawing/2014/main" val="1487009879"/>
                  </a:ext>
                </a:extLst>
              </a:tr>
              <a:tr h="2870033">
                <a:tc>
                  <a:txBody>
                    <a:bodyPr/>
                    <a:lstStyle/>
                    <a:p>
                      <a:r>
                        <a:rPr lang="en-US" dirty="0"/>
                        <a:t>A white box test design technique in which test cases are designed to execute condition outcomes. </a:t>
                      </a:r>
                      <a:endParaRPr lang="tr-TR" dirty="0"/>
                    </a:p>
                  </a:txBody>
                  <a:tcPr/>
                </a:tc>
                <a:tc>
                  <a:txBody>
                    <a:bodyPr/>
                    <a:lstStyle/>
                    <a:p>
                      <a:r>
                        <a:rPr lang="tr-TR" dirty="0"/>
                        <a:t>Test senaryolarının koşul sonuçlarını koşturacak biçimde tasarlandığı bir </a:t>
                      </a:r>
                      <a:r>
                        <a:rPr lang="tr-TR" dirty="0" err="1"/>
                        <a:t>beyazkutu</a:t>
                      </a:r>
                      <a:r>
                        <a:rPr lang="tr-TR" dirty="0"/>
                        <a:t>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2288996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24633880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system</a:t>
                      </a:r>
                      <a:r>
                        <a:rPr lang="tr-TR" dirty="0"/>
                        <a:t> </a:t>
                      </a:r>
                      <a:r>
                        <a:rPr lang="tr-TR" dirty="0" err="1"/>
                        <a:t>testing</a:t>
                      </a:r>
                      <a:r>
                        <a:rPr lang="tr-TR" dirty="0"/>
                        <a:t> </a:t>
                      </a:r>
                    </a:p>
                  </a:txBody>
                  <a:tcPr/>
                </a:tc>
                <a:tc>
                  <a:txBody>
                    <a:bodyPr/>
                    <a:lstStyle/>
                    <a:p>
                      <a:r>
                        <a:rPr lang="tr-TR" dirty="0"/>
                        <a:t>sistem testi </a:t>
                      </a:r>
                    </a:p>
                  </a:txBody>
                  <a:tcPr/>
                </a:tc>
                <a:extLst>
                  <a:ext uri="{0D108BD9-81ED-4DB2-BD59-A6C34878D82A}">
                    <a16:rowId xmlns:a16="http://schemas.microsoft.com/office/drawing/2014/main" val="1487009879"/>
                  </a:ext>
                </a:extLst>
              </a:tr>
              <a:tr h="2870033">
                <a:tc>
                  <a:txBody>
                    <a:bodyPr/>
                    <a:lstStyle/>
                    <a:p>
                      <a:r>
                        <a:rPr lang="en-US" dirty="0"/>
                        <a:t>The process of testing an integrated system to verify that it meets specified requirements. </a:t>
                      </a:r>
                      <a:endParaRPr lang="tr-TR" dirty="0"/>
                    </a:p>
                  </a:txBody>
                  <a:tcPr/>
                </a:tc>
                <a:tc>
                  <a:txBody>
                    <a:bodyPr/>
                    <a:lstStyle/>
                    <a:p>
                      <a:r>
                        <a:rPr lang="tr-TR" dirty="0"/>
                        <a:t>Sistemin istenilen gereksinimleri karşılayıp karşılamadığını doğrulamak amacıyla yapılan test süreci.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8786126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16314687"/>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usability</a:t>
                      </a:r>
                      <a:r>
                        <a:rPr lang="tr-TR" dirty="0"/>
                        <a:t> </a:t>
                      </a:r>
                      <a:r>
                        <a:rPr lang="tr-TR" dirty="0" err="1"/>
                        <a:t>testing</a:t>
                      </a:r>
                      <a:endParaRPr lang="tr-TR" dirty="0"/>
                    </a:p>
                  </a:txBody>
                  <a:tcPr/>
                </a:tc>
                <a:tc>
                  <a:txBody>
                    <a:bodyPr/>
                    <a:lstStyle/>
                    <a:p>
                      <a:r>
                        <a:rPr lang="tr-TR" dirty="0"/>
                        <a:t>kullanılabilirlik testi </a:t>
                      </a:r>
                    </a:p>
                  </a:txBody>
                  <a:tcPr/>
                </a:tc>
                <a:extLst>
                  <a:ext uri="{0D108BD9-81ED-4DB2-BD59-A6C34878D82A}">
                    <a16:rowId xmlns:a16="http://schemas.microsoft.com/office/drawing/2014/main" val="1487009879"/>
                  </a:ext>
                </a:extLst>
              </a:tr>
              <a:tr h="2870033">
                <a:tc>
                  <a:txBody>
                    <a:bodyPr/>
                    <a:lstStyle/>
                    <a:p>
                      <a:r>
                        <a:rPr lang="en-US" dirty="0"/>
                        <a:t>Testing to determine the extent to which the software product is understood, easy to learn, easy to operate and attractive to the users under specified conditions</a:t>
                      </a:r>
                      <a:endParaRPr lang="tr-TR" dirty="0"/>
                    </a:p>
                  </a:txBody>
                  <a:tcPr/>
                </a:tc>
                <a:tc>
                  <a:txBody>
                    <a:bodyPr/>
                    <a:lstStyle/>
                    <a:p>
                      <a:r>
                        <a:rPr lang="tr-TR" dirty="0"/>
                        <a:t>Belirlenmiş koşullar altında yazılım ürününün kullanıcıya cazip geldiğini, kolay kullanılabildiğini, kolay öğrenilebildiğini ve anlaşılabildiğini doğrulamak için yapılan test.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204468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004449349"/>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use</a:t>
                      </a:r>
                      <a:r>
                        <a:rPr lang="tr-TR" dirty="0"/>
                        <a:t> </a:t>
                      </a:r>
                      <a:r>
                        <a:rPr lang="tr-TR" dirty="0" err="1"/>
                        <a:t>case</a:t>
                      </a:r>
                      <a:r>
                        <a:rPr lang="tr-TR" dirty="0"/>
                        <a:t> </a:t>
                      </a:r>
                      <a:r>
                        <a:rPr lang="tr-TR" dirty="0" err="1"/>
                        <a:t>testing</a:t>
                      </a:r>
                      <a:r>
                        <a:rPr lang="tr-TR" dirty="0"/>
                        <a:t> </a:t>
                      </a:r>
                    </a:p>
                  </a:txBody>
                  <a:tcPr/>
                </a:tc>
                <a:tc>
                  <a:txBody>
                    <a:bodyPr/>
                    <a:lstStyle/>
                    <a:p>
                      <a:r>
                        <a:rPr lang="tr-TR" dirty="0"/>
                        <a:t>kullanım senaryosu testi </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to execute scenarios of use cases.</a:t>
                      </a:r>
                      <a:endParaRPr lang="tr-TR" dirty="0"/>
                    </a:p>
                  </a:txBody>
                  <a:tcPr/>
                </a:tc>
                <a:tc>
                  <a:txBody>
                    <a:bodyPr/>
                    <a:lstStyle/>
                    <a:p>
                      <a:r>
                        <a:rPr lang="tr-TR" dirty="0"/>
                        <a:t>Kara kutu test tasarım tekniği. Bu teknikte test koşulları, kullanım senaryolarının koşulması için tasarlanır.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4654171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82955343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outsourced</a:t>
                      </a:r>
                      <a:r>
                        <a:rPr lang="tr-TR" dirty="0"/>
                        <a:t> </a:t>
                      </a:r>
                      <a:r>
                        <a:rPr lang="tr-TR" dirty="0" err="1"/>
                        <a:t>testing</a:t>
                      </a:r>
                      <a:endParaRPr lang="tr-TR" dirty="0"/>
                    </a:p>
                  </a:txBody>
                  <a:tcPr/>
                </a:tc>
                <a:tc>
                  <a:txBody>
                    <a:bodyPr/>
                    <a:lstStyle/>
                    <a:p>
                      <a:r>
                        <a:rPr lang="tr-TR" dirty="0"/>
                        <a:t>Dış kaynaklı test </a:t>
                      </a:r>
                    </a:p>
                  </a:txBody>
                  <a:tcPr/>
                </a:tc>
                <a:extLst>
                  <a:ext uri="{0D108BD9-81ED-4DB2-BD59-A6C34878D82A}">
                    <a16:rowId xmlns:a16="http://schemas.microsoft.com/office/drawing/2014/main" val="1487009879"/>
                  </a:ext>
                </a:extLst>
              </a:tr>
              <a:tr h="2870033">
                <a:tc>
                  <a:txBody>
                    <a:bodyPr/>
                    <a:lstStyle/>
                    <a:p>
                      <a:r>
                        <a:rPr lang="en-US" dirty="0"/>
                        <a:t>Testing performed by people who are not </a:t>
                      </a:r>
                      <a:r>
                        <a:rPr lang="en-US" dirty="0" err="1"/>
                        <a:t>colocated</a:t>
                      </a:r>
                      <a:r>
                        <a:rPr lang="en-US" dirty="0"/>
                        <a:t> with the project team and are not fellow employees.</a:t>
                      </a:r>
                      <a:endParaRPr lang="tr-TR" dirty="0"/>
                    </a:p>
                  </a:txBody>
                  <a:tcPr/>
                </a:tc>
                <a:tc>
                  <a:txBody>
                    <a:bodyPr/>
                    <a:lstStyle/>
                    <a:p>
                      <a:r>
                        <a:rPr lang="tr-TR" dirty="0"/>
                        <a:t>Proje takımıyla aynı yerde bulunmayan ve firmanın kendi personeli olmayan kişiler tarafından yapılan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8284085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61740518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back-to-back</a:t>
                      </a:r>
                      <a:r>
                        <a:rPr lang="tr-TR" dirty="0"/>
                        <a:t> </a:t>
                      </a:r>
                      <a:r>
                        <a:rPr lang="tr-TR" dirty="0" err="1"/>
                        <a:t>testing</a:t>
                      </a:r>
                      <a:r>
                        <a:rPr lang="tr-TR" dirty="0"/>
                        <a:t> </a:t>
                      </a:r>
                    </a:p>
                  </a:txBody>
                  <a:tcPr/>
                </a:tc>
                <a:tc>
                  <a:txBody>
                    <a:bodyPr/>
                    <a:lstStyle/>
                    <a:p>
                      <a:r>
                        <a:rPr lang="tr-TR" dirty="0"/>
                        <a:t>Arka-Arkaya Test Etme</a:t>
                      </a:r>
                    </a:p>
                  </a:txBody>
                  <a:tcPr/>
                </a:tc>
                <a:extLst>
                  <a:ext uri="{0D108BD9-81ED-4DB2-BD59-A6C34878D82A}">
                    <a16:rowId xmlns:a16="http://schemas.microsoft.com/office/drawing/2014/main" val="1487009879"/>
                  </a:ext>
                </a:extLst>
              </a:tr>
              <a:tr h="2870033">
                <a:tc>
                  <a:txBody>
                    <a:bodyPr/>
                    <a:lstStyle/>
                    <a:p>
                      <a:r>
                        <a:rPr lang="en-US" dirty="0"/>
                        <a:t>Testing in which two or more variants of a component or system are executed with the same inputs, the outputs compared, and analyzed in cases of discrepancies. </a:t>
                      </a:r>
                      <a:endParaRPr lang="tr-TR" dirty="0"/>
                    </a:p>
                  </a:txBody>
                  <a:tcPr/>
                </a:tc>
                <a:tc>
                  <a:txBody>
                    <a:bodyPr/>
                    <a:lstStyle/>
                    <a:p>
                      <a:r>
                        <a:rPr lang="tr-TR" dirty="0"/>
                        <a:t>Bir bileşenin veya sistemin iki veya daha fazla </a:t>
                      </a:r>
                      <a:r>
                        <a:rPr lang="tr-TR" dirty="0" err="1"/>
                        <a:t>varyansının</a:t>
                      </a:r>
                      <a:r>
                        <a:rPr lang="tr-TR" dirty="0"/>
                        <a:t> aynı girdilerle test edilmesi, çıktılarının karşılaştırılması ve tutarsızlık durumunda analiz edilmesi.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3498943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91514162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user</a:t>
                      </a:r>
                      <a:r>
                        <a:rPr lang="tr-TR" dirty="0"/>
                        <a:t> </a:t>
                      </a:r>
                      <a:r>
                        <a:rPr lang="tr-TR" dirty="0" err="1"/>
                        <a:t>story</a:t>
                      </a:r>
                      <a:r>
                        <a:rPr lang="tr-TR" dirty="0"/>
                        <a:t> </a:t>
                      </a:r>
                      <a:r>
                        <a:rPr lang="tr-TR" dirty="0" err="1"/>
                        <a:t>testing</a:t>
                      </a:r>
                      <a:endParaRPr lang="tr-TR" dirty="0"/>
                    </a:p>
                  </a:txBody>
                  <a:tcPr/>
                </a:tc>
                <a:tc>
                  <a:txBody>
                    <a:bodyPr/>
                    <a:lstStyle/>
                    <a:p>
                      <a:r>
                        <a:rPr lang="tr-TR" dirty="0"/>
                        <a:t>kullanıcı hikayesi testi </a:t>
                      </a:r>
                    </a:p>
                  </a:txBody>
                  <a:tcPr/>
                </a:tc>
                <a:extLst>
                  <a:ext uri="{0D108BD9-81ED-4DB2-BD59-A6C34878D82A}">
                    <a16:rowId xmlns:a16="http://schemas.microsoft.com/office/drawing/2014/main" val="1487009879"/>
                  </a:ext>
                </a:extLst>
              </a:tr>
              <a:tr h="2870033">
                <a:tc>
                  <a:txBody>
                    <a:bodyPr/>
                    <a:lstStyle/>
                    <a:p>
                      <a:r>
                        <a:rPr lang="en-US" dirty="0"/>
                        <a:t>A black box test design technique in which test cases are designed based on user stories to verify their correct </a:t>
                      </a:r>
                      <a:r>
                        <a:rPr lang="en-US" dirty="0" err="1"/>
                        <a:t>implementatio</a:t>
                      </a:r>
                      <a:endParaRPr lang="tr-TR" dirty="0"/>
                    </a:p>
                  </a:txBody>
                  <a:tcPr/>
                </a:tc>
                <a:tc>
                  <a:txBody>
                    <a:bodyPr/>
                    <a:lstStyle/>
                    <a:p>
                      <a:r>
                        <a:rPr lang="tr-TR" dirty="0"/>
                        <a:t>Kullanıcı hikayeleri baz alınarak tasarlanmış test koşullarının doğrulandığı kara kutu test tasarım tekniği.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4764774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38512173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experience-based</a:t>
                      </a:r>
                      <a:r>
                        <a:rPr lang="tr-TR" dirty="0"/>
                        <a:t> </a:t>
                      </a:r>
                      <a:r>
                        <a:rPr lang="tr-TR" dirty="0" err="1"/>
                        <a:t>testing</a:t>
                      </a:r>
                      <a:endParaRPr lang="tr-TR" dirty="0"/>
                    </a:p>
                  </a:txBody>
                  <a:tcPr/>
                </a:tc>
                <a:tc>
                  <a:txBody>
                    <a:bodyPr/>
                    <a:lstStyle/>
                    <a:p>
                      <a:r>
                        <a:rPr lang="tr-TR" dirty="0"/>
                        <a:t>tecrübeye dayalı test </a:t>
                      </a:r>
                    </a:p>
                  </a:txBody>
                  <a:tcPr/>
                </a:tc>
                <a:extLst>
                  <a:ext uri="{0D108BD9-81ED-4DB2-BD59-A6C34878D82A}">
                    <a16:rowId xmlns:a16="http://schemas.microsoft.com/office/drawing/2014/main" val="1487009879"/>
                  </a:ext>
                </a:extLst>
              </a:tr>
              <a:tr h="2870033">
                <a:tc>
                  <a:txBody>
                    <a:bodyPr/>
                    <a:lstStyle/>
                    <a:p>
                      <a:r>
                        <a:rPr lang="en-US" dirty="0"/>
                        <a:t>Testing based on the tester’s experience, knowledge and intuition. </a:t>
                      </a:r>
                      <a:endParaRPr lang="tr-TR" dirty="0"/>
                    </a:p>
                  </a:txBody>
                  <a:tcPr/>
                </a:tc>
                <a:tc>
                  <a:txBody>
                    <a:bodyPr/>
                    <a:lstStyle/>
                    <a:p>
                      <a:r>
                        <a:rPr lang="tr-TR" dirty="0"/>
                        <a:t>Test edenin tecrübe, bilgi ve sezgisine bağlı test etme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24661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32605658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maintenance</a:t>
                      </a:r>
                      <a:r>
                        <a:rPr lang="tr-TR" dirty="0"/>
                        <a:t> </a:t>
                      </a:r>
                      <a:r>
                        <a:rPr lang="tr-TR" dirty="0" err="1"/>
                        <a:t>testing</a:t>
                      </a:r>
                      <a:endParaRPr lang="tr-TR" dirty="0"/>
                    </a:p>
                  </a:txBody>
                  <a:tcPr/>
                </a:tc>
                <a:tc>
                  <a:txBody>
                    <a:bodyPr/>
                    <a:lstStyle/>
                    <a:p>
                      <a:r>
                        <a:rPr lang="tr-TR" dirty="0"/>
                        <a:t>bakım testi </a:t>
                      </a:r>
                    </a:p>
                  </a:txBody>
                  <a:tcPr/>
                </a:tc>
                <a:extLst>
                  <a:ext uri="{0D108BD9-81ED-4DB2-BD59-A6C34878D82A}">
                    <a16:rowId xmlns:a16="http://schemas.microsoft.com/office/drawing/2014/main" val="1487009879"/>
                  </a:ext>
                </a:extLst>
              </a:tr>
              <a:tr h="2870033">
                <a:tc>
                  <a:txBody>
                    <a:bodyPr/>
                    <a:lstStyle/>
                    <a:p>
                      <a:r>
                        <a:rPr lang="en-US" dirty="0"/>
                        <a:t>Testing the changes to an operational system or the impact of a changed environment to an operational system </a:t>
                      </a:r>
                      <a:endParaRPr lang="tr-TR" dirty="0"/>
                    </a:p>
                  </a:txBody>
                  <a:tcPr/>
                </a:tc>
                <a:tc>
                  <a:txBody>
                    <a:bodyPr/>
                    <a:lstStyle/>
                    <a:p>
                      <a:r>
                        <a:rPr lang="tr-TR" dirty="0"/>
                        <a:t>İşletimde olan bir sisteme yapılan değişiklerin veya değişmiş bir ortamın işletimde olan bir sisteme etkisinin test edilmesi.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683043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63565531"/>
              </p:ext>
            </p:extLst>
          </p:nvPr>
        </p:nvGraphicFramePr>
        <p:xfrm>
          <a:off x="971600" y="764704"/>
          <a:ext cx="7344816" cy="5049751"/>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a:t>beta </a:t>
                      </a:r>
                      <a:r>
                        <a:rPr lang="tr-TR" dirty="0" err="1"/>
                        <a:t>testing</a:t>
                      </a:r>
                      <a:endParaRPr lang="tr-TR" dirty="0"/>
                    </a:p>
                  </a:txBody>
                  <a:tcPr/>
                </a:tc>
                <a:tc>
                  <a:txBody>
                    <a:bodyPr/>
                    <a:lstStyle/>
                    <a:p>
                      <a:r>
                        <a:rPr lang="tr-TR" dirty="0"/>
                        <a:t>Beta Testi</a:t>
                      </a:r>
                    </a:p>
                  </a:txBody>
                  <a:tcPr/>
                </a:tc>
                <a:extLst>
                  <a:ext uri="{0D108BD9-81ED-4DB2-BD59-A6C34878D82A}">
                    <a16:rowId xmlns:a16="http://schemas.microsoft.com/office/drawing/2014/main" val="1487009879"/>
                  </a:ext>
                </a:extLst>
              </a:tr>
              <a:tr h="2870033">
                <a:tc>
                  <a:txBody>
                    <a:bodyPr/>
                    <a:lstStyle/>
                    <a:p>
                      <a:r>
                        <a:rPr lang="en-US" dirty="0"/>
                        <a:t>Operational testing by potential and/or existing users/customers at an external site not otherwise involved with the developers, to determine whether or not a component or system satisfies the user/customer needs and fits within the business processes. Beta testing is often employed as a form of external acceptance testing for off-the-shelf software in order to acquire feedback from the market. </a:t>
                      </a:r>
                      <a:endParaRPr lang="tr-TR" dirty="0"/>
                    </a:p>
                  </a:txBody>
                  <a:tcPr/>
                </a:tc>
                <a:tc>
                  <a:txBody>
                    <a:bodyPr/>
                    <a:lstStyle/>
                    <a:p>
                      <a:r>
                        <a:rPr lang="tr-TR" dirty="0"/>
                        <a:t>Potansiyel ve/veya </a:t>
                      </a:r>
                      <a:r>
                        <a:rPr lang="tr-TR" dirty="0" err="1"/>
                        <a:t>varolan</a:t>
                      </a:r>
                      <a:r>
                        <a:rPr lang="tr-TR" dirty="0"/>
                        <a:t>, harici konumda bulup, geliştiricilere dahil olmayan kullanıcı/müşterinin; bir bileşenin veya sistemin, kullanıcı/müşteri ihtiyaçlarına ve iş süreçlerine uygunluğuna karar vermesi için yürütülen </a:t>
                      </a:r>
                      <a:r>
                        <a:rPr lang="tr-TR" dirty="0" err="1"/>
                        <a:t>işletimsel</a:t>
                      </a:r>
                      <a:r>
                        <a:rPr lang="tr-TR" dirty="0"/>
                        <a:t> test. Beta testi genel olarak harici kabul testi olarak paket yazılım ürününün üzerinde pazardan geri bildirim almak amacı ile gerçekleştirilir.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2925881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777657015"/>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consultative</a:t>
                      </a:r>
                      <a:r>
                        <a:rPr lang="tr-TR" dirty="0"/>
                        <a:t> </a:t>
                      </a:r>
                      <a:r>
                        <a:rPr lang="tr-TR" dirty="0" err="1"/>
                        <a:t>testing</a:t>
                      </a:r>
                      <a:r>
                        <a:rPr lang="tr-TR" dirty="0"/>
                        <a:t> </a:t>
                      </a:r>
                    </a:p>
                  </a:txBody>
                  <a:tcPr/>
                </a:tc>
                <a:tc>
                  <a:txBody>
                    <a:bodyPr/>
                    <a:lstStyle/>
                    <a:p>
                      <a:r>
                        <a:rPr lang="tr-TR" dirty="0"/>
                        <a:t>Danışılarak yapılan testler</a:t>
                      </a:r>
                    </a:p>
                  </a:txBody>
                  <a:tcPr/>
                </a:tc>
                <a:extLst>
                  <a:ext uri="{0D108BD9-81ED-4DB2-BD59-A6C34878D82A}">
                    <a16:rowId xmlns:a16="http://schemas.microsoft.com/office/drawing/2014/main" val="1487009879"/>
                  </a:ext>
                </a:extLst>
              </a:tr>
              <a:tr h="2870033">
                <a:tc>
                  <a:txBody>
                    <a:bodyPr/>
                    <a:lstStyle/>
                    <a:p>
                      <a:r>
                        <a:rPr lang="en-US" dirty="0"/>
                        <a:t>Testing driven by the advice and guidance of appropriate experts from outside the test team (e.g., technology experts and/or business domain experts).</a:t>
                      </a:r>
                      <a:endParaRPr lang="tr-TR" dirty="0"/>
                    </a:p>
                  </a:txBody>
                  <a:tcPr/>
                </a:tc>
                <a:tc>
                  <a:txBody>
                    <a:bodyPr/>
                    <a:lstStyle/>
                    <a:p>
                      <a:r>
                        <a:rPr lang="tr-TR" dirty="0"/>
                        <a:t>Test ekibi dışındaki bilirkişilerin/uzmanların (iş alanındaki konu uzmanları, teknoloji uzmanları) tavsiye, yardım ve yönlendirmesiyle yapılan testler.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2948513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558865938"/>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interoperability</a:t>
                      </a:r>
                      <a:r>
                        <a:rPr lang="tr-TR" dirty="0"/>
                        <a:t> </a:t>
                      </a:r>
                      <a:r>
                        <a:rPr lang="tr-TR" dirty="0" err="1"/>
                        <a:t>testing</a:t>
                      </a:r>
                      <a:r>
                        <a:rPr lang="tr-TR" dirty="0"/>
                        <a:t> </a:t>
                      </a:r>
                    </a:p>
                  </a:txBody>
                  <a:tcPr/>
                </a:tc>
                <a:tc>
                  <a:txBody>
                    <a:bodyPr/>
                    <a:lstStyle/>
                    <a:p>
                      <a:r>
                        <a:rPr lang="tr-TR" dirty="0"/>
                        <a:t>birlikte çalışabilirlik </a:t>
                      </a:r>
                    </a:p>
                  </a:txBody>
                  <a:tcPr/>
                </a:tc>
                <a:extLst>
                  <a:ext uri="{0D108BD9-81ED-4DB2-BD59-A6C34878D82A}">
                    <a16:rowId xmlns:a16="http://schemas.microsoft.com/office/drawing/2014/main" val="1487009879"/>
                  </a:ext>
                </a:extLst>
              </a:tr>
              <a:tr h="2870033">
                <a:tc>
                  <a:txBody>
                    <a:bodyPr/>
                    <a:lstStyle/>
                    <a:p>
                      <a:r>
                        <a:rPr lang="en-US" dirty="0"/>
                        <a:t>The process of testing to determine the interoperability of a software product.</a:t>
                      </a:r>
                      <a:endParaRPr lang="tr-TR" dirty="0"/>
                    </a:p>
                  </a:txBody>
                  <a:tcPr/>
                </a:tc>
                <a:tc>
                  <a:txBody>
                    <a:bodyPr/>
                    <a:lstStyle/>
                    <a:p>
                      <a:r>
                        <a:rPr lang="tr-TR" dirty="0"/>
                        <a:t>Yazılımın diğer sistem ve bileşenlerle birlikte çalışabilir olup olmadığını tespit eden test süreci.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19577243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551089444"/>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isolation</a:t>
                      </a:r>
                      <a:r>
                        <a:rPr lang="tr-TR" dirty="0"/>
                        <a:t> </a:t>
                      </a:r>
                      <a:r>
                        <a:rPr lang="tr-TR" dirty="0" err="1"/>
                        <a:t>testing</a:t>
                      </a:r>
                      <a:endParaRPr lang="tr-TR" dirty="0"/>
                    </a:p>
                  </a:txBody>
                  <a:tcPr/>
                </a:tc>
                <a:tc>
                  <a:txBody>
                    <a:bodyPr/>
                    <a:lstStyle/>
                    <a:p>
                      <a:r>
                        <a:rPr lang="tr-TR" dirty="0"/>
                        <a:t>Ayrıştırma (izolasyon) testi</a:t>
                      </a:r>
                    </a:p>
                  </a:txBody>
                  <a:tcPr/>
                </a:tc>
                <a:extLst>
                  <a:ext uri="{0D108BD9-81ED-4DB2-BD59-A6C34878D82A}">
                    <a16:rowId xmlns:a16="http://schemas.microsoft.com/office/drawing/2014/main" val="1487009879"/>
                  </a:ext>
                </a:extLst>
              </a:tr>
              <a:tr h="2870033">
                <a:tc>
                  <a:txBody>
                    <a:bodyPr/>
                    <a:lstStyle/>
                    <a:p>
                      <a:r>
                        <a:rPr lang="en-US" dirty="0"/>
                        <a:t>Testing of individual components in isolation from surrounding components, with surrounding components being simulated by stubs and drivers, if needed.</a:t>
                      </a:r>
                      <a:endParaRPr lang="tr-TR" dirty="0"/>
                    </a:p>
                  </a:txBody>
                  <a:tcPr/>
                </a:tc>
                <a:tc>
                  <a:txBody>
                    <a:bodyPr/>
                    <a:lstStyle/>
                    <a:p>
                      <a:r>
                        <a:rPr lang="tr-TR" dirty="0"/>
                        <a:t>Bileşenlerin tek başına etraftaki bileşenlerden ayrıştırılmış olarak test edilmesi. Etkileşim halinde olduğu diğer bileşenler gerekirse sürücüler ve taklit uygulamalar ile </a:t>
                      </a:r>
                      <a:r>
                        <a:rPr lang="tr-TR" dirty="0" err="1"/>
                        <a:t>simüle</a:t>
                      </a:r>
                      <a:r>
                        <a:rPr lang="tr-TR" dirty="0"/>
                        <a:t> edilebilir.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8343420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889095601"/>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big-bang</a:t>
                      </a:r>
                      <a:r>
                        <a:rPr lang="tr-TR" dirty="0"/>
                        <a:t> </a:t>
                      </a:r>
                      <a:r>
                        <a:rPr lang="tr-TR" dirty="0" err="1"/>
                        <a:t>testing</a:t>
                      </a:r>
                      <a:r>
                        <a:rPr lang="tr-TR" dirty="0"/>
                        <a:t> </a:t>
                      </a:r>
                    </a:p>
                  </a:txBody>
                  <a:tcPr/>
                </a:tc>
                <a:tc>
                  <a:txBody>
                    <a:bodyPr/>
                    <a:lstStyle/>
                    <a:p>
                      <a:r>
                        <a:rPr lang="tr-TR" dirty="0" err="1"/>
                        <a:t>Big-Bang</a:t>
                      </a:r>
                      <a:r>
                        <a:rPr lang="tr-TR" dirty="0"/>
                        <a:t> Testi </a:t>
                      </a:r>
                    </a:p>
                  </a:txBody>
                  <a:tcPr/>
                </a:tc>
                <a:extLst>
                  <a:ext uri="{0D108BD9-81ED-4DB2-BD59-A6C34878D82A}">
                    <a16:rowId xmlns:a16="http://schemas.microsoft.com/office/drawing/2014/main" val="1487009879"/>
                  </a:ext>
                </a:extLst>
              </a:tr>
              <a:tr h="2870033">
                <a:tc>
                  <a:txBody>
                    <a:bodyPr/>
                    <a:lstStyle/>
                    <a:p>
                      <a:r>
                        <a:rPr lang="en-US" dirty="0"/>
                        <a:t>An integration testing approach in which software elements, hardware elements, or both are combined all at once into a component or an overall system, rather than in stages.</a:t>
                      </a:r>
                      <a:endParaRPr lang="tr-TR" dirty="0"/>
                    </a:p>
                  </a:txBody>
                  <a:tcPr/>
                </a:tc>
                <a:tc>
                  <a:txBody>
                    <a:bodyPr/>
                    <a:lstStyle/>
                    <a:p>
                      <a:r>
                        <a:rPr lang="tr-TR" dirty="0"/>
                        <a:t>Yazılım öğelerinin, donanım öğelerinin veya her ikisinin aynı anda birleştirilerek başka bir bileşene veya genel sisteme tek seferde dönüştürülerek test edilmesini sağlayan bir entegrasyon test yaklaşımı.</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4205881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230704083"/>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volume</a:t>
                      </a:r>
                      <a:r>
                        <a:rPr lang="tr-TR" dirty="0"/>
                        <a:t> </a:t>
                      </a:r>
                      <a:r>
                        <a:rPr lang="tr-TR" dirty="0" err="1"/>
                        <a:t>testing</a:t>
                      </a:r>
                      <a:r>
                        <a:rPr lang="tr-TR" dirty="0"/>
                        <a:t> </a:t>
                      </a:r>
                    </a:p>
                  </a:txBody>
                  <a:tcPr/>
                </a:tc>
                <a:tc>
                  <a:txBody>
                    <a:bodyPr/>
                    <a:lstStyle/>
                    <a:p>
                      <a:r>
                        <a:rPr lang="tr-TR" dirty="0"/>
                        <a:t>hacim testi </a:t>
                      </a:r>
                    </a:p>
                  </a:txBody>
                  <a:tcPr/>
                </a:tc>
                <a:extLst>
                  <a:ext uri="{0D108BD9-81ED-4DB2-BD59-A6C34878D82A}">
                    <a16:rowId xmlns:a16="http://schemas.microsoft.com/office/drawing/2014/main" val="1487009879"/>
                  </a:ext>
                </a:extLst>
              </a:tr>
              <a:tr h="2870033">
                <a:tc>
                  <a:txBody>
                    <a:bodyPr/>
                    <a:lstStyle/>
                    <a:p>
                      <a:r>
                        <a:rPr lang="en-US" dirty="0"/>
                        <a:t>Testing where the system is subjected to large volumes of data.</a:t>
                      </a:r>
                      <a:endParaRPr lang="tr-TR" dirty="0"/>
                    </a:p>
                  </a:txBody>
                  <a:tcPr/>
                </a:tc>
                <a:tc>
                  <a:txBody>
                    <a:bodyPr/>
                    <a:lstStyle/>
                    <a:p>
                      <a:r>
                        <a:rPr lang="tr-TR" dirty="0"/>
                        <a:t>Büyük miktarda veriye tabi tutulan sistemin testidir. Bakınız kaynak kullanım testi.</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3345765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445364652"/>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pair</a:t>
                      </a:r>
                      <a:r>
                        <a:rPr lang="tr-TR" dirty="0"/>
                        <a:t> </a:t>
                      </a:r>
                      <a:r>
                        <a:rPr lang="tr-TR" dirty="0" err="1"/>
                        <a:t>testing</a:t>
                      </a:r>
                      <a:endParaRPr lang="tr-TR" dirty="0"/>
                    </a:p>
                  </a:txBody>
                  <a:tcPr/>
                </a:tc>
                <a:tc>
                  <a:txBody>
                    <a:bodyPr/>
                    <a:lstStyle/>
                    <a:p>
                      <a:r>
                        <a:rPr lang="tr-TR" dirty="0"/>
                        <a:t>eşli test </a:t>
                      </a:r>
                    </a:p>
                  </a:txBody>
                  <a:tcPr/>
                </a:tc>
                <a:extLst>
                  <a:ext uri="{0D108BD9-81ED-4DB2-BD59-A6C34878D82A}">
                    <a16:rowId xmlns:a16="http://schemas.microsoft.com/office/drawing/2014/main" val="1487009879"/>
                  </a:ext>
                </a:extLst>
              </a:tr>
              <a:tr h="2870033">
                <a:tc>
                  <a:txBody>
                    <a:bodyPr/>
                    <a:lstStyle/>
                    <a:p>
                      <a:r>
                        <a:rPr lang="en-US" dirty="0"/>
                        <a:t>Two persons, e.g. two testers, a developer and a tester, or an end-user and a tester, working together to find defects. Typically, they share one computer and trade control of it while testing. </a:t>
                      </a:r>
                      <a:endParaRPr lang="tr-TR" dirty="0"/>
                    </a:p>
                  </a:txBody>
                  <a:tcPr/>
                </a:tc>
                <a:tc>
                  <a:txBody>
                    <a:bodyPr/>
                    <a:lstStyle/>
                    <a:p>
                      <a:r>
                        <a:rPr lang="tr-TR" dirty="0"/>
                        <a:t>İki kişinin; örneğin iki test uzmanı, yada yazılımcı ve test uzmanı, yada son kullanıcı ve test uzmanının hata bulmak üzere beraber çalışması. Genellikle bu iki kişi test esnasında tek bir bilgisayarı paylaşırlar</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3490201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115021550"/>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invalid</a:t>
                      </a:r>
                      <a:r>
                        <a:rPr lang="tr-TR" dirty="0"/>
                        <a:t> </a:t>
                      </a:r>
                      <a:r>
                        <a:rPr lang="tr-TR" dirty="0" err="1"/>
                        <a:t>testing</a:t>
                      </a:r>
                      <a:r>
                        <a:rPr lang="tr-TR" dirty="0"/>
                        <a:t> </a:t>
                      </a:r>
                    </a:p>
                  </a:txBody>
                  <a:tcPr/>
                </a:tc>
                <a:tc>
                  <a:txBody>
                    <a:bodyPr/>
                    <a:lstStyle/>
                    <a:p>
                      <a:r>
                        <a:rPr lang="tr-TR" dirty="0"/>
                        <a:t>geçersiz girdilerin testi </a:t>
                      </a:r>
                    </a:p>
                  </a:txBody>
                  <a:tcPr/>
                </a:tc>
                <a:extLst>
                  <a:ext uri="{0D108BD9-81ED-4DB2-BD59-A6C34878D82A}">
                    <a16:rowId xmlns:a16="http://schemas.microsoft.com/office/drawing/2014/main" val="1487009879"/>
                  </a:ext>
                </a:extLst>
              </a:tr>
              <a:tr h="2870033">
                <a:tc>
                  <a:txBody>
                    <a:bodyPr/>
                    <a:lstStyle/>
                    <a:p>
                      <a:r>
                        <a:rPr lang="en-US" dirty="0"/>
                        <a:t>Testing using input values that should be rejected by the component or system.</a:t>
                      </a:r>
                      <a:endParaRPr lang="tr-TR" dirty="0"/>
                    </a:p>
                  </a:txBody>
                  <a:tcPr/>
                </a:tc>
                <a:tc>
                  <a:txBody>
                    <a:bodyPr/>
                    <a:lstStyle/>
                    <a:p>
                      <a:r>
                        <a:rPr lang="tr-TR" dirty="0"/>
                        <a:t>Bileşen veya sistem tarafından reddedilmesi beklenen girdi değerleri kullanılarak yapılan test</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8807401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2796301131"/>
              </p:ext>
            </p:extLst>
          </p:nvPr>
        </p:nvGraphicFramePr>
        <p:xfrm>
          <a:off x="971600" y="764704"/>
          <a:ext cx="7344816" cy="4775431"/>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control</a:t>
                      </a:r>
                      <a:r>
                        <a:rPr lang="tr-TR" dirty="0"/>
                        <a:t> </a:t>
                      </a:r>
                      <a:r>
                        <a:rPr lang="tr-TR" dirty="0" err="1"/>
                        <a:t>flow</a:t>
                      </a:r>
                      <a:r>
                        <a:rPr lang="tr-TR" dirty="0"/>
                        <a:t> </a:t>
                      </a:r>
                      <a:r>
                        <a:rPr lang="tr-TR" dirty="0" err="1"/>
                        <a:t>testing</a:t>
                      </a:r>
                      <a:r>
                        <a:rPr lang="tr-TR" dirty="0"/>
                        <a:t> </a:t>
                      </a:r>
                    </a:p>
                  </a:txBody>
                  <a:tcPr/>
                </a:tc>
                <a:tc>
                  <a:txBody>
                    <a:bodyPr/>
                    <a:lstStyle/>
                    <a:p>
                      <a:r>
                        <a:rPr lang="tr-TR" dirty="0"/>
                        <a:t>kontrol akış testi</a:t>
                      </a:r>
                    </a:p>
                  </a:txBody>
                  <a:tcPr/>
                </a:tc>
                <a:extLst>
                  <a:ext uri="{0D108BD9-81ED-4DB2-BD59-A6C34878D82A}">
                    <a16:rowId xmlns:a16="http://schemas.microsoft.com/office/drawing/2014/main" val="1487009879"/>
                  </a:ext>
                </a:extLst>
              </a:tr>
              <a:tr h="2870033">
                <a:tc>
                  <a:txBody>
                    <a:bodyPr/>
                    <a:lstStyle/>
                    <a:p>
                      <a:r>
                        <a:rPr lang="en-US" dirty="0"/>
                        <a:t>An approach to structure-based testing in which test cases are designed to execute specific sequences of events. Various techniques exist for control flow testing, e.g., decision testing, condition testing, and path testing, that each have their specific approach and level of control flow coverage. See also decision testing, condition testing, path testing. </a:t>
                      </a:r>
                      <a:endParaRPr lang="tr-TR" dirty="0"/>
                    </a:p>
                  </a:txBody>
                  <a:tcPr/>
                </a:tc>
                <a:tc>
                  <a:txBody>
                    <a:bodyPr/>
                    <a:lstStyle/>
                    <a:p>
                      <a:r>
                        <a:rPr lang="tr-TR" dirty="0"/>
                        <a:t>Test senaryolarının, olayların belli sırada yürütülmesine göre tasarlandığı yapısal bir test yaklaşımı. Kontrol akış testleri için çeşitli teknikler vardır, örneğin karar testi, koşul testi ve yol testi , her birinin kendini özgü yaklaşımları ve kontrol akış kapsama derecesi vardır. Ayrıca bakınız karar testi, koşul testi, yol testi.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956186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o 11">
            <a:extLst>
              <a:ext uri="{FF2B5EF4-FFF2-40B4-BE49-F238E27FC236}">
                <a16:creationId xmlns:a16="http://schemas.microsoft.com/office/drawing/2014/main" id="{EED976F4-E925-4B80-946D-85A1A849838F}"/>
              </a:ext>
            </a:extLst>
          </p:cNvPr>
          <p:cNvGraphicFramePr>
            <a:graphicFrameLocks noGrp="1"/>
          </p:cNvGraphicFramePr>
          <p:nvPr>
            <p:extLst>
              <p:ext uri="{D42A27DB-BD31-4B8C-83A1-F6EECF244321}">
                <p14:modId xmlns:p14="http://schemas.microsoft.com/office/powerpoint/2010/main" val="1647662916"/>
              </p:ext>
            </p:extLst>
          </p:nvPr>
        </p:nvGraphicFramePr>
        <p:xfrm>
          <a:off x="971600" y="764704"/>
          <a:ext cx="7344816" cy="453650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878355777"/>
                    </a:ext>
                  </a:extLst>
                </a:gridCol>
                <a:gridCol w="3672408">
                  <a:extLst>
                    <a:ext uri="{9D8B030D-6E8A-4147-A177-3AD203B41FA5}">
                      <a16:colId xmlns:a16="http://schemas.microsoft.com/office/drawing/2014/main" val="702583474"/>
                    </a:ext>
                  </a:extLst>
                </a:gridCol>
              </a:tblGrid>
              <a:tr h="1666471">
                <a:tc>
                  <a:txBody>
                    <a:bodyPr/>
                    <a:lstStyle/>
                    <a:p>
                      <a:r>
                        <a:rPr lang="tr-TR" dirty="0" err="1"/>
                        <a:t>exhaustive</a:t>
                      </a:r>
                      <a:r>
                        <a:rPr lang="tr-TR" dirty="0"/>
                        <a:t> </a:t>
                      </a:r>
                      <a:r>
                        <a:rPr lang="tr-TR" dirty="0" err="1"/>
                        <a:t>testing</a:t>
                      </a:r>
                      <a:endParaRPr lang="tr-TR" dirty="0"/>
                    </a:p>
                  </a:txBody>
                  <a:tcPr/>
                </a:tc>
                <a:tc>
                  <a:txBody>
                    <a:bodyPr/>
                    <a:lstStyle/>
                    <a:p>
                      <a:r>
                        <a:rPr lang="tr-TR" dirty="0"/>
                        <a:t>geniş kapsamlı test </a:t>
                      </a:r>
                    </a:p>
                  </a:txBody>
                  <a:tcPr/>
                </a:tc>
                <a:extLst>
                  <a:ext uri="{0D108BD9-81ED-4DB2-BD59-A6C34878D82A}">
                    <a16:rowId xmlns:a16="http://schemas.microsoft.com/office/drawing/2014/main" val="1487009879"/>
                  </a:ext>
                </a:extLst>
              </a:tr>
              <a:tr h="2870033">
                <a:tc>
                  <a:txBody>
                    <a:bodyPr/>
                    <a:lstStyle/>
                    <a:p>
                      <a:r>
                        <a:rPr lang="en-US" dirty="0"/>
                        <a:t>A test approach in which the test suite comprises all combinations of input values and preconditions. </a:t>
                      </a:r>
                      <a:endParaRPr lang="tr-TR" dirty="0"/>
                    </a:p>
                  </a:txBody>
                  <a:tcPr/>
                </a:tc>
                <a:tc>
                  <a:txBody>
                    <a:bodyPr/>
                    <a:lstStyle/>
                    <a:p>
                      <a:r>
                        <a:rPr lang="tr-TR" dirty="0"/>
                        <a:t>Test grubunun tüm girdi ve ön koşul kombinasyonlarını kapsadığı test yaklaşımı. </a:t>
                      </a:r>
                    </a:p>
                  </a:txBody>
                  <a:tcPr/>
                </a:tc>
                <a:extLst>
                  <a:ext uri="{0D108BD9-81ED-4DB2-BD59-A6C34878D82A}">
                    <a16:rowId xmlns:a16="http://schemas.microsoft.com/office/drawing/2014/main" val="3567712735"/>
                  </a:ext>
                </a:extLst>
              </a:tr>
            </a:tbl>
          </a:graphicData>
        </a:graphic>
      </p:graphicFrame>
    </p:spTree>
    <p:extLst>
      <p:ext uri="{BB962C8B-B14F-4D97-AF65-F5344CB8AC3E}">
        <p14:creationId xmlns:p14="http://schemas.microsoft.com/office/powerpoint/2010/main" val="280040626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5086</Words>
  <Application>Microsoft Office PowerPoint</Application>
  <PresentationFormat>Ekran Gösterisi (4:3)</PresentationFormat>
  <Paragraphs>401</Paragraphs>
  <Slides>101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101</vt:i4>
      </vt:variant>
    </vt:vector>
  </HeadingPairs>
  <TitlesOfParts>
    <vt:vector size="104" baseType="lpstr">
      <vt:lpstr>Arial</vt:lpstr>
      <vt:lpstr>Calibri</vt:lpstr>
      <vt:lpstr>Ofis Teması</vt:lpstr>
      <vt:lpstr>TEST TYPES TEST TİPLERİ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TYPES TEST TİPLERİ</dc:title>
  <dc:creator>RUYA</dc:creator>
  <cp:lastModifiedBy>pc</cp:lastModifiedBy>
  <cp:revision>9</cp:revision>
  <dcterms:created xsi:type="dcterms:W3CDTF">2019-02-10T19:57:19Z</dcterms:created>
  <dcterms:modified xsi:type="dcterms:W3CDTF">2019-02-10T20:40:57Z</dcterms:modified>
</cp:coreProperties>
</file>