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b6551dc3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1b6551dc3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b6551dc3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b6551dc3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7548997fc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7548997fc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b6551dc3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b6551dc3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7548997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7548997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7548997f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7548997f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7548997f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7548997f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7548997fc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7548997f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7548997f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7548997f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7548997fc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7548997fc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7548997fc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7548997fc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7548997f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7548997f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microserviceit.com.br/en/ambiente-clou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270650"/>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pt-BR"/>
              <a:t>Práticas DevOps com Docker e Monitoramento do Ambiente</a:t>
            </a:r>
            <a:endParaRPr/>
          </a:p>
          <a:p>
            <a:pPr indent="0" lvl="0" marL="0" rtl="0" algn="ctr">
              <a:spcBef>
                <a:spcPts val="0"/>
              </a:spcBef>
              <a:spcAft>
                <a:spcPts val="0"/>
              </a:spcAft>
              <a:buNone/>
            </a:pPr>
            <a:r>
              <a:rPr lang="pt-BR"/>
              <a:t>Dia 01</a:t>
            </a:r>
            <a:endParaRPr/>
          </a:p>
          <a:p>
            <a:pPr indent="0" lvl="0" marL="0" rtl="0" algn="ctr">
              <a:spcBef>
                <a:spcPts val="0"/>
              </a:spcBef>
              <a:spcAft>
                <a:spcPts val="0"/>
              </a:spcAft>
              <a:buNone/>
            </a:pPr>
            <a:r>
              <a:rPr lang="pt-BR"/>
              <a:t>Docker</a:t>
            </a:r>
            <a:endParaRPr/>
          </a:p>
        </p:txBody>
      </p:sp>
      <p:sp>
        <p:nvSpPr>
          <p:cNvPr id="55" name="Google Shape;55;p13"/>
          <p:cNvSpPr txBox="1"/>
          <p:nvPr>
            <p:ph idx="1" type="subTitle"/>
          </p:nvPr>
        </p:nvSpPr>
        <p:spPr>
          <a:xfrm>
            <a:off x="273425" y="34175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pt-BR"/>
              <a:t>Oficina 04 - Laboratório 03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Arquitetura</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sz="1850">
                <a:solidFill>
                  <a:schemeClr val="dk1"/>
                </a:solidFill>
                <a:highlight>
                  <a:schemeClr val="lt1"/>
                </a:highlight>
              </a:rPr>
              <a:t>O Docker usa uma arquitetura cliente-servidor. O </a:t>
            </a:r>
            <a:r>
              <a:rPr i="1" lang="pt-BR" sz="1850">
                <a:solidFill>
                  <a:schemeClr val="dk1"/>
                </a:solidFill>
                <a:highlight>
                  <a:schemeClr val="lt1"/>
                </a:highlight>
              </a:rPr>
              <a:t>cliente</a:t>
            </a:r>
            <a:r>
              <a:rPr lang="pt-BR" sz="1850">
                <a:solidFill>
                  <a:schemeClr val="dk1"/>
                </a:solidFill>
                <a:highlight>
                  <a:schemeClr val="lt1"/>
                </a:highlight>
              </a:rPr>
              <a:t> Docker conversa com o </a:t>
            </a:r>
            <a:r>
              <a:rPr i="1" lang="pt-BR" sz="1850">
                <a:solidFill>
                  <a:schemeClr val="dk1"/>
                </a:solidFill>
                <a:highlight>
                  <a:schemeClr val="lt1"/>
                </a:highlight>
              </a:rPr>
              <a:t>daemon</a:t>
            </a:r>
            <a:r>
              <a:rPr lang="pt-BR" sz="1850">
                <a:solidFill>
                  <a:schemeClr val="dk1"/>
                </a:solidFill>
                <a:highlight>
                  <a:schemeClr val="lt1"/>
                </a:highlight>
              </a:rPr>
              <a:t> do Docker , que faz o trabalho pesado de construir, executar e distribuir seus contêineres Docker. O cliente e o daemon do Docker </a:t>
            </a:r>
            <a:r>
              <a:rPr i="1" lang="pt-BR" sz="1850">
                <a:solidFill>
                  <a:schemeClr val="dk1"/>
                </a:solidFill>
                <a:highlight>
                  <a:schemeClr val="lt1"/>
                </a:highlight>
              </a:rPr>
              <a:t>podem</a:t>
            </a:r>
            <a:r>
              <a:rPr lang="pt-BR" sz="1850">
                <a:solidFill>
                  <a:schemeClr val="dk1"/>
                </a:solidFill>
                <a:highlight>
                  <a:schemeClr val="lt1"/>
                </a:highlight>
              </a:rPr>
              <a:t> ser executados no mesmo sistema ou você pode conectar um cliente do Docker a um daemon remoto do Docker. O cliente Docker e o daemon se comunicam usando uma API REST, em soquetes UNIX ou uma interface de rede. Outro cliente do Docker é o Docker Compose, que permite trabalhar com aplicativos que consistem em um conjunto de contêineres.</a:t>
            </a:r>
            <a:endParaRPr sz="2600">
              <a:solidFill>
                <a:schemeClr val="dk1"/>
              </a:solidFill>
              <a:highlight>
                <a:schemeClr val="lt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6" name="Google Shape;116;p23"/>
          <p:cNvSpPr txBox="1"/>
          <p:nvPr>
            <p:ph idx="1" type="body"/>
          </p:nvPr>
        </p:nvSpPr>
        <p:spPr>
          <a:xfrm>
            <a:off x="0" y="74550"/>
            <a:ext cx="9144000" cy="4982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7" name="Google Shape;117;p23"/>
          <p:cNvPicPr preferRelativeResize="0"/>
          <p:nvPr/>
        </p:nvPicPr>
        <p:blipFill>
          <a:blip r:embed="rId3">
            <a:alphaModFix/>
          </a:blip>
          <a:stretch>
            <a:fillRect/>
          </a:stretch>
        </p:blipFill>
        <p:spPr>
          <a:xfrm>
            <a:off x="374138" y="320450"/>
            <a:ext cx="8395723" cy="4385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Docker</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Chegou a hora de colocar a mão na massa…</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Docker</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Docker, o que é?</a:t>
            </a:r>
            <a:endParaRPr/>
          </a:p>
          <a:p>
            <a:pPr indent="0" lvl="0" marL="0" rtl="0" algn="l">
              <a:spcBef>
                <a:spcPts val="1200"/>
              </a:spcBef>
              <a:spcAft>
                <a:spcPts val="1200"/>
              </a:spcAft>
              <a:buNone/>
            </a:pPr>
            <a:r>
              <a:rPr lang="pt-BR">
                <a:solidFill>
                  <a:srgbClr val="B7B7B7"/>
                </a:solidFill>
              </a:rPr>
              <a:t>Dito de forma direta, o Docker é uma forma de virtualizar aplicações no conceito de “containers”, trazendo da web ou de seu repositório interno uma imagem completa, incluindo todas as dependências necessárias para executar sua aplicação. Sim, você leu certo: todas as dependências, incluindo as referentes ao sistema operacional, são consideradas. </a:t>
            </a:r>
            <a:endParaRPr sz="2400">
              <a:solidFill>
                <a:srgbClr val="B7B7B7"/>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Docker</a:t>
            </a:r>
            <a:endParaRPr/>
          </a:p>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solidFill>
                  <a:srgbClr val="CCCCCC"/>
                </a:solidFill>
              </a:rPr>
              <a:t>É interessante mencionar que a tecnologia surgiu como um projeto de software de código aberto. Nessa perspectiva, cada container criado atua como uma máquina virtual flexível. Com isso, a equipe de TI pode migrar, copiar ou implementar ambientes de trabalho com facilidade, garantindo melhor desempenho para as </a:t>
            </a:r>
            <a:r>
              <a:rPr lang="pt-BR">
                <a:solidFill>
                  <a:srgbClr val="CCCCCC"/>
                </a:solidFill>
                <a:uFill>
                  <a:noFill/>
                </a:uFill>
                <a:hlinkClick r:id="rId3">
                  <a:extLst>
                    <a:ext uri="{A12FA001-AC4F-418D-AE19-62706E023703}">
                      <ahyp:hlinkClr val="tx"/>
                    </a:ext>
                  </a:extLst>
                </a:hlinkClick>
              </a:rPr>
              <a:t>aplicações baseadas em nuvem</a:t>
            </a:r>
            <a:r>
              <a:rPr lang="pt-BR">
                <a:solidFill>
                  <a:srgbClr val="CCCCCC"/>
                </a:solidFill>
              </a:rPr>
              <a:t>.</a:t>
            </a:r>
            <a:endParaRPr sz="2400">
              <a:solidFill>
                <a:srgbClr val="CCCCCC"/>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Docker</a:t>
            </a:r>
            <a:endParaRPr/>
          </a:p>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20000"/>
              </a:lnSpc>
              <a:spcBef>
                <a:spcPts val="1400"/>
              </a:spcBef>
              <a:spcAft>
                <a:spcPts val="0"/>
              </a:spcAft>
              <a:buNone/>
            </a:pPr>
            <a:r>
              <a:rPr lang="pt-BR">
                <a:solidFill>
                  <a:srgbClr val="CCCCCC"/>
                </a:solidFill>
              </a:rPr>
              <a:t>A comunidade Docker </a:t>
            </a:r>
            <a:endParaRPr>
              <a:solidFill>
                <a:srgbClr val="CCCCCC"/>
              </a:solidFill>
            </a:endParaRPr>
          </a:p>
          <a:p>
            <a:pPr indent="0" lvl="0" marL="0" rtl="0" algn="l">
              <a:spcBef>
                <a:spcPts val="400"/>
              </a:spcBef>
              <a:spcAft>
                <a:spcPts val="0"/>
              </a:spcAft>
              <a:buNone/>
            </a:pPr>
            <a:r>
              <a:rPr lang="pt-BR">
                <a:solidFill>
                  <a:srgbClr val="CCCCCC"/>
                </a:solidFill>
              </a:rPr>
              <a:t>É comum que os softwares de código aberto contem com uma comunidade de profissionais de TI para discutir pontos de melhoria e manutenção, certo? </a:t>
            </a:r>
            <a:endParaRPr>
              <a:solidFill>
                <a:srgbClr val="CCCCCC"/>
              </a:solidFill>
            </a:endParaRPr>
          </a:p>
          <a:p>
            <a:pPr indent="0" lvl="0" marL="0" rtl="0" algn="l">
              <a:spcBef>
                <a:spcPts val="1100"/>
              </a:spcBef>
              <a:spcAft>
                <a:spcPts val="0"/>
              </a:spcAft>
              <a:buNone/>
            </a:pPr>
            <a:r>
              <a:rPr lang="pt-BR">
                <a:solidFill>
                  <a:srgbClr val="CCCCCC"/>
                </a:solidFill>
              </a:rPr>
              <a:t>Com o Docker, não é diferente. A tecnologia possui um grupo de voluntários que discutem a criação de recursos e atualizações contínuas para o recurso em fóruns online. Com o papel desses profissionais, é possível manter a ferramenta em constante evolução. </a:t>
            </a:r>
            <a:endParaRPr>
              <a:solidFill>
                <a:srgbClr val="CCCCCC"/>
              </a:solidFill>
            </a:endParaRPr>
          </a:p>
          <a:p>
            <a:pPr indent="0" lvl="0" marL="0" rtl="0" algn="l">
              <a:spcBef>
                <a:spcPts val="11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Docker</a:t>
            </a:r>
            <a:endParaRPr/>
          </a:p>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20000"/>
              </a:lnSpc>
              <a:spcBef>
                <a:spcPts val="1400"/>
              </a:spcBef>
              <a:spcAft>
                <a:spcPts val="0"/>
              </a:spcAft>
              <a:buNone/>
            </a:pPr>
            <a:r>
              <a:rPr lang="pt-BR">
                <a:solidFill>
                  <a:srgbClr val="CCCCCC"/>
                </a:solidFill>
              </a:rPr>
              <a:t>A Docker Inc. </a:t>
            </a:r>
            <a:endParaRPr>
              <a:solidFill>
                <a:srgbClr val="CCCCCC"/>
              </a:solidFill>
            </a:endParaRPr>
          </a:p>
          <a:p>
            <a:pPr indent="0" lvl="0" marL="0" rtl="0" algn="l">
              <a:spcBef>
                <a:spcPts val="400"/>
              </a:spcBef>
              <a:spcAft>
                <a:spcPts val="0"/>
              </a:spcAft>
              <a:buNone/>
            </a:pPr>
            <a:r>
              <a:rPr lang="pt-BR">
                <a:solidFill>
                  <a:srgbClr val="CCCCCC"/>
                </a:solidFill>
              </a:rPr>
              <a:t>Além da comunidade </a:t>
            </a:r>
            <a:r>
              <a:rPr i="1" lang="pt-BR">
                <a:solidFill>
                  <a:srgbClr val="CCCCCC"/>
                </a:solidFill>
              </a:rPr>
              <a:t>open source</a:t>
            </a:r>
            <a:r>
              <a:rPr lang="pt-BR">
                <a:solidFill>
                  <a:srgbClr val="CCCCCC"/>
                </a:solidFill>
              </a:rPr>
              <a:t>, existe uma empresa totalmente voltada ao suporte e à manutenção da tecnologia. Trata-se da Docker Inc., que auxilia o grupo de voluntários no apoio às melhorias do sistema. </a:t>
            </a:r>
            <a:endParaRPr>
              <a:solidFill>
                <a:srgbClr val="CCCCCC"/>
              </a:solidFill>
            </a:endParaRPr>
          </a:p>
          <a:p>
            <a:pPr indent="0" lvl="0" marL="0" rtl="0" algn="l">
              <a:spcBef>
                <a:spcPts val="11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Docker</a:t>
            </a:r>
            <a:endParaRPr/>
          </a:p>
          <a:p>
            <a:pPr indent="0" lvl="0" marL="0" rtl="0" algn="l">
              <a:spcBef>
                <a:spcPts val="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lnSpc>
                <a:spcPct val="120000"/>
              </a:lnSpc>
              <a:spcBef>
                <a:spcPts val="1800"/>
              </a:spcBef>
              <a:spcAft>
                <a:spcPts val="0"/>
              </a:spcAft>
              <a:buNone/>
            </a:pPr>
            <a:r>
              <a:rPr lang="pt-BR" sz="2300">
                <a:solidFill>
                  <a:srgbClr val="CCCCCC"/>
                </a:solidFill>
              </a:rPr>
              <a:t>Como o Docker funciona na prática?  </a:t>
            </a:r>
            <a:endParaRPr sz="2300">
              <a:solidFill>
                <a:srgbClr val="CCCCCC"/>
              </a:solidFill>
            </a:endParaRPr>
          </a:p>
          <a:p>
            <a:pPr indent="0" lvl="0" marL="0" rtl="0" algn="l">
              <a:spcBef>
                <a:spcPts val="400"/>
              </a:spcBef>
              <a:spcAft>
                <a:spcPts val="0"/>
              </a:spcAft>
              <a:buNone/>
            </a:pPr>
            <a:r>
              <a:rPr lang="pt-BR" sz="2300">
                <a:solidFill>
                  <a:srgbClr val="CCCCCC"/>
                </a:solidFill>
              </a:rPr>
              <a:t>Com o objetivo de permitir a execução independente dos processos, o Docker se utiliza do kernel (núcleo) do Linux e seus recursos – a exemplo do </a:t>
            </a:r>
            <a:r>
              <a:rPr i="1" lang="pt-BR" sz="2300">
                <a:solidFill>
                  <a:srgbClr val="CCCCCC"/>
                </a:solidFill>
              </a:rPr>
              <a:t>namespaces</a:t>
            </a:r>
            <a:r>
              <a:rPr lang="pt-BR" sz="2300">
                <a:solidFill>
                  <a:srgbClr val="CCCCCC"/>
                </a:solidFill>
              </a:rPr>
              <a:t> e do </a:t>
            </a:r>
            <a:r>
              <a:rPr i="1" lang="pt-BR" sz="2300">
                <a:solidFill>
                  <a:srgbClr val="CCCCCC"/>
                </a:solidFill>
              </a:rPr>
              <a:t>Cgroups</a:t>
            </a:r>
            <a:r>
              <a:rPr lang="pt-BR" sz="2300">
                <a:solidFill>
                  <a:srgbClr val="CCCCCC"/>
                </a:solidFill>
              </a:rPr>
              <a:t> – para isolar essas operações. </a:t>
            </a:r>
            <a:endParaRPr sz="2300">
              <a:solidFill>
                <a:srgbClr val="CCCCCC"/>
              </a:solidFill>
            </a:endParaRPr>
          </a:p>
          <a:p>
            <a:pPr indent="0" lvl="0" marL="0" rtl="0" algn="l">
              <a:spcBef>
                <a:spcPts val="1100"/>
              </a:spcBef>
              <a:spcAft>
                <a:spcPts val="0"/>
              </a:spcAft>
              <a:buNone/>
            </a:pPr>
            <a:r>
              <a:rPr lang="pt-BR" sz="2300">
                <a:solidFill>
                  <a:srgbClr val="CCCCCC"/>
                </a:solidFill>
              </a:rPr>
              <a:t>Nessa perspectiva, o propósito dos containers é justamente este: criar a independência para permitir a execução de múltiplas aplicações e processos de forma separada. A partir daí, é possível ter um melhor aproveitamento da infraestrutura, assim como garantir a mesma segurança que se teria em sistemas isolados. </a:t>
            </a:r>
            <a:endParaRPr sz="2300">
              <a:solidFill>
                <a:srgbClr val="CCCCCC"/>
              </a:solidFill>
            </a:endParaRPr>
          </a:p>
          <a:p>
            <a:pPr indent="0" lvl="0" marL="0" rtl="0" algn="l">
              <a:spcBef>
                <a:spcPts val="11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Docker</a:t>
            </a:r>
            <a:endParaRPr/>
          </a:p>
          <a:p>
            <a:pPr indent="0" lvl="0" marL="0" rtl="0" algn="l">
              <a:spcBef>
                <a:spcPts val="0"/>
              </a:spcBef>
              <a:spcAft>
                <a:spcPts val="0"/>
              </a:spcAft>
              <a:buNone/>
            </a:pPr>
            <a:r>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sz="1600">
                <a:solidFill>
                  <a:srgbClr val="B7B7B7"/>
                </a:solidFill>
              </a:rPr>
              <a:t>É importante acrescentar que o Docker, tal como outros recursos de container, oferece um modelo de implantação baseado em imagem. Essa funcionalidade facilita o compartilhamento de serviços, aplicações e todas as suas dependências, como já ressaltamos acima. </a:t>
            </a:r>
            <a:endParaRPr sz="1600">
              <a:solidFill>
                <a:srgbClr val="B7B7B7"/>
              </a:solidFill>
            </a:endParaRPr>
          </a:p>
          <a:p>
            <a:pPr indent="0" lvl="0" marL="0" rtl="0" algn="l">
              <a:spcBef>
                <a:spcPts val="1100"/>
              </a:spcBef>
              <a:spcAft>
                <a:spcPts val="0"/>
              </a:spcAft>
              <a:buNone/>
            </a:pPr>
            <a:r>
              <a:rPr lang="pt-BR" sz="1600">
                <a:solidFill>
                  <a:srgbClr val="B7B7B7"/>
                </a:solidFill>
              </a:rPr>
              <a:t>Vale notar, ainda, que o Docker também conta com um recurso de automação para implantar as aplicações no próprio ambiente do container. Dessa forma, o ambiente de TI ganha em rapidez e controle sobre as diferentes versões e distribuições dos serviços. </a:t>
            </a:r>
            <a:endParaRPr sz="1600">
              <a:solidFill>
                <a:srgbClr val="B7B7B7"/>
              </a:solidFill>
            </a:endParaRPr>
          </a:p>
          <a:p>
            <a:pPr indent="0" lvl="0" marL="0" rtl="0" algn="l">
              <a:spcBef>
                <a:spcPts val="1100"/>
              </a:spcBef>
              <a:spcAft>
                <a:spcPts val="0"/>
              </a:spcAft>
              <a:buNone/>
            </a:pPr>
            <a:r>
              <a:t/>
            </a:r>
            <a:endParaRPr sz="1100">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Docker</a:t>
            </a:r>
            <a:endParaRPr/>
          </a:p>
          <a:p>
            <a:pPr indent="0" lvl="0" marL="0" rtl="0" algn="l">
              <a:spcBef>
                <a:spcPts val="0"/>
              </a:spcBef>
              <a:spcAft>
                <a:spcPts val="0"/>
              </a:spcAft>
              <a:buNone/>
            </a:pPr>
            <a:r>
              <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20000"/>
              </a:lnSpc>
              <a:spcBef>
                <a:spcPts val="1800"/>
              </a:spcBef>
              <a:spcAft>
                <a:spcPts val="0"/>
              </a:spcAft>
              <a:buNone/>
            </a:pPr>
            <a:r>
              <a:rPr lang="pt-BR" sz="1600">
                <a:solidFill>
                  <a:srgbClr val="CCCCCC"/>
                </a:solidFill>
              </a:rPr>
              <a:t>Docker e Máquina Virtual (VM): qual é a diferença? </a:t>
            </a:r>
            <a:endParaRPr sz="1600">
              <a:solidFill>
                <a:srgbClr val="CCCCCC"/>
              </a:solidFill>
            </a:endParaRPr>
          </a:p>
          <a:p>
            <a:pPr indent="0" lvl="0" marL="0" rtl="0" algn="l">
              <a:spcBef>
                <a:spcPts val="400"/>
              </a:spcBef>
              <a:spcAft>
                <a:spcPts val="0"/>
              </a:spcAft>
              <a:buNone/>
            </a:pPr>
            <a:r>
              <a:rPr lang="pt-BR" sz="1600">
                <a:solidFill>
                  <a:srgbClr val="CCCCCC"/>
                </a:solidFill>
              </a:rPr>
              <a:t>A essa altura, é provável que essa dúvida tenha surgido! Pois bem, é bem simples: uma VM (máquina virtual) obriga a equipe a gerenciar todo o ambiente relacionado ao servidor. Isso abrange: </a:t>
            </a:r>
            <a:endParaRPr sz="1600">
              <a:solidFill>
                <a:srgbClr val="CCCCCC"/>
              </a:solidFill>
            </a:endParaRPr>
          </a:p>
          <a:p>
            <a:pPr indent="-330200" lvl="0" marL="457200" rtl="0" algn="l">
              <a:spcBef>
                <a:spcPts val="1100"/>
              </a:spcBef>
              <a:spcAft>
                <a:spcPts val="0"/>
              </a:spcAft>
              <a:buClr>
                <a:srgbClr val="CCCCCC"/>
              </a:buClr>
              <a:buSzPts val="1600"/>
              <a:buChar char="●"/>
            </a:pPr>
            <a:r>
              <a:rPr lang="pt-BR" sz="1600">
                <a:solidFill>
                  <a:srgbClr val="CCCCCC"/>
                </a:solidFill>
              </a:rPr>
              <a:t>a configuração de sistema operacional; </a:t>
            </a:r>
            <a:endParaRPr sz="1600">
              <a:solidFill>
                <a:srgbClr val="CCCCCC"/>
              </a:solidFill>
            </a:endParaRPr>
          </a:p>
          <a:p>
            <a:pPr indent="-330200" lvl="0" marL="457200" rtl="0" algn="l">
              <a:spcBef>
                <a:spcPts val="0"/>
              </a:spcBef>
              <a:spcAft>
                <a:spcPts val="0"/>
              </a:spcAft>
              <a:buClr>
                <a:srgbClr val="CCCCCC"/>
              </a:buClr>
              <a:buSzPts val="1600"/>
              <a:buChar char="●"/>
            </a:pPr>
            <a:r>
              <a:rPr lang="pt-BR" sz="1600">
                <a:solidFill>
                  <a:srgbClr val="CCCCCC"/>
                </a:solidFill>
              </a:rPr>
              <a:t>atualizações do sistema operacional;</a:t>
            </a:r>
            <a:endParaRPr sz="1600">
              <a:solidFill>
                <a:srgbClr val="CCCCCC"/>
              </a:solidFill>
            </a:endParaRPr>
          </a:p>
          <a:p>
            <a:pPr indent="-330200" lvl="0" marL="457200" rtl="0" algn="l">
              <a:spcBef>
                <a:spcPts val="0"/>
              </a:spcBef>
              <a:spcAft>
                <a:spcPts val="0"/>
              </a:spcAft>
              <a:buClr>
                <a:srgbClr val="CCCCCC"/>
              </a:buClr>
              <a:buSzPts val="1600"/>
              <a:buChar char="●"/>
            </a:pPr>
            <a:r>
              <a:rPr i="1" lang="pt-BR" sz="1600">
                <a:solidFill>
                  <a:srgbClr val="CCCCCC"/>
                </a:solidFill>
              </a:rPr>
              <a:t>patches</a:t>
            </a:r>
            <a:r>
              <a:rPr lang="pt-BR" sz="1600">
                <a:solidFill>
                  <a:srgbClr val="CCCCCC"/>
                </a:solidFill>
              </a:rPr>
              <a:t> de segurança; </a:t>
            </a:r>
            <a:endParaRPr sz="1600">
              <a:solidFill>
                <a:srgbClr val="CCCCCC"/>
              </a:solidFill>
            </a:endParaRPr>
          </a:p>
          <a:p>
            <a:pPr indent="-330200" lvl="0" marL="457200" rtl="0" algn="l">
              <a:spcBef>
                <a:spcPts val="0"/>
              </a:spcBef>
              <a:spcAft>
                <a:spcPts val="0"/>
              </a:spcAft>
              <a:buClr>
                <a:srgbClr val="CCCCCC"/>
              </a:buClr>
              <a:buSzPts val="1600"/>
              <a:buChar char="●"/>
            </a:pPr>
            <a:r>
              <a:rPr i="1" lang="pt-BR" sz="1600">
                <a:solidFill>
                  <a:srgbClr val="CCCCCC"/>
                </a:solidFill>
              </a:rPr>
              <a:t>patches</a:t>
            </a:r>
            <a:r>
              <a:rPr lang="pt-BR" sz="1600">
                <a:solidFill>
                  <a:srgbClr val="CCCCCC"/>
                </a:solidFill>
              </a:rPr>
              <a:t> da aplicação;</a:t>
            </a:r>
            <a:endParaRPr sz="1600">
              <a:solidFill>
                <a:srgbClr val="CCCCCC"/>
              </a:solidFill>
            </a:endParaRPr>
          </a:p>
          <a:p>
            <a:pPr indent="-330200" lvl="0" marL="457200" rtl="0" algn="l">
              <a:spcBef>
                <a:spcPts val="0"/>
              </a:spcBef>
              <a:spcAft>
                <a:spcPts val="0"/>
              </a:spcAft>
              <a:buClr>
                <a:srgbClr val="CCCCCC"/>
              </a:buClr>
              <a:buSzPts val="1600"/>
              <a:buChar char="●"/>
            </a:pPr>
            <a:r>
              <a:rPr lang="pt-BR" sz="1600">
                <a:solidFill>
                  <a:srgbClr val="CCCCCC"/>
                </a:solidFill>
              </a:rPr>
              <a:t>backup do sistema operacional; </a:t>
            </a:r>
            <a:endParaRPr sz="1600">
              <a:solidFill>
                <a:srgbClr val="CCCCCC"/>
              </a:solidFill>
            </a:endParaRPr>
          </a:p>
          <a:p>
            <a:pPr indent="-330200" lvl="0" marL="457200" rtl="0" algn="l">
              <a:spcBef>
                <a:spcPts val="0"/>
              </a:spcBef>
              <a:spcAft>
                <a:spcPts val="0"/>
              </a:spcAft>
              <a:buClr>
                <a:srgbClr val="CCCCCC"/>
              </a:buClr>
              <a:buSzPts val="1600"/>
              <a:buChar char="●"/>
            </a:pPr>
            <a:r>
              <a:rPr lang="pt-BR" sz="1600">
                <a:solidFill>
                  <a:srgbClr val="CCCCCC"/>
                </a:solidFill>
              </a:rPr>
              <a:t>backup da aplicação</a:t>
            </a:r>
            <a:endParaRPr sz="1600">
              <a:solidFill>
                <a:srgbClr val="CCCCCC"/>
              </a:solidFill>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Docker</a:t>
            </a:r>
            <a:endParaRPr/>
          </a:p>
          <a:p>
            <a:pPr indent="0" lvl="0" marL="0" rtl="0" algn="l">
              <a:spcBef>
                <a:spcPts val="0"/>
              </a:spcBef>
              <a:spcAft>
                <a:spcPts val="0"/>
              </a:spcAft>
              <a:buNone/>
            </a:pPr>
            <a:r>
              <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4" name="Google Shape;104;p21"/>
          <p:cNvPicPr preferRelativeResize="0"/>
          <p:nvPr/>
        </p:nvPicPr>
        <p:blipFill>
          <a:blip r:embed="rId3">
            <a:alphaModFix/>
          </a:blip>
          <a:stretch>
            <a:fillRect/>
          </a:stretch>
        </p:blipFill>
        <p:spPr>
          <a:xfrm>
            <a:off x="1284448" y="1139000"/>
            <a:ext cx="6044053" cy="3443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