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 id="2147483684" r:id="rId2"/>
  </p:sldMasterIdLst>
  <p:notesMasterIdLst>
    <p:notesMasterId r:id="rId32"/>
  </p:notesMasterIdLst>
  <p:handoutMasterIdLst>
    <p:handoutMasterId r:id="rId33"/>
  </p:handoutMasterIdLst>
  <p:sldIdLst>
    <p:sldId id="332" r:id="rId3"/>
    <p:sldId id="286" r:id="rId4"/>
    <p:sldId id="287" r:id="rId5"/>
    <p:sldId id="292" r:id="rId6"/>
    <p:sldId id="293" r:id="rId7"/>
    <p:sldId id="294" r:id="rId8"/>
    <p:sldId id="295" r:id="rId9"/>
    <p:sldId id="296" r:id="rId10"/>
    <p:sldId id="365" r:id="rId11"/>
    <p:sldId id="341" r:id="rId12"/>
    <p:sldId id="344" r:id="rId13"/>
    <p:sldId id="346" r:id="rId14"/>
    <p:sldId id="347" r:id="rId15"/>
    <p:sldId id="348" r:id="rId16"/>
    <p:sldId id="349" r:id="rId17"/>
    <p:sldId id="350" r:id="rId18"/>
    <p:sldId id="351" r:id="rId19"/>
    <p:sldId id="367" r:id="rId20"/>
    <p:sldId id="368" r:id="rId21"/>
    <p:sldId id="369" r:id="rId22"/>
    <p:sldId id="352" r:id="rId23"/>
    <p:sldId id="353" r:id="rId24"/>
    <p:sldId id="354" r:id="rId25"/>
    <p:sldId id="370" r:id="rId26"/>
    <p:sldId id="371" r:id="rId27"/>
    <p:sldId id="360" r:id="rId28"/>
    <p:sldId id="363" r:id="rId29"/>
    <p:sldId id="364" r:id="rId30"/>
    <p:sldId id="35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92" userDrawn="1">
          <p15:clr>
            <a:srgbClr val="A4A3A4"/>
          </p15:clr>
        </p15:guide>
        <p15:guide id="3" userDrawn="1">
          <p15:clr>
            <a:srgbClr val="A4A3A4"/>
          </p15:clr>
        </p15:guide>
        <p15:guide id="4" pos="5760" userDrawn="1">
          <p15:clr>
            <a:srgbClr val="A4A3A4"/>
          </p15:clr>
        </p15:guide>
        <p15:guide id="5" pos="5568" userDrawn="1">
          <p15:clr>
            <a:srgbClr val="A4A3A4"/>
          </p15:clr>
        </p15:guide>
        <p15:guide id="6" pos="768" userDrawn="1">
          <p15:clr>
            <a:srgbClr val="A4A3A4"/>
          </p15:clr>
        </p15:guide>
        <p15:guide id="7" pos="2856" userDrawn="1">
          <p15:clr>
            <a:srgbClr val="A4A3A4"/>
          </p15:clr>
        </p15:guide>
        <p15:guide id="8" pos="4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A7E"/>
    <a:srgbClr val="2B284D"/>
    <a:srgbClr val="E0BF00"/>
    <a:srgbClr val="C10500"/>
    <a:srgbClr val="D7705B"/>
    <a:srgbClr val="CC3300"/>
    <a:srgbClr val="C25700"/>
    <a:srgbClr val="070068"/>
    <a:srgbClr val="99330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77310" autoAdjust="0"/>
  </p:normalViewPr>
  <p:slideViewPr>
    <p:cSldViewPr>
      <p:cViewPr varScale="1">
        <p:scale>
          <a:sx n="90" d="100"/>
          <a:sy n="90" d="100"/>
        </p:scale>
        <p:origin x="1208" y="44"/>
      </p:cViewPr>
      <p:guideLst>
        <p:guide orient="horz" pos="2688"/>
        <p:guide pos="192"/>
        <p:guide/>
        <p:guide pos="5760"/>
        <p:guide pos="5568"/>
        <p:guide pos="768"/>
        <p:guide pos="2856"/>
        <p:guide pos="4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2976" y="102"/>
      </p:cViewPr>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66AAE3-1449-4D91-BBDC-EEC87D0B45E2}" type="datetimeFigureOut">
              <a:rPr lang="en-US" smtClean="0"/>
              <a:t>5/26/2021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A968C0-BBC2-4DE4-8735-0133DA81794B}" type="slidenum">
              <a:rPr lang="en-US" smtClean="0"/>
              <a:t>‹#›</a:t>
            </a:fld>
            <a:endParaRPr lang="en-US"/>
          </a:p>
        </p:txBody>
      </p:sp>
    </p:spTree>
    <p:extLst>
      <p:ext uri="{BB962C8B-B14F-4D97-AF65-F5344CB8AC3E}">
        <p14:creationId xmlns:p14="http://schemas.microsoft.com/office/powerpoint/2010/main" val="1624126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57E4F-8ECC-4F83-8D17-5D0421FF7853}" type="datetimeFigureOut">
              <a:rPr lang="en-US" smtClean="0"/>
              <a:t>5/26/2021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3E6AC-5482-4A1E-9824-A1B3E50F49A7}" type="slidenum">
              <a:rPr lang="en-US" smtClean="0"/>
              <a:t>‹#›</a:t>
            </a:fld>
            <a:endParaRPr lang="en-US" dirty="0"/>
          </a:p>
        </p:txBody>
      </p:sp>
    </p:spTree>
    <p:extLst>
      <p:ext uri="{BB962C8B-B14F-4D97-AF65-F5344CB8AC3E}">
        <p14:creationId xmlns:p14="http://schemas.microsoft.com/office/powerpoint/2010/main" val="2031597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3E6AC-5482-4A1E-9824-A1B3E50F49A7}" type="slidenum">
              <a:rPr lang="en-US" smtClean="0"/>
              <a:t>0</a:t>
            </a:fld>
            <a:endParaRPr lang="en-US" dirty="0"/>
          </a:p>
        </p:txBody>
      </p:sp>
    </p:spTree>
    <p:extLst>
      <p:ext uri="{BB962C8B-B14F-4D97-AF65-F5344CB8AC3E}">
        <p14:creationId xmlns:p14="http://schemas.microsoft.com/office/powerpoint/2010/main" val="1894820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9</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However, the work I will be sharing with you today concerns the accuracy of the technique and not its computational efficiency. </a:t>
            </a:r>
          </a:p>
          <a:p>
            <a:endParaRPr lang="en-US" dirty="0"/>
          </a:p>
          <a:p>
            <a:r>
              <a:rPr lang="en-US" dirty="0"/>
              <a:t>Recall that we have a separate functional integral for each final state and we approximate each one by using only the most probable paths (shown here with red lines). </a:t>
            </a:r>
          </a:p>
        </p:txBody>
      </p:sp>
    </p:spTree>
    <p:extLst>
      <p:ext uri="{BB962C8B-B14F-4D97-AF65-F5344CB8AC3E}">
        <p14:creationId xmlns:p14="http://schemas.microsoft.com/office/powerpoint/2010/main" val="417704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10</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Therefore, enhancing the technique in terms of accuracy relates to including additional paths in our approximations, or in other words fluctuations around the most probable path. </a:t>
            </a:r>
          </a:p>
        </p:txBody>
      </p:sp>
    </p:spTree>
    <p:extLst>
      <p:ext uri="{BB962C8B-B14F-4D97-AF65-F5344CB8AC3E}">
        <p14:creationId xmlns:p14="http://schemas.microsoft.com/office/powerpoint/2010/main" val="783876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11</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For expressing this mathematically, we can expand the stochastic action in a Taylor-like manner, this is called functional series expansion, and work with the different orders separately. </a:t>
            </a:r>
          </a:p>
          <a:p>
            <a:endParaRPr lang="en-US" dirty="0"/>
          </a:p>
          <a:p>
            <a:endParaRPr lang="en-US" dirty="0"/>
          </a:p>
        </p:txBody>
      </p:sp>
    </p:spTree>
    <p:extLst>
      <p:ext uri="{BB962C8B-B14F-4D97-AF65-F5344CB8AC3E}">
        <p14:creationId xmlns:p14="http://schemas.microsoft.com/office/powerpoint/2010/main" val="3866494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12</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Specifically, maximizing the probability of occurrence corresponds to minimizing the stochastic action at that point, which equivalently corresponds to making the first variation equal to zero. </a:t>
            </a:r>
          </a:p>
          <a:p>
            <a:endParaRPr lang="en-US" dirty="0"/>
          </a:p>
          <a:p>
            <a:r>
              <a:rPr lang="en-US" dirty="0"/>
              <a:t>Therefore, the most probable path approximation is essentially a zero-order approximation of the functional S. </a:t>
            </a:r>
          </a:p>
        </p:txBody>
      </p:sp>
    </p:spTree>
    <p:extLst>
      <p:ext uri="{BB962C8B-B14F-4D97-AF65-F5344CB8AC3E}">
        <p14:creationId xmlns:p14="http://schemas.microsoft.com/office/powerpoint/2010/main" val="1005680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13</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Next, a quadratic approximation simply means truncating the series and keeping only the zero- and the second-order terms. </a:t>
            </a:r>
          </a:p>
          <a:p>
            <a:endParaRPr lang="en-US" dirty="0"/>
          </a:p>
          <a:p>
            <a:r>
              <a:rPr lang="en-US" dirty="0"/>
              <a:t>The second order variation depends only on the difference of the most probable and the fluctuation paths, which for this reason has zero initial and final conditions and is denoted here by capital. </a:t>
            </a:r>
          </a:p>
        </p:txBody>
      </p:sp>
    </p:spTree>
    <p:extLst>
      <p:ext uri="{BB962C8B-B14F-4D97-AF65-F5344CB8AC3E}">
        <p14:creationId xmlns:p14="http://schemas.microsoft.com/office/powerpoint/2010/main" val="3339672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14</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Using the linearity of the stochastic action approximation and the fact that the stochastic action is in the exponent of the exponential in the functional integral, we can approximate the functional integral as a product of a factor phi that is itself a path integral on the fluctuations only and of the most probable path term which is simply the stochastic action evaluated at the most probable path. </a:t>
            </a:r>
          </a:p>
        </p:txBody>
      </p:sp>
    </p:spTree>
    <p:extLst>
      <p:ext uri="{BB962C8B-B14F-4D97-AF65-F5344CB8AC3E}">
        <p14:creationId xmlns:p14="http://schemas.microsoft.com/office/powerpoint/2010/main" val="1902209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15</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To summarize, we have replaced the state-independent factor in front of the exponential with a state depended fluctuation factor which is itself a path integral, but this one in particular can be computed actually. </a:t>
            </a:r>
          </a:p>
        </p:txBody>
      </p:sp>
    </p:spTree>
    <p:extLst>
      <p:ext uri="{BB962C8B-B14F-4D97-AF65-F5344CB8AC3E}">
        <p14:creationId xmlns:p14="http://schemas.microsoft.com/office/powerpoint/2010/main" val="519112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16</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So instead of the stochastic action in the original functional integral we now have the second variation of the action and instead of paths with initial and final conditions, we now have fluctuation paths with zero initial and final conditions. </a:t>
            </a:r>
          </a:p>
        </p:txBody>
      </p:sp>
    </p:spTree>
    <p:extLst>
      <p:ext uri="{BB962C8B-B14F-4D97-AF65-F5344CB8AC3E}">
        <p14:creationId xmlns:p14="http://schemas.microsoft.com/office/powerpoint/2010/main" val="1964849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17</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I will now briefly go through the technique we use for approximating the fluctuation factor. </a:t>
            </a:r>
          </a:p>
          <a:p>
            <a:endParaRPr lang="en-US" dirty="0"/>
          </a:p>
          <a:p>
            <a:r>
              <a:rPr lang="en-US" dirty="0"/>
              <a:t>From calculus of variations we obtain the second order variation for a specific fluctuation path capital X as an integral of the second order derivatives of the </a:t>
            </a:r>
            <a:r>
              <a:rPr lang="en-US" dirty="0" err="1"/>
              <a:t>Lagrangian</a:t>
            </a:r>
            <a:r>
              <a:rPr lang="en-US" dirty="0"/>
              <a:t> evaluated at the most probable path, times the corresponding derivatives of the fluctuation path. </a:t>
            </a:r>
          </a:p>
          <a:p>
            <a:endParaRPr lang="en-US" dirty="0"/>
          </a:p>
          <a:p>
            <a:r>
              <a:rPr lang="en-US" dirty="0"/>
              <a:t>In a more compact form this is a sum of 6 different terms denoted here with Delta </a:t>
            </a:r>
            <a:r>
              <a:rPr lang="en-US" dirty="0" err="1"/>
              <a:t>i</a:t>
            </a:r>
            <a:r>
              <a:rPr lang="en-US" dirty="0"/>
              <a:t>. </a:t>
            </a:r>
          </a:p>
        </p:txBody>
      </p:sp>
    </p:spTree>
    <p:extLst>
      <p:ext uri="{BB962C8B-B14F-4D97-AF65-F5344CB8AC3E}">
        <p14:creationId xmlns:p14="http://schemas.microsoft.com/office/powerpoint/2010/main" val="3174625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18</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And each delta I is a separate integral which already starts resembling an integral involving quadratic forms with the exception that we have different orders of derivatives to the left and to the right of the functionals D one to six. </a:t>
            </a:r>
          </a:p>
        </p:txBody>
      </p:sp>
    </p:spTree>
    <p:extLst>
      <p:ext uri="{BB962C8B-B14F-4D97-AF65-F5344CB8AC3E}">
        <p14:creationId xmlns:p14="http://schemas.microsoft.com/office/powerpoint/2010/main" val="162183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Irrespective of the scale of the problem and the type of engineering system, usual challenges in analysis and design pertain to high dimensionality, complex modeling involving nonlinearities and possibly fractional derivative terms, and stochasticity in the input or the system properties. </a:t>
            </a:r>
          </a:p>
        </p:txBody>
      </p:sp>
    </p:spTree>
    <p:extLst>
      <p:ext uri="{BB962C8B-B14F-4D97-AF65-F5344CB8AC3E}">
        <p14:creationId xmlns:p14="http://schemas.microsoft.com/office/powerpoint/2010/main" val="2671815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19</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Next, by discretizing the time domain we can approximate the Delta expressions with actual quadratic forms with matrices B that are the expressions D of the previous slide evaluated on the most probable path and with vectors Y that correspond to discretized versions of the fluctuation paths. </a:t>
            </a:r>
          </a:p>
          <a:p>
            <a:endParaRPr lang="en-US" dirty="0"/>
          </a:p>
          <a:p>
            <a:r>
              <a:rPr lang="en-US" dirty="0"/>
              <a:t>Substituting these back to the discretized form of the functional integral, which remember is a multidimensional integral, we obtain this expression. Fortunately, this is in fact a Gaussian multidimensional integral and we have an analytical solution that depends on the determinant of the matrix A that is constructed by using the submatrices </a:t>
            </a:r>
            <a:r>
              <a:rPr lang="en-US" dirty="0" err="1"/>
              <a:t>Aij</a:t>
            </a:r>
            <a:r>
              <a:rPr lang="en-US" dirty="0"/>
              <a:t>. </a:t>
            </a:r>
          </a:p>
          <a:p>
            <a:endParaRPr lang="en-US" dirty="0"/>
          </a:p>
          <a:p>
            <a:r>
              <a:rPr lang="en-US" dirty="0"/>
              <a:t>Therefore, for obtaining the fluctuation factor we only need to compute numerically the determinant of a matrix.</a:t>
            </a:r>
          </a:p>
        </p:txBody>
      </p:sp>
    </p:spTree>
    <p:extLst>
      <p:ext uri="{BB962C8B-B14F-4D97-AF65-F5344CB8AC3E}">
        <p14:creationId xmlns:p14="http://schemas.microsoft.com/office/powerpoint/2010/main" val="934920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20</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Overall, to obtain the PDF value of a given point, we determine the most probable path xc, then we compute the fluctuation factor and then the quadratic approximation of the PDF is readily available. </a:t>
            </a:r>
          </a:p>
          <a:p>
            <a:endParaRPr lang="en-US" dirty="0"/>
          </a:p>
          <a:p>
            <a:r>
              <a:rPr lang="en-US" dirty="0"/>
              <a:t>This way, we avoid the normalization step of the PDF because we already have the fluctuation factor that works also as a normalization state dependent factor, and we can directly calculate low probability events without having to obtain the PDF at every point first. </a:t>
            </a:r>
          </a:p>
          <a:p>
            <a:r>
              <a:rPr lang="en-US" dirty="0"/>
              <a:t> </a:t>
            </a:r>
          </a:p>
        </p:txBody>
      </p:sp>
    </p:spTree>
    <p:extLst>
      <p:ext uri="{BB962C8B-B14F-4D97-AF65-F5344CB8AC3E}">
        <p14:creationId xmlns:p14="http://schemas.microsoft.com/office/powerpoint/2010/main" val="3459474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21</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As a numerical example we consider a 2-dof nonlinear oscillator with an asymmetric response PDF. This is due to the x squared nonlinearities in the function g. </a:t>
            </a:r>
          </a:p>
          <a:p>
            <a:endParaRPr lang="en-US" dirty="0"/>
          </a:p>
          <a:p>
            <a:r>
              <a:rPr lang="en-US" dirty="0"/>
              <a:t>For obtaining the PDF at every point we discretize the domain, obtain the most probable path and the fluctuation factor at every points and then compute the PDF values as a product of the two terms. </a:t>
            </a:r>
          </a:p>
        </p:txBody>
      </p:sp>
    </p:spTree>
    <p:extLst>
      <p:ext uri="{BB962C8B-B14F-4D97-AF65-F5344CB8AC3E}">
        <p14:creationId xmlns:p14="http://schemas.microsoft.com/office/powerpoint/2010/main" val="832754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22</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On the left you can see the fluctuation factor at 3 time instants. Because we have 4 dimensions, that is 2 displacements and 2 velocities, for visualization purposes we show the fluctuation factor for varying displacements but for fixed velocities. On the right you can see the marginal PDFs of x1 and x2 at a given time instant. You can see that the quadratic approximation for this problem is much better than most probable path as compared with monte </a:t>
            </a:r>
            <a:r>
              <a:rPr lang="en-US" dirty="0" err="1"/>
              <a:t>carlo</a:t>
            </a:r>
            <a:r>
              <a:rPr lang="en-US" dirty="0"/>
              <a:t> simulation, but you’ll see in the next slide more quantitative results of this fact. </a:t>
            </a:r>
          </a:p>
          <a:p>
            <a:endParaRPr lang="en-US" dirty="0"/>
          </a:p>
        </p:txBody>
      </p:sp>
    </p:spTree>
    <p:extLst>
      <p:ext uri="{BB962C8B-B14F-4D97-AF65-F5344CB8AC3E}">
        <p14:creationId xmlns:p14="http://schemas.microsoft.com/office/powerpoint/2010/main" val="447853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23</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Specifically, the error of most probable path although the same with the quadratic approximation error at early time instants, seems to increase significantly after time instant 4 seconds. On the other hand the relative error of the quadratic approximation stays always below 2 percent for this example. </a:t>
            </a:r>
          </a:p>
        </p:txBody>
      </p:sp>
    </p:spTree>
    <p:extLst>
      <p:ext uri="{BB962C8B-B14F-4D97-AF65-F5344CB8AC3E}">
        <p14:creationId xmlns:p14="http://schemas.microsoft.com/office/powerpoint/2010/main" val="4178826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24</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Finally, we can use the technique for estimating low probability events. The top and the bottom lines correspond to two different events, say for example x greater than 1. As you can see the quadratic approximation estimates for these events is much more accurate than the most probable path estimates, a fact that makes this accuracy enhancement especially significant for approximating the tails of the response PDF. </a:t>
            </a:r>
          </a:p>
        </p:txBody>
      </p:sp>
    </p:spTree>
    <p:extLst>
      <p:ext uri="{BB962C8B-B14F-4D97-AF65-F5344CB8AC3E}">
        <p14:creationId xmlns:p14="http://schemas.microsoft.com/office/powerpoint/2010/main" val="1562034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25</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In summary, we started with the wiener path integral technique, we showed that an approximation of the PDF can be obtained by the most probable path approximation, and for obtaining the most probable path we have to solve an optimization problem for each point of the PDF. </a:t>
            </a:r>
          </a:p>
        </p:txBody>
      </p:sp>
    </p:spTree>
    <p:extLst>
      <p:ext uri="{BB962C8B-B14F-4D97-AF65-F5344CB8AC3E}">
        <p14:creationId xmlns:p14="http://schemas.microsoft.com/office/powerpoint/2010/main" val="552933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26</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Then we talked about enhancing the accuracy of the technique by considering fluctuation paths around the most probable path. </a:t>
            </a:r>
          </a:p>
          <a:p>
            <a:endParaRPr lang="en-US" dirty="0"/>
          </a:p>
          <a:p>
            <a:r>
              <a:rPr lang="en-US" dirty="0"/>
              <a:t>Mathematically, this takes the form of a series expansion and an additional path integral which is in fact computable numerically because the fluctuations have zero initial and final conditions. </a:t>
            </a:r>
          </a:p>
        </p:txBody>
      </p:sp>
    </p:spTree>
    <p:extLst>
      <p:ext uri="{BB962C8B-B14F-4D97-AF65-F5344CB8AC3E}">
        <p14:creationId xmlns:p14="http://schemas.microsoft.com/office/powerpoint/2010/main" val="1765522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27</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We showed with a numerical example that the accuracy is enhanced significantly especially for large time instants, while at the same time low probability events can be estimated using only a few points of the PDF because the normalization step is circumvented. </a:t>
            </a:r>
          </a:p>
          <a:p>
            <a:endParaRPr lang="en-US" dirty="0"/>
          </a:p>
        </p:txBody>
      </p:sp>
    </p:spTree>
    <p:extLst>
      <p:ext uri="{BB962C8B-B14F-4D97-AF65-F5344CB8AC3E}">
        <p14:creationId xmlns:p14="http://schemas.microsoft.com/office/powerpoint/2010/main" val="26479543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28</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Thanks a lot for your attention and I’d be happy to take any questions you may have. </a:t>
            </a:r>
          </a:p>
        </p:txBody>
      </p:sp>
    </p:spTree>
    <p:extLst>
      <p:ext uri="{BB962C8B-B14F-4D97-AF65-F5344CB8AC3E}">
        <p14:creationId xmlns:p14="http://schemas.microsoft.com/office/powerpoint/2010/main" val="3286392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2</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In this regard, propagating this uncertainty to the system response is critical for robust analysis, design and optimization of a system. </a:t>
            </a:r>
          </a:p>
          <a:p>
            <a:endParaRPr lang="en-US" dirty="0"/>
          </a:p>
          <a:p>
            <a:r>
              <a:rPr lang="en-US" dirty="0"/>
              <a:t>However, due to the other two limitations, namely high dimensionality and complex modeling, most uncertainty propagation techniques provide only the first two moments of the response, which obviously cannot be used for addressing low probability events. </a:t>
            </a:r>
          </a:p>
          <a:p>
            <a:endParaRPr lang="en-US" dirty="0"/>
          </a:p>
          <a:p>
            <a:r>
              <a:rPr lang="en-US" dirty="0"/>
              <a:t>For such purposes, typically encountered in design of critical infrastructure and in reliability analysis, a complete specification of the stochastic response requires its joint probability density function (the PDF) for any time instant of interest. </a:t>
            </a:r>
          </a:p>
          <a:p>
            <a:endParaRPr lang="en-US" dirty="0"/>
          </a:p>
        </p:txBody>
      </p:sp>
    </p:spTree>
    <p:extLst>
      <p:ext uri="{BB962C8B-B14F-4D97-AF65-F5344CB8AC3E}">
        <p14:creationId xmlns:p14="http://schemas.microsoft.com/office/powerpoint/2010/main" val="2537585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3</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In this context the wiener path integral technique, originating from theoretical physics and recently adopted in engineering mechanics from </a:t>
            </a:r>
            <a:r>
              <a:rPr lang="en-US" dirty="0" err="1"/>
              <a:t>Kougioumtzoglou</a:t>
            </a:r>
            <a:r>
              <a:rPr lang="en-US" dirty="0"/>
              <a:t> and collaborators is one technique that provides the PDF of the response. </a:t>
            </a:r>
          </a:p>
          <a:p>
            <a:endParaRPr lang="en-US" dirty="0"/>
          </a:p>
          <a:p>
            <a:r>
              <a:rPr lang="en-US" dirty="0"/>
              <a:t>The technique is based on the idea that the probability for the response process x to start from a point xi at time </a:t>
            </a:r>
            <a:r>
              <a:rPr lang="en-US" dirty="0" err="1"/>
              <a:t>ti</a:t>
            </a:r>
            <a:r>
              <a:rPr lang="en-US" dirty="0"/>
              <a:t> and end up at some point </a:t>
            </a:r>
            <a:r>
              <a:rPr lang="en-US" dirty="0" err="1"/>
              <a:t>xf</a:t>
            </a:r>
            <a:r>
              <a:rPr lang="en-US" dirty="0"/>
              <a:t> at time </a:t>
            </a:r>
            <a:r>
              <a:rPr lang="en-US" dirty="0" err="1"/>
              <a:t>tf</a:t>
            </a:r>
            <a:r>
              <a:rPr lang="en-US" dirty="0"/>
              <a:t> can be expressed as the sum of the probabilities of all the possible paths that the process may take to get there. </a:t>
            </a:r>
          </a:p>
        </p:txBody>
      </p:sp>
    </p:spTree>
    <p:extLst>
      <p:ext uri="{BB962C8B-B14F-4D97-AF65-F5344CB8AC3E}">
        <p14:creationId xmlns:p14="http://schemas.microsoft.com/office/powerpoint/2010/main" val="2426384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4</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Using a Gaussian transition probability for infinitesimally small time intervals and using the Markovian property of the process we can write the probability of each path with respect to the system properties, expressed here collectively with a functional denoted by capital S, typically called stochastic action, and then integrate for each intermediate time instant to obtain a multidimensional integral. This integral in the continuous limit can be written as a functional integral which is not possible to compute analytically except for certain classes of linear systems. For example, we were able to obtain exact closed form solutions of this integral for second order multi degree of freedom linear dynamical systems. </a:t>
            </a:r>
          </a:p>
        </p:txBody>
      </p:sp>
    </p:spTree>
    <p:extLst>
      <p:ext uri="{BB962C8B-B14F-4D97-AF65-F5344CB8AC3E}">
        <p14:creationId xmlns:p14="http://schemas.microsoft.com/office/powerpoint/2010/main" val="275441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5</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Nevertheless, we are interested in practice in problems that are not amenable to an analytical solution treatment. For such cases an approximation of the functional integral can be obtained by considering only the most probable path. That is among all the possible paths the process may take we consider only the one with maximum probability of occurrence. </a:t>
            </a:r>
          </a:p>
          <a:p>
            <a:endParaRPr lang="en-US" dirty="0"/>
          </a:p>
          <a:p>
            <a:r>
              <a:rPr lang="en-US" dirty="0"/>
              <a:t>This probability depends on the starting and ending points, on the corresponding time instants and on the properties of the system through the stochastic action S. </a:t>
            </a:r>
          </a:p>
        </p:txBody>
      </p:sp>
    </p:spTree>
    <p:extLst>
      <p:ext uri="{BB962C8B-B14F-4D97-AF65-F5344CB8AC3E}">
        <p14:creationId xmlns:p14="http://schemas.microsoft.com/office/powerpoint/2010/main" val="3722366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6</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Based on this approximation </a:t>
            </a:r>
            <a:r>
              <a:rPr lang="en-US" dirty="0" err="1"/>
              <a:t>Kougioumtozglou</a:t>
            </a:r>
            <a:r>
              <a:rPr lang="en-US" dirty="0"/>
              <a:t> and Spanos in 2014 obtained approximate solutions for nonlinear dynamical systems subject to white gaussian noise. In the expression in the box C is a normalization constant that is computed after all the points of the PDF have been obtained. </a:t>
            </a:r>
          </a:p>
          <a:p>
            <a:endParaRPr lang="en-US" dirty="0"/>
          </a:p>
          <a:p>
            <a:r>
              <a:rPr lang="en-US" dirty="0"/>
              <a:t>In 2018 we extended the formulation to account for non white and non gaussian excitations, in 2020 to address singular diffusion matrices and more recently to analyze energy harvesters with fractional derivative elements. </a:t>
            </a:r>
          </a:p>
        </p:txBody>
      </p:sp>
    </p:spTree>
    <p:extLst>
      <p:ext uri="{BB962C8B-B14F-4D97-AF65-F5344CB8AC3E}">
        <p14:creationId xmlns:p14="http://schemas.microsoft.com/office/powerpoint/2010/main" val="278259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7</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Overall, for each point of the PDF which corresponds to a different final state, we have to solve one optimization problem to obtain the most probable path in order to approximate the complete PDF. </a:t>
            </a:r>
          </a:p>
        </p:txBody>
      </p:sp>
    </p:spTree>
    <p:extLst>
      <p:ext uri="{BB962C8B-B14F-4D97-AF65-F5344CB8AC3E}">
        <p14:creationId xmlns:p14="http://schemas.microsoft.com/office/powerpoint/2010/main" val="1851517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4A92E-986D-4129-B1C6-E53E1C37486D}" type="slidenum">
              <a:rPr lang="en-US"/>
              <a:pPr/>
              <a:t>8</a:t>
            </a:fld>
            <a:endParaRPr lang="en-US" dirty="0"/>
          </a:p>
        </p:txBody>
      </p:sp>
      <p:sp>
        <p:nvSpPr>
          <p:cNvPr id="359426" name="Rectangle 2"/>
          <p:cNvSpPr>
            <a:spLocks noGrp="1" noRot="1" noChangeAspect="1" noChangeArrowheads="1" noTextEdit="1"/>
          </p:cNvSpPr>
          <p:nvPr>
            <p:ph type="sldImg"/>
          </p:nvPr>
        </p:nvSpPr>
        <p:spPr>
          <a:xfrm>
            <a:off x="1371600" y="1143000"/>
            <a:ext cx="4114800" cy="3086100"/>
          </a:xfrm>
          <a:ln/>
        </p:spPr>
      </p:sp>
      <p:sp>
        <p:nvSpPr>
          <p:cNvPr id="359427" name="Rectangle 3"/>
          <p:cNvSpPr>
            <a:spLocks noGrp="1" noChangeArrowheads="1"/>
          </p:cNvSpPr>
          <p:nvPr>
            <p:ph type="body" idx="1"/>
          </p:nvPr>
        </p:nvSpPr>
        <p:spPr/>
        <p:txBody>
          <a:bodyPr/>
          <a:lstStyle/>
          <a:p>
            <a:r>
              <a:rPr lang="en-US" dirty="0"/>
              <a:t>As you may have imagined already, because a separate problem has to be solved for each point of the domain, a line of work has focused on approximation schemes based on a few points only of the PDF. We have done that using compressive sensing, wavelets, positive definite functions, and we are now preparing a paper on Bayesian compressive sensing for this purpose. </a:t>
            </a:r>
          </a:p>
        </p:txBody>
      </p:sp>
    </p:spTree>
    <p:extLst>
      <p:ext uri="{BB962C8B-B14F-4D97-AF65-F5344CB8AC3E}">
        <p14:creationId xmlns:p14="http://schemas.microsoft.com/office/powerpoint/2010/main" val="69810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02A4B-2EE8-41D7-8C97-36964C967583}" type="datetime1">
              <a:rPr lang="en-US" smtClean="0"/>
              <a:t>5/26/2021</a:t>
            </a:fld>
            <a:endParaRPr lang="en-US" dirty="0"/>
          </a:p>
        </p:txBody>
      </p:sp>
      <p:sp>
        <p:nvSpPr>
          <p:cNvPr id="6" name="Slide Number Placeholder 5"/>
          <p:cNvSpPr>
            <a:spLocks noGrp="1"/>
          </p:cNvSpPr>
          <p:nvPr>
            <p:ph type="sldNum" sz="quarter" idx="12"/>
          </p:nvPr>
        </p:nvSpPr>
        <p:spPr>
          <a:xfrm>
            <a:off x="6743700" y="6356351"/>
            <a:ext cx="2057400" cy="365125"/>
          </a:xfrm>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410848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9B304-FB0C-4ECA-8FDC-2830AB4EBCCC}"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112024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E32E3-A2E9-46C2-98A1-898EBFD89F1A}"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2307266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8DE514-8C45-4E50-84AC-B4F44472C7C2}"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519212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DD94D-FE27-4F17-AD53-1FFCE30B42AF}"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3618311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601D8-B5B1-4FBA-88C2-9F47CB17E779}"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851722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114EB0-1D35-45E1-9213-59ECF7244B92}"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1075324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1A664-631E-49E9-BA6A-450AD9977DA8}" type="datetime1">
              <a:rPr lang="en-US" smtClean="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407676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0F753-21B0-4E6D-B273-E4461432FB3A}" type="datetime1">
              <a:rPr lang="en-US" smtClean="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3096244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477AD-43BD-469B-86CA-726B352796B9}" type="datetime1">
              <a:rPr lang="en-US" smtClean="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41555969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B176F6-FB92-4A58-9354-B562451B5ED9}"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25833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91C1EF-6717-4FD0-AEAD-4B0F104FFA0C}" type="datetime1">
              <a:rPr lang="en-US" smtClean="0"/>
              <a:t>5/26/2021</a:t>
            </a:fld>
            <a:endParaRPr lang="en-US" dirty="0"/>
          </a:p>
        </p:txBody>
      </p:sp>
      <p:sp>
        <p:nvSpPr>
          <p:cNvPr id="6" name="Slide Number Placeholder 5"/>
          <p:cNvSpPr>
            <a:spLocks noGrp="1"/>
          </p:cNvSpPr>
          <p:nvPr>
            <p:ph type="sldNum" sz="quarter" idx="12"/>
          </p:nvPr>
        </p:nvSpPr>
        <p:spPr/>
        <p:txBody>
          <a:bodyPr/>
          <a:lstStyle>
            <a:lvl1pPr marL="0" algn="r" defTabSz="914400" rtl="0" eaLnBrk="1" latinLnBrk="0" hangingPunct="1">
              <a:defRPr lang="en-US" sz="1200" b="1" kern="1200" smtClean="0">
                <a:solidFill>
                  <a:schemeClr val="tx1"/>
                </a:solidFill>
                <a:latin typeface="Arial" panose="020B0604020202020204" pitchFamily="34" charset="0"/>
                <a:ea typeface="+mn-ea"/>
                <a:cs typeface="Arial" panose="020B0604020202020204" pitchFamily="34" charset="0"/>
              </a:defRPr>
            </a:lvl1pPr>
          </a:lstStyle>
          <a:p>
            <a:fld id="{1C58BFC6-25B7-4DC8-8DA3-1472B5D5A4A3}" type="slidenum">
              <a:rPr lang="en-US" smtClean="0"/>
              <a:pPr/>
              <a:t>‹#›</a:t>
            </a:fld>
            <a:endParaRPr lang="en-US" dirty="0"/>
          </a:p>
        </p:txBody>
      </p:sp>
    </p:spTree>
    <p:extLst>
      <p:ext uri="{BB962C8B-B14F-4D97-AF65-F5344CB8AC3E}">
        <p14:creationId xmlns:p14="http://schemas.microsoft.com/office/powerpoint/2010/main" val="14804602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96C107-5CE2-4E88-9723-99DBB8330F1F}"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1038353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B953F-5DF8-490B-832A-8672747190D4}"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998231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8E012-D6BC-4CB1-B7F7-1A661CDD7B5A}"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193263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ACFF72-17D2-4B35-94E2-13633466236A}" type="datetime1">
              <a:rPr lang="en-US" smtClean="0"/>
              <a:t>5/26/2021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128017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CD28BE-BE30-4DF3-B030-858CF95EE69C}"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125926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2C7920-F45F-4C16-8836-388899F8981E}" type="datetime1">
              <a:rPr lang="en-US" smtClean="0"/>
              <a:t>5/26/2021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331382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567380-7324-4D61-ABB9-C39F17A19B63}" type="datetime1">
              <a:rPr lang="en-US" smtClean="0"/>
              <a:t>5/26/2021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80272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968A6A-A4DF-4F21-8C5E-FEBB15ECC674}" type="datetime1">
              <a:rPr lang="en-US" smtClean="0"/>
              <a:t>5/26/2021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2097896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E65A3E-75C1-4325-938B-5ECF1F94F656}"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325333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1CFF26-C9E9-4F59-8B6B-C02F33244706}" type="datetime1">
              <a:rPr lang="en-US" smtClean="0"/>
              <a:t>5/26/2021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58BFC6-25B7-4DC8-8DA3-1472B5D5A4A3}" type="slidenum">
              <a:rPr lang="en-US" smtClean="0"/>
              <a:t>‹#›</a:t>
            </a:fld>
            <a:endParaRPr lang="en-US" dirty="0"/>
          </a:p>
        </p:txBody>
      </p:sp>
    </p:spTree>
    <p:extLst>
      <p:ext uri="{BB962C8B-B14F-4D97-AF65-F5344CB8AC3E}">
        <p14:creationId xmlns:p14="http://schemas.microsoft.com/office/powerpoint/2010/main" val="152502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EAF68-EC94-464E-A2CF-F6E6FCB734F3}" type="datetime1">
              <a:rPr lang="en-US" smtClean="0"/>
              <a:t>5/26/2021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913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8BFC6-25B7-4DC8-8DA3-1472B5D5A4A3}" type="slidenum">
              <a:rPr lang="en-US" smtClean="0"/>
              <a:t>‹#›</a:t>
            </a:fld>
            <a:endParaRPr lang="en-US" dirty="0"/>
          </a:p>
        </p:txBody>
      </p:sp>
      <p:sp>
        <p:nvSpPr>
          <p:cNvPr id="7" name="AutoShape 36"/>
          <p:cNvSpPr>
            <a:spLocks noChangeArrowheads="1"/>
          </p:cNvSpPr>
          <p:nvPr userDrawn="1"/>
        </p:nvSpPr>
        <p:spPr bwMode="auto">
          <a:xfrm>
            <a:off x="1600200" y="6324600"/>
            <a:ext cx="2305050" cy="461665"/>
          </a:xfrm>
          <a:prstGeom prst="roundRect">
            <a:avLst>
              <a:gd name="adj" fmla="val 347"/>
            </a:avLst>
          </a:prstGeom>
          <a:noFill/>
          <a:ln w="9525" algn="ctr">
            <a:noFill/>
            <a:round/>
            <a:headEnd/>
            <a:tailEnd/>
          </a:ln>
          <a:effectLst/>
        </p:spPr>
        <p:txBody>
          <a:bodyPr wrap="square">
            <a:spAutoFit/>
          </a:bodyPr>
          <a:lstStyle/>
          <a:p>
            <a:pPr algn="ctr">
              <a:lnSpc>
                <a:spcPct val="100000"/>
              </a:lnSpc>
            </a:pPr>
            <a:r>
              <a:rPr lang="en-GB" sz="1200" b="1" dirty="0">
                <a:latin typeface="Arial" panose="020B0604020202020204" pitchFamily="34" charset="0"/>
                <a:cs typeface="Arial" panose="020B0604020202020204" pitchFamily="34" charset="0"/>
              </a:rPr>
              <a:t>Apostolos Psaros </a:t>
            </a:r>
          </a:p>
          <a:p>
            <a:pPr algn="ctr">
              <a:lnSpc>
                <a:spcPct val="100000"/>
              </a:lnSpc>
            </a:pPr>
            <a:r>
              <a:rPr lang="en-GB" sz="1200" b="1" dirty="0">
                <a:latin typeface="Arial" panose="020B0604020202020204" pitchFamily="34" charset="0"/>
                <a:cs typeface="Arial" panose="020B0604020202020204" pitchFamily="34" charset="0"/>
              </a:rPr>
              <a:t>Postdoc @ Brown University</a:t>
            </a:r>
          </a:p>
        </p:txBody>
      </p:sp>
      <p:sp>
        <p:nvSpPr>
          <p:cNvPr id="8" name="Rectangle 7"/>
          <p:cNvSpPr/>
          <p:nvPr userDrawn="1"/>
        </p:nvSpPr>
        <p:spPr>
          <a:xfrm>
            <a:off x="4953000" y="6324600"/>
            <a:ext cx="2246547" cy="646331"/>
          </a:xfrm>
          <a:prstGeom prst="rect">
            <a:avLst/>
          </a:prstGeom>
        </p:spPr>
        <p:txBody>
          <a:bodyPr wrap="square">
            <a:spAutoFit/>
          </a:bodyPr>
          <a:lstStyle/>
          <a:p>
            <a:pPr algn="ctr"/>
            <a:r>
              <a:rPr lang="en-GB" sz="1200" b="1" dirty="0">
                <a:latin typeface="Arial" panose="020B0604020202020204" pitchFamily="34" charset="0"/>
                <a:cs typeface="Arial" panose="020B0604020202020204" pitchFamily="34" charset="0"/>
              </a:rPr>
              <a:t>EMI / PMC Conference</a:t>
            </a:r>
          </a:p>
          <a:p>
            <a:pPr algn="ctr"/>
            <a:r>
              <a:rPr lang="en-GB" sz="1200" b="1" dirty="0">
                <a:latin typeface="Arial" panose="020B0604020202020204" pitchFamily="34" charset="0"/>
                <a:cs typeface="Arial" panose="020B0604020202020204" pitchFamily="34" charset="0"/>
              </a:rPr>
              <a:t>Columbia - May 25-28, 2021</a:t>
            </a:r>
          </a:p>
          <a:p>
            <a:pPr algn="ctr"/>
            <a:endParaRPr lang="en-GB"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8634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EEB1E0-7BC8-46AC-8323-D9A8922C8C7E}" type="datetime1">
              <a:rPr lang="en-US" smtClean="0"/>
              <a:t>5/26/2021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8BFC6-25B7-4DC8-8DA3-1472B5D5A4A3}" type="slidenum">
              <a:rPr lang="en-US" smtClean="0"/>
              <a:t>‹#›</a:t>
            </a:fld>
            <a:endParaRPr lang="en-US" dirty="0"/>
          </a:p>
        </p:txBody>
      </p:sp>
    </p:spTree>
    <p:extLst>
      <p:ext uri="{BB962C8B-B14F-4D97-AF65-F5344CB8AC3E}">
        <p14:creationId xmlns:p14="http://schemas.microsoft.com/office/powerpoint/2010/main" val="20680782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17.JP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17.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17.JP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1.png"/><Relationship Id="rId7"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17.JP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29.JPG"/><Relationship Id="rId4" Type="http://schemas.openxmlformats.org/officeDocument/2006/relationships/image" Target="../media/image30.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29.JPG"/><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gif"/><Relationship Id="rId4" Type="http://schemas.openxmlformats.org/officeDocument/2006/relationships/image" Target="../media/image2.JPG"/><Relationship Id="rId9" Type="http://schemas.openxmlformats.org/officeDocument/2006/relationships/image" Target="../media/image7.jpg"/></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30.JPG"/><Relationship Id="rId4" Type="http://schemas.openxmlformats.org/officeDocument/2006/relationships/image" Target="../media/image34.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JP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32.JPG"/><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png"/><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JPG"/><Relationship Id="rId9"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JPG"/><Relationship Id="rId4" Type="http://schemas.openxmlformats.org/officeDocument/2006/relationships/image" Target="../media/image30.JP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png"/><Relationship Id="rId7"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2.JPG"/><Relationship Id="rId9"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png"/><Relationship Id="rId7"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21.JPG"/><Relationship Id="rId5" Type="http://schemas.openxmlformats.org/officeDocument/2006/relationships/image" Target="../media/image12.JPG"/><Relationship Id="rId10" Type="http://schemas.openxmlformats.org/officeDocument/2006/relationships/image" Target="../media/image20.jpeg"/><Relationship Id="rId4" Type="http://schemas.openxmlformats.org/officeDocument/2006/relationships/image" Target="../media/image2.JPG"/><Relationship Id="rId9" Type="http://schemas.openxmlformats.org/officeDocument/2006/relationships/image" Target="../media/image19.jpeg"/></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png"/><Relationship Id="rId7" Type="http://schemas.openxmlformats.org/officeDocument/2006/relationships/image" Target="../media/image22.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27.JPG"/><Relationship Id="rId5" Type="http://schemas.openxmlformats.org/officeDocument/2006/relationships/image" Target="../media/image12.JPG"/><Relationship Id="rId10" Type="http://schemas.openxmlformats.org/officeDocument/2006/relationships/image" Target="../media/image26.JPG"/><Relationship Id="rId4" Type="http://schemas.openxmlformats.org/officeDocument/2006/relationships/image" Target="../media/image2.JPG"/><Relationship Id="rId9" Type="http://schemas.openxmlformats.org/officeDocument/2006/relationships/image" Target="../media/image25.JPG"/></Relationships>
</file>

<file path=ppt/slides/_rels/slide8.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png"/><Relationship Id="rId7"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image" Target="../media/image27.JPG"/><Relationship Id="rId5" Type="http://schemas.openxmlformats.org/officeDocument/2006/relationships/image" Target="../media/image12.JPG"/><Relationship Id="rId10" Type="http://schemas.openxmlformats.org/officeDocument/2006/relationships/image" Target="../media/image26.JPG"/><Relationship Id="rId4" Type="http://schemas.openxmlformats.org/officeDocument/2006/relationships/image" Target="../media/image2.JPG"/><Relationship Id="rId9" Type="http://schemas.openxmlformats.org/officeDocument/2006/relationships/image" Target="../media/image25.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9" name="Rectangle 5"/>
          <p:cNvSpPr>
            <a:spLocks noChangeArrowheads="1"/>
          </p:cNvSpPr>
          <p:nvPr/>
        </p:nvSpPr>
        <p:spPr bwMode="auto">
          <a:xfrm>
            <a:off x="723900" y="1027785"/>
            <a:ext cx="7696200" cy="1563015"/>
          </a:xfrm>
          <a:prstGeom prst="rect">
            <a:avLst/>
          </a:prstGeom>
          <a:solidFill>
            <a:srgbClr val="2B284D"/>
          </a:solidFill>
          <a:ln w="9525">
            <a:noFill/>
            <a:miter lim="800000"/>
            <a:headEnd/>
            <a:tailEnd/>
          </a:ln>
          <a:effectLst/>
        </p:spPr>
        <p:txBody>
          <a:bodyPr anchor="ctr"/>
          <a:lstStyle/>
          <a:p>
            <a:pPr algn="ctr"/>
            <a:r>
              <a:rPr lang="en-US" sz="2400" dirty="0">
                <a:solidFill>
                  <a:schemeClr val="bg1"/>
                </a:solidFill>
                <a:latin typeface="Arial" panose="020B0604020202020204" pitchFamily="34" charset="0"/>
                <a:cs typeface="Arial" panose="020B0604020202020204" pitchFamily="34" charset="0"/>
              </a:rPr>
              <a:t>A Quadratic Approximation of the Wiener Path Integral for Stochastic Response Determination of Nonlinear Multi-degree-of-freedom Systems</a:t>
            </a:r>
            <a:endParaRPr lang="en-US" sz="2400" b="1" dirty="0">
              <a:solidFill>
                <a:schemeClr val="bg1"/>
              </a:solidFill>
              <a:latin typeface="Arial" panose="020B0604020202020204" pitchFamily="34" charset="0"/>
              <a:cs typeface="Arial" panose="020B0604020202020204" pitchFamily="34" charset="0"/>
            </a:endParaRPr>
          </a:p>
        </p:txBody>
      </p:sp>
      <p:sp>
        <p:nvSpPr>
          <p:cNvPr id="10" name="Rectangle 5"/>
          <p:cNvSpPr>
            <a:spLocks noChangeArrowheads="1"/>
          </p:cNvSpPr>
          <p:nvPr/>
        </p:nvSpPr>
        <p:spPr bwMode="auto">
          <a:xfrm>
            <a:off x="734060" y="3085185"/>
            <a:ext cx="7696200" cy="1563015"/>
          </a:xfrm>
          <a:prstGeom prst="rect">
            <a:avLst/>
          </a:prstGeom>
          <a:noFill/>
          <a:ln w="9525">
            <a:noFill/>
            <a:miter lim="800000"/>
            <a:headEnd/>
            <a:tailEnd/>
          </a:ln>
          <a:effectLst/>
        </p:spPr>
        <p:txBody>
          <a:bodyPr anchor="ctr"/>
          <a:lstStyle/>
          <a:p>
            <a:pPr algn="ctr"/>
            <a:r>
              <a:rPr lang="en-US" sz="2000" b="1" dirty="0">
                <a:solidFill>
                  <a:srgbClr val="2B284D"/>
                </a:solidFill>
                <a:latin typeface="Arial" panose="020B0604020202020204" pitchFamily="34" charset="0"/>
                <a:cs typeface="Arial" panose="020B0604020202020204" pitchFamily="34" charset="0"/>
              </a:rPr>
              <a:t>Apostolos F. Psaros</a:t>
            </a:r>
          </a:p>
          <a:p>
            <a:pPr algn="ctr"/>
            <a:r>
              <a:rPr lang="en-US" sz="1500" b="1" dirty="0">
                <a:solidFill>
                  <a:srgbClr val="2B284D"/>
                </a:solidFill>
                <a:latin typeface="Arial" panose="020B0604020202020204" pitchFamily="34" charset="0"/>
                <a:cs typeface="Arial" panose="020B0604020202020204" pitchFamily="34" charset="0"/>
              </a:rPr>
              <a:t>Collaborators: Zhao Y., </a:t>
            </a:r>
            <a:r>
              <a:rPr lang="en-US" sz="1500" b="1" dirty="0" err="1">
                <a:solidFill>
                  <a:srgbClr val="2B284D"/>
                </a:solidFill>
                <a:latin typeface="Arial" panose="020B0604020202020204" pitchFamily="34" charset="0"/>
                <a:cs typeface="Arial" panose="020B0604020202020204" pitchFamily="34" charset="0"/>
              </a:rPr>
              <a:t>Petromichelakis</a:t>
            </a:r>
            <a:r>
              <a:rPr lang="en-US" sz="1500" b="1" dirty="0">
                <a:solidFill>
                  <a:srgbClr val="2B284D"/>
                </a:solidFill>
                <a:latin typeface="Arial" panose="020B0604020202020204" pitchFamily="34" charset="0"/>
                <a:cs typeface="Arial" panose="020B0604020202020204" pitchFamily="34" charset="0"/>
              </a:rPr>
              <a:t> I., </a:t>
            </a:r>
            <a:r>
              <a:rPr lang="en-US" sz="1500" b="1" dirty="0" err="1">
                <a:solidFill>
                  <a:srgbClr val="2B284D"/>
                </a:solidFill>
                <a:latin typeface="Arial" panose="020B0604020202020204" pitchFamily="34" charset="0"/>
                <a:cs typeface="Arial" panose="020B0604020202020204" pitchFamily="34" charset="0"/>
              </a:rPr>
              <a:t>Kougioumtzoglou</a:t>
            </a:r>
            <a:r>
              <a:rPr lang="en-US" sz="1500" b="1" dirty="0">
                <a:solidFill>
                  <a:srgbClr val="2B284D"/>
                </a:solidFill>
                <a:latin typeface="Arial" panose="020B0604020202020204" pitchFamily="34" charset="0"/>
                <a:cs typeface="Arial" panose="020B0604020202020204" pitchFamily="34" charset="0"/>
              </a:rPr>
              <a:t> I.</a:t>
            </a:r>
          </a:p>
          <a:p>
            <a:pPr algn="ctr"/>
            <a:endParaRPr lang="en-US" sz="2000" b="1" dirty="0">
              <a:solidFill>
                <a:srgbClr val="2B284D"/>
              </a:solidFill>
              <a:latin typeface="Arial" panose="020B0604020202020204" pitchFamily="34" charset="0"/>
              <a:cs typeface="Arial" panose="020B0604020202020204" pitchFamily="34" charset="0"/>
            </a:endParaRPr>
          </a:p>
          <a:p>
            <a:pPr algn="ctr"/>
            <a:r>
              <a:rPr lang="en-US" sz="1600" b="1" dirty="0">
                <a:solidFill>
                  <a:srgbClr val="2B284D"/>
                </a:solidFill>
                <a:latin typeface="Arial" panose="020B0604020202020204" pitchFamily="34" charset="0"/>
                <a:cs typeface="Arial" panose="020B0604020202020204" pitchFamily="34" charset="0"/>
              </a:rPr>
              <a:t>EMI / PMC 2021</a:t>
            </a:r>
          </a:p>
          <a:p>
            <a:pPr algn="ctr"/>
            <a:r>
              <a:rPr lang="en-US" sz="1600" b="1" dirty="0">
                <a:solidFill>
                  <a:srgbClr val="2B284D"/>
                </a:solidFill>
                <a:latin typeface="Arial" panose="020B0604020202020204" pitchFamily="34" charset="0"/>
                <a:cs typeface="Arial" panose="020B0604020202020204" pitchFamily="34" charset="0"/>
              </a:rPr>
              <a:t>Columbia University</a:t>
            </a:r>
          </a:p>
          <a:p>
            <a:pPr algn="ctr"/>
            <a:endParaRPr lang="en-US" sz="1600" b="1" dirty="0">
              <a:solidFill>
                <a:srgbClr val="2B284D"/>
              </a:solidFill>
              <a:latin typeface="Arial" panose="020B0604020202020204" pitchFamily="34" charset="0"/>
              <a:cs typeface="Arial" panose="020B0604020202020204" pitchFamily="34" charset="0"/>
            </a:endParaRPr>
          </a:p>
          <a:p>
            <a:pPr algn="ctr"/>
            <a:r>
              <a:rPr lang="en-US" sz="1600" b="1" dirty="0">
                <a:solidFill>
                  <a:srgbClr val="2B284D"/>
                </a:solidFill>
                <a:latin typeface="Arial" panose="020B0604020202020204" pitchFamily="34" charset="0"/>
                <a:cs typeface="Arial" panose="020B0604020202020204" pitchFamily="34" charset="0"/>
              </a:rPr>
              <a:t>May 25-28, 2021</a:t>
            </a:r>
          </a:p>
        </p:txBody>
      </p:sp>
    </p:spTree>
    <p:extLst>
      <p:ext uri="{BB962C8B-B14F-4D97-AF65-F5344CB8AC3E}">
        <p14:creationId xmlns:p14="http://schemas.microsoft.com/office/powerpoint/2010/main" val="185027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Rectangle 2"/>
          <p:cNvSpPr txBox="1">
            <a:spLocks noChangeArrowheads="1"/>
          </p:cNvSpPr>
          <p:nvPr/>
        </p:nvSpPr>
        <p:spPr>
          <a:xfrm>
            <a:off x="304800" y="1104192"/>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500" b="1"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13" name="Picture 12"/>
          <p:cNvPicPr>
            <a:picLocks noChangeAspect="1"/>
          </p:cNvPicPr>
          <p:nvPr/>
        </p:nvPicPr>
        <p:blipFill>
          <a:blip r:embed="rId4"/>
          <a:srcRect/>
          <a:stretch/>
        </p:blipFill>
        <p:spPr>
          <a:xfrm>
            <a:off x="4096718" y="1828800"/>
            <a:ext cx="1434642" cy="439108"/>
          </a:xfrm>
          <a:prstGeom prst="rect">
            <a:avLst/>
          </a:prstGeom>
        </p:spPr>
      </p:pic>
      <p:sp>
        <p:nvSpPr>
          <p:cNvPr id="15" name="TextBox 14"/>
          <p:cNvSpPr txBox="1"/>
          <p:nvPr/>
        </p:nvSpPr>
        <p:spPr>
          <a:xfrm>
            <a:off x="1104900" y="2397768"/>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pic>
        <p:nvPicPr>
          <p:cNvPr id="19" name="Picture 18"/>
          <p:cNvPicPr>
            <a:picLocks noChangeAspect="1"/>
          </p:cNvPicPr>
          <p:nvPr/>
        </p:nvPicPr>
        <p:blipFill>
          <a:blip r:embed="rId5"/>
          <a:srcRect/>
          <a:stretch/>
        </p:blipFill>
        <p:spPr>
          <a:xfrm>
            <a:off x="1578088" y="2819400"/>
            <a:ext cx="6119102" cy="822075"/>
          </a:xfrm>
          <a:prstGeom prst="rect">
            <a:avLst/>
          </a:prstGeom>
        </p:spPr>
      </p:pic>
      <p:sp>
        <p:nvSpPr>
          <p:cNvPr id="22" name="TextBox 21"/>
          <p:cNvSpPr txBox="1"/>
          <p:nvPr/>
        </p:nvSpPr>
        <p:spPr>
          <a:xfrm>
            <a:off x="1104900" y="2400300"/>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Functional integral</a:t>
            </a:r>
          </a:p>
        </p:txBody>
      </p:sp>
      <p:sp>
        <p:nvSpPr>
          <p:cNvPr id="29" name="Freeform 28"/>
          <p:cNvSpPr/>
          <p:nvPr/>
        </p:nvSpPr>
        <p:spPr>
          <a:xfrm>
            <a:off x="1474237" y="5141943"/>
            <a:ext cx="6326155" cy="600691"/>
          </a:xfrm>
          <a:custGeom>
            <a:avLst/>
            <a:gdLst>
              <a:gd name="connsiteX0" fmla="*/ 0 w 6326155"/>
              <a:gd name="connsiteY0" fmla="*/ 410547 h 600691"/>
              <a:gd name="connsiteX1" fmla="*/ 1119673 w 6326155"/>
              <a:gd name="connsiteY1" fmla="*/ 233265 h 600691"/>
              <a:gd name="connsiteX2" fmla="*/ 2071396 w 6326155"/>
              <a:gd name="connsiteY2" fmla="*/ 559836 h 600691"/>
              <a:gd name="connsiteX3" fmla="*/ 3489649 w 6326155"/>
              <a:gd name="connsiteY3" fmla="*/ 261257 h 600691"/>
              <a:gd name="connsiteX4" fmla="*/ 4795934 w 6326155"/>
              <a:gd name="connsiteY4" fmla="*/ 597159 h 600691"/>
              <a:gd name="connsiteX5" fmla="*/ 6326155 w 6326155"/>
              <a:gd name="connsiteY5" fmla="*/ 0 h 6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6155" h="600691">
                <a:moveTo>
                  <a:pt x="0" y="410547"/>
                </a:moveTo>
                <a:cubicBezTo>
                  <a:pt x="387220" y="309465"/>
                  <a:pt x="774440" y="208383"/>
                  <a:pt x="1119673" y="233265"/>
                </a:cubicBezTo>
                <a:cubicBezTo>
                  <a:pt x="1464906" y="258147"/>
                  <a:pt x="1676400" y="555171"/>
                  <a:pt x="2071396" y="559836"/>
                </a:cubicBezTo>
                <a:cubicBezTo>
                  <a:pt x="2466392" y="564501"/>
                  <a:pt x="3035559" y="255037"/>
                  <a:pt x="3489649" y="261257"/>
                </a:cubicBezTo>
                <a:cubicBezTo>
                  <a:pt x="3943739" y="267477"/>
                  <a:pt x="4323183" y="640702"/>
                  <a:pt x="4795934" y="597159"/>
                </a:cubicBezTo>
                <a:cubicBezTo>
                  <a:pt x="5268685" y="553616"/>
                  <a:pt x="6080449" y="63759"/>
                  <a:pt x="6326155" y="0"/>
                </a:cubicBezTo>
              </a:path>
            </a:pathLst>
          </a:custGeom>
          <a:noFill/>
          <a:ln w="25400">
            <a:solidFill>
              <a:srgbClr val="C10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8">
            <a:extLst>
              <a:ext uri="{FF2B5EF4-FFF2-40B4-BE49-F238E27FC236}">
                <a16:creationId xmlns:a16="http://schemas.microsoft.com/office/drawing/2014/main" id="{51500D54-A504-4CEE-8A74-F0EE14C7158D}"/>
              </a:ext>
            </a:extLst>
          </p:cNvPr>
          <p:cNvSpPr/>
          <p:nvPr/>
        </p:nvSpPr>
        <p:spPr>
          <a:xfrm>
            <a:off x="1476375" y="4140749"/>
            <a:ext cx="6320738" cy="1414462"/>
          </a:xfrm>
          <a:custGeom>
            <a:avLst/>
            <a:gdLst>
              <a:gd name="connsiteX0" fmla="*/ 0 w 6315075"/>
              <a:gd name="connsiteY0" fmla="*/ 1412988 h 1412988"/>
              <a:gd name="connsiteX1" fmla="*/ 933450 w 6315075"/>
              <a:gd name="connsiteY1" fmla="*/ 403338 h 1412988"/>
              <a:gd name="connsiteX2" fmla="*/ 2247900 w 6315075"/>
              <a:gd name="connsiteY2" fmla="*/ 546213 h 1412988"/>
              <a:gd name="connsiteX3" fmla="*/ 4343400 w 6315075"/>
              <a:gd name="connsiteY3" fmla="*/ 79488 h 1412988"/>
              <a:gd name="connsiteX4" fmla="*/ 5800725 w 6315075"/>
              <a:gd name="connsiteY4" fmla="*/ 136638 h 1412988"/>
              <a:gd name="connsiteX5" fmla="*/ 6315075 w 6315075"/>
              <a:gd name="connsiteY5" fmla="*/ 3288 h 14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5075" h="1412988">
                <a:moveTo>
                  <a:pt x="0" y="1412988"/>
                </a:moveTo>
                <a:cubicBezTo>
                  <a:pt x="279400" y="980394"/>
                  <a:pt x="558800" y="547800"/>
                  <a:pt x="933450" y="403338"/>
                </a:cubicBezTo>
                <a:cubicBezTo>
                  <a:pt x="1308100" y="258876"/>
                  <a:pt x="1679575" y="600188"/>
                  <a:pt x="2247900" y="546213"/>
                </a:cubicBezTo>
                <a:cubicBezTo>
                  <a:pt x="2816225" y="492238"/>
                  <a:pt x="3751263" y="147750"/>
                  <a:pt x="4343400" y="79488"/>
                </a:cubicBezTo>
                <a:cubicBezTo>
                  <a:pt x="4935538" y="11225"/>
                  <a:pt x="5472113" y="149338"/>
                  <a:pt x="5800725" y="136638"/>
                </a:cubicBezTo>
                <a:cubicBezTo>
                  <a:pt x="6129338" y="123938"/>
                  <a:pt x="6242050" y="-23700"/>
                  <a:pt x="6315075" y="3288"/>
                </a:cubicBezTo>
              </a:path>
            </a:pathLst>
          </a:custGeom>
          <a:noFill/>
          <a:ln w="25400">
            <a:solidFill>
              <a:srgbClr val="C10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9A1CDC90-BBA2-4419-8EF8-AE163022DF84}"/>
              </a:ext>
            </a:extLst>
          </p:cNvPr>
          <p:cNvCxnSpPr/>
          <p:nvPr/>
        </p:nvCxnSpPr>
        <p:spPr>
          <a:xfrm flipV="1">
            <a:off x="1482811" y="377190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5518F4A-9A63-4B2C-ACB3-C290D88B15C2}"/>
              </a:ext>
            </a:extLst>
          </p:cNvPr>
          <p:cNvSpPr txBox="1"/>
          <p:nvPr/>
        </p:nvSpPr>
        <p:spPr>
          <a:xfrm>
            <a:off x="1044555" y="5496580"/>
            <a:ext cx="399574" cy="523220"/>
          </a:xfrm>
          <a:prstGeom prst="rect">
            <a:avLst/>
          </a:prstGeom>
          <a:noFill/>
        </p:spPr>
        <p:txBody>
          <a:bodyPr wrap="square" rtlCol="0">
            <a:spAutoFit/>
          </a:bodyPr>
          <a:lstStyle/>
          <a:p>
            <a:r>
              <a:rPr lang="en-US" sz="2800" dirty="0" err="1"/>
              <a:t>t</a:t>
            </a:r>
            <a:r>
              <a:rPr lang="en-US" sz="2800" baseline="-25000" dirty="0" err="1"/>
              <a:t>i</a:t>
            </a:r>
            <a:endParaRPr lang="en-US" sz="2800" dirty="0"/>
          </a:p>
        </p:txBody>
      </p:sp>
      <p:sp>
        <p:nvSpPr>
          <p:cNvPr id="40" name="TextBox 39">
            <a:extLst>
              <a:ext uri="{FF2B5EF4-FFF2-40B4-BE49-F238E27FC236}">
                <a16:creationId xmlns:a16="http://schemas.microsoft.com/office/drawing/2014/main" id="{79EAC7C0-6550-4AE9-85F3-F09E9A1278C3}"/>
              </a:ext>
            </a:extLst>
          </p:cNvPr>
          <p:cNvSpPr txBox="1"/>
          <p:nvPr/>
        </p:nvSpPr>
        <p:spPr>
          <a:xfrm>
            <a:off x="1005016" y="3629680"/>
            <a:ext cx="399574" cy="523220"/>
          </a:xfrm>
          <a:prstGeom prst="rect">
            <a:avLst/>
          </a:prstGeom>
          <a:noFill/>
        </p:spPr>
        <p:txBody>
          <a:bodyPr wrap="square" rtlCol="0">
            <a:spAutoFit/>
          </a:bodyPr>
          <a:lstStyle/>
          <a:p>
            <a:r>
              <a:rPr lang="en-US" sz="2800" dirty="0"/>
              <a:t>x</a:t>
            </a:r>
            <a:r>
              <a:rPr lang="en-US" sz="2800" baseline="-25000" dirty="0"/>
              <a:t>i</a:t>
            </a:r>
            <a:endParaRPr lang="en-US" sz="2800" dirty="0"/>
          </a:p>
        </p:txBody>
      </p:sp>
      <p:cxnSp>
        <p:nvCxnSpPr>
          <p:cNvPr id="41" name="Straight Arrow Connector 40">
            <a:extLst>
              <a:ext uri="{FF2B5EF4-FFF2-40B4-BE49-F238E27FC236}">
                <a16:creationId xmlns:a16="http://schemas.microsoft.com/office/drawing/2014/main" id="{60F353DF-A084-4030-8C9E-9A84E772444A}"/>
              </a:ext>
            </a:extLst>
          </p:cNvPr>
          <p:cNvCxnSpPr/>
          <p:nvPr/>
        </p:nvCxnSpPr>
        <p:spPr>
          <a:xfrm>
            <a:off x="952500" y="5562600"/>
            <a:ext cx="732343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D98B2AE8-6DCA-46DE-9DE4-C7663343CEE1}"/>
              </a:ext>
            </a:extLst>
          </p:cNvPr>
          <p:cNvSpPr txBox="1"/>
          <p:nvPr/>
        </p:nvSpPr>
        <p:spPr>
          <a:xfrm>
            <a:off x="7404576" y="5519486"/>
            <a:ext cx="399574" cy="523220"/>
          </a:xfrm>
          <a:prstGeom prst="rect">
            <a:avLst/>
          </a:prstGeom>
          <a:noFill/>
        </p:spPr>
        <p:txBody>
          <a:bodyPr wrap="square" rtlCol="0">
            <a:spAutoFit/>
          </a:bodyPr>
          <a:lstStyle/>
          <a:p>
            <a:r>
              <a:rPr lang="en-US" sz="2800" dirty="0" err="1"/>
              <a:t>t</a:t>
            </a:r>
            <a:r>
              <a:rPr lang="en-US" sz="2800" baseline="-25000" dirty="0" err="1"/>
              <a:t>f</a:t>
            </a:r>
            <a:endParaRPr lang="en-US" sz="2800" dirty="0"/>
          </a:p>
        </p:txBody>
      </p:sp>
      <p:sp>
        <p:nvSpPr>
          <p:cNvPr id="44" name="TextBox 43">
            <a:extLst>
              <a:ext uri="{FF2B5EF4-FFF2-40B4-BE49-F238E27FC236}">
                <a16:creationId xmlns:a16="http://schemas.microsoft.com/office/drawing/2014/main" id="{7221D4B0-8547-48D7-9F34-7F978408444B}"/>
              </a:ext>
            </a:extLst>
          </p:cNvPr>
          <p:cNvSpPr txBox="1"/>
          <p:nvPr/>
        </p:nvSpPr>
        <p:spPr>
          <a:xfrm>
            <a:off x="7315201" y="3591580"/>
            <a:ext cx="589042" cy="523220"/>
          </a:xfrm>
          <a:prstGeom prst="rect">
            <a:avLst/>
          </a:prstGeom>
          <a:noFill/>
        </p:spPr>
        <p:txBody>
          <a:bodyPr wrap="square" rtlCol="0">
            <a:spAutoFit/>
          </a:bodyPr>
          <a:lstStyle/>
          <a:p>
            <a:r>
              <a:rPr lang="en-US" sz="2800" dirty="0" err="1"/>
              <a:t>x</a:t>
            </a:r>
            <a:r>
              <a:rPr lang="en-US" sz="2800" baseline="-25000" dirty="0" err="1"/>
              <a:t>f</a:t>
            </a:r>
            <a:endParaRPr lang="en-US" sz="2800" dirty="0"/>
          </a:p>
        </p:txBody>
      </p:sp>
      <p:cxnSp>
        <p:nvCxnSpPr>
          <p:cNvPr id="47" name="Straight Arrow Connector 46">
            <a:extLst>
              <a:ext uri="{FF2B5EF4-FFF2-40B4-BE49-F238E27FC236}">
                <a16:creationId xmlns:a16="http://schemas.microsoft.com/office/drawing/2014/main" id="{9A1CDC90-BBA2-4419-8EF8-AE163022DF84}"/>
              </a:ext>
            </a:extLst>
          </p:cNvPr>
          <p:cNvCxnSpPr/>
          <p:nvPr/>
        </p:nvCxnSpPr>
        <p:spPr>
          <a:xfrm flipV="1">
            <a:off x="7798065" y="377190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1AF7123E-E0A3-4B13-9EBD-06A351604A59}"/>
              </a:ext>
            </a:extLst>
          </p:cNvPr>
          <p:cNvSpPr/>
          <p:nvPr/>
        </p:nvSpPr>
        <p:spPr>
          <a:xfrm flipH="1">
            <a:off x="7742662" y="4075464"/>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70076AA-9070-4777-ACB9-F1221EEB67F3}"/>
              </a:ext>
            </a:extLst>
          </p:cNvPr>
          <p:cNvSpPr/>
          <p:nvPr/>
        </p:nvSpPr>
        <p:spPr>
          <a:xfrm flipH="1">
            <a:off x="7738900" y="508349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FC0CEEA-634D-414B-BB0C-1083E4D9013E}"/>
              </a:ext>
            </a:extLst>
          </p:cNvPr>
          <p:cNvSpPr/>
          <p:nvPr/>
        </p:nvSpPr>
        <p:spPr>
          <a:xfrm flipH="1">
            <a:off x="1424597" y="551237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1C58BFC6-25B7-4DC8-8DA3-1472B5D5A4A3}" type="slidenum">
              <a:rPr lang="en-US" smtClean="0"/>
              <a:pPr/>
              <a:t>9</a:t>
            </a:fld>
            <a:endParaRPr lang="en-US" dirty="0"/>
          </a:p>
        </p:txBody>
      </p:sp>
    </p:spTree>
    <p:extLst>
      <p:ext uri="{BB962C8B-B14F-4D97-AF65-F5344CB8AC3E}">
        <p14:creationId xmlns:p14="http://schemas.microsoft.com/office/powerpoint/2010/main" val="373806538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500" b="1"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13" name="Picture 12"/>
          <p:cNvPicPr>
            <a:picLocks noChangeAspect="1"/>
          </p:cNvPicPr>
          <p:nvPr/>
        </p:nvPicPr>
        <p:blipFill>
          <a:blip r:embed="rId4"/>
          <a:srcRect/>
          <a:stretch/>
        </p:blipFill>
        <p:spPr>
          <a:xfrm>
            <a:off x="4096718" y="1828800"/>
            <a:ext cx="1434642" cy="439108"/>
          </a:xfrm>
          <a:prstGeom prst="rect">
            <a:avLst/>
          </a:prstGeom>
        </p:spPr>
      </p:pic>
      <p:sp>
        <p:nvSpPr>
          <p:cNvPr id="15" name="TextBox 14"/>
          <p:cNvSpPr txBox="1"/>
          <p:nvPr/>
        </p:nvSpPr>
        <p:spPr>
          <a:xfrm>
            <a:off x="1104900" y="2397768"/>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pic>
        <p:nvPicPr>
          <p:cNvPr id="19" name="Picture 18"/>
          <p:cNvPicPr>
            <a:picLocks noChangeAspect="1"/>
          </p:cNvPicPr>
          <p:nvPr/>
        </p:nvPicPr>
        <p:blipFill>
          <a:blip r:embed="rId5"/>
          <a:srcRect/>
          <a:stretch/>
        </p:blipFill>
        <p:spPr>
          <a:xfrm>
            <a:off x="1578088" y="2819400"/>
            <a:ext cx="6119102" cy="822075"/>
          </a:xfrm>
          <a:prstGeom prst="rect">
            <a:avLst/>
          </a:prstGeom>
        </p:spPr>
      </p:pic>
      <p:sp>
        <p:nvSpPr>
          <p:cNvPr id="22" name="TextBox 21"/>
          <p:cNvSpPr txBox="1"/>
          <p:nvPr/>
        </p:nvSpPr>
        <p:spPr>
          <a:xfrm>
            <a:off x="1104900" y="2400300"/>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Functional integral</a:t>
            </a:r>
          </a:p>
        </p:txBody>
      </p:sp>
      <p:sp>
        <p:nvSpPr>
          <p:cNvPr id="30" name="Freeform 3">
            <a:extLst>
              <a:ext uri="{FF2B5EF4-FFF2-40B4-BE49-F238E27FC236}">
                <a16:creationId xmlns:a16="http://schemas.microsoft.com/office/drawing/2014/main" id="{48DEC1E0-670B-40E2-AB73-7508CE695082}"/>
              </a:ext>
            </a:extLst>
          </p:cNvPr>
          <p:cNvSpPr/>
          <p:nvPr/>
        </p:nvSpPr>
        <p:spPr>
          <a:xfrm>
            <a:off x="1464906" y="5141261"/>
            <a:ext cx="6344816" cy="620188"/>
          </a:xfrm>
          <a:custGeom>
            <a:avLst/>
            <a:gdLst>
              <a:gd name="connsiteX0" fmla="*/ 0 w 6344816"/>
              <a:gd name="connsiteY0" fmla="*/ 439220 h 620188"/>
              <a:gd name="connsiteX1" fmla="*/ 727788 w 6344816"/>
              <a:gd name="connsiteY1" fmla="*/ 607171 h 620188"/>
              <a:gd name="connsiteX2" fmla="*/ 3256384 w 6344816"/>
              <a:gd name="connsiteY2" fmla="*/ 131310 h 620188"/>
              <a:gd name="connsiteX3" fmla="*/ 4525347 w 6344816"/>
              <a:gd name="connsiteY3" fmla="*/ 261939 h 620188"/>
              <a:gd name="connsiteX4" fmla="*/ 6344816 w 6344816"/>
              <a:gd name="connsiteY4" fmla="*/ 682 h 62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4816" h="620188">
                <a:moveTo>
                  <a:pt x="0" y="439220"/>
                </a:moveTo>
                <a:cubicBezTo>
                  <a:pt x="92528" y="548854"/>
                  <a:pt x="185057" y="658489"/>
                  <a:pt x="727788" y="607171"/>
                </a:cubicBezTo>
                <a:cubicBezTo>
                  <a:pt x="1270519" y="555853"/>
                  <a:pt x="2623457" y="188849"/>
                  <a:pt x="3256384" y="131310"/>
                </a:cubicBezTo>
                <a:cubicBezTo>
                  <a:pt x="3889311" y="73771"/>
                  <a:pt x="4010608" y="283710"/>
                  <a:pt x="4525347" y="261939"/>
                </a:cubicBezTo>
                <a:cubicBezTo>
                  <a:pt x="5040086" y="240168"/>
                  <a:pt x="6064898" y="-14869"/>
                  <a:pt x="6344816" y="682"/>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DDCDF493-7924-4095-8062-424B933E235F}"/>
              </a:ext>
            </a:extLst>
          </p:cNvPr>
          <p:cNvSpPr/>
          <p:nvPr/>
        </p:nvSpPr>
        <p:spPr>
          <a:xfrm>
            <a:off x="1474237" y="5141907"/>
            <a:ext cx="6326155" cy="839793"/>
          </a:xfrm>
          <a:custGeom>
            <a:avLst/>
            <a:gdLst>
              <a:gd name="connsiteX0" fmla="*/ 0 w 6326155"/>
              <a:gd name="connsiteY0" fmla="*/ 438574 h 839793"/>
              <a:gd name="connsiteX1" fmla="*/ 1194318 w 6326155"/>
              <a:gd name="connsiteY1" fmla="*/ 709162 h 839793"/>
              <a:gd name="connsiteX2" fmla="*/ 2444620 w 6326155"/>
              <a:gd name="connsiteY2" fmla="*/ 102672 h 839793"/>
              <a:gd name="connsiteX3" fmla="*/ 3265714 w 6326155"/>
              <a:gd name="connsiteY3" fmla="*/ 802468 h 839793"/>
              <a:gd name="connsiteX4" fmla="*/ 4506685 w 6326155"/>
              <a:gd name="connsiteY4" fmla="*/ 36 h 839793"/>
              <a:gd name="connsiteX5" fmla="*/ 5243804 w 6326155"/>
              <a:gd name="connsiteY5" fmla="*/ 839791 h 839793"/>
              <a:gd name="connsiteX6" fmla="*/ 6326155 w 6326155"/>
              <a:gd name="connsiteY6" fmla="*/ 9366 h 83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155" h="839793">
                <a:moveTo>
                  <a:pt x="0" y="438574"/>
                </a:moveTo>
                <a:cubicBezTo>
                  <a:pt x="393441" y="601860"/>
                  <a:pt x="786882" y="765146"/>
                  <a:pt x="1194318" y="709162"/>
                </a:cubicBezTo>
                <a:cubicBezTo>
                  <a:pt x="1601754" y="653178"/>
                  <a:pt x="2099387" y="87121"/>
                  <a:pt x="2444620" y="102672"/>
                </a:cubicBezTo>
                <a:cubicBezTo>
                  <a:pt x="2789853" y="118223"/>
                  <a:pt x="2922037" y="819574"/>
                  <a:pt x="3265714" y="802468"/>
                </a:cubicBezTo>
                <a:cubicBezTo>
                  <a:pt x="3609391" y="785362"/>
                  <a:pt x="4177003" y="-6185"/>
                  <a:pt x="4506685" y="36"/>
                </a:cubicBezTo>
                <a:cubicBezTo>
                  <a:pt x="4836367" y="6256"/>
                  <a:pt x="4940559" y="838236"/>
                  <a:pt x="5243804" y="839791"/>
                </a:cubicBezTo>
                <a:cubicBezTo>
                  <a:pt x="5547049" y="841346"/>
                  <a:pt x="6074229" y="143105"/>
                  <a:pt x="6326155" y="9366"/>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9">
            <a:extLst>
              <a:ext uri="{FF2B5EF4-FFF2-40B4-BE49-F238E27FC236}">
                <a16:creationId xmlns:a16="http://schemas.microsoft.com/office/drawing/2014/main" id="{1E440749-9E77-446A-A6E2-7A5E75EB00CF}"/>
              </a:ext>
            </a:extLst>
          </p:cNvPr>
          <p:cNvSpPr/>
          <p:nvPr/>
        </p:nvSpPr>
        <p:spPr>
          <a:xfrm>
            <a:off x="1479550" y="3808906"/>
            <a:ext cx="6318250" cy="1752655"/>
          </a:xfrm>
          <a:custGeom>
            <a:avLst/>
            <a:gdLst>
              <a:gd name="connsiteX0" fmla="*/ 0 w 6318250"/>
              <a:gd name="connsiteY0" fmla="*/ 1752655 h 1752655"/>
              <a:gd name="connsiteX1" fmla="*/ 609600 w 6318250"/>
              <a:gd name="connsiteY1" fmla="*/ 1136705 h 1752655"/>
              <a:gd name="connsiteX2" fmla="*/ 895350 w 6318250"/>
              <a:gd name="connsiteY2" fmla="*/ 1263705 h 1752655"/>
              <a:gd name="connsiteX3" fmla="*/ 1346200 w 6318250"/>
              <a:gd name="connsiteY3" fmla="*/ 489005 h 1752655"/>
              <a:gd name="connsiteX4" fmla="*/ 1790700 w 6318250"/>
              <a:gd name="connsiteY4" fmla="*/ 984305 h 1752655"/>
              <a:gd name="connsiteX5" fmla="*/ 3257550 w 6318250"/>
              <a:gd name="connsiteY5" fmla="*/ 285805 h 1752655"/>
              <a:gd name="connsiteX6" fmla="*/ 4800600 w 6318250"/>
              <a:gd name="connsiteY6" fmla="*/ 628705 h 1752655"/>
              <a:gd name="connsiteX7" fmla="*/ 5327650 w 6318250"/>
              <a:gd name="connsiteY7" fmla="*/ 55 h 1752655"/>
              <a:gd name="connsiteX8" fmla="*/ 6127750 w 6318250"/>
              <a:gd name="connsiteY8" fmla="*/ 590605 h 1752655"/>
              <a:gd name="connsiteX9" fmla="*/ 6318250 w 6318250"/>
              <a:gd name="connsiteY9" fmla="*/ 330255 h 1752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18250" h="1752655">
                <a:moveTo>
                  <a:pt x="0" y="1752655"/>
                </a:moveTo>
                <a:cubicBezTo>
                  <a:pt x="230187" y="1485426"/>
                  <a:pt x="460375" y="1218197"/>
                  <a:pt x="609600" y="1136705"/>
                </a:cubicBezTo>
                <a:cubicBezTo>
                  <a:pt x="758825" y="1055213"/>
                  <a:pt x="772583" y="1371655"/>
                  <a:pt x="895350" y="1263705"/>
                </a:cubicBezTo>
                <a:cubicBezTo>
                  <a:pt x="1018117" y="1155755"/>
                  <a:pt x="1196975" y="535572"/>
                  <a:pt x="1346200" y="489005"/>
                </a:cubicBezTo>
                <a:cubicBezTo>
                  <a:pt x="1495425" y="442438"/>
                  <a:pt x="1472142" y="1018172"/>
                  <a:pt x="1790700" y="984305"/>
                </a:cubicBezTo>
                <a:cubicBezTo>
                  <a:pt x="2109258" y="950438"/>
                  <a:pt x="2755900" y="345072"/>
                  <a:pt x="3257550" y="285805"/>
                </a:cubicBezTo>
                <a:cubicBezTo>
                  <a:pt x="3759200" y="226538"/>
                  <a:pt x="4455583" y="676330"/>
                  <a:pt x="4800600" y="628705"/>
                </a:cubicBezTo>
                <a:cubicBezTo>
                  <a:pt x="5145617" y="581080"/>
                  <a:pt x="5106459" y="6405"/>
                  <a:pt x="5327650" y="55"/>
                </a:cubicBezTo>
                <a:cubicBezTo>
                  <a:pt x="5548841" y="-6295"/>
                  <a:pt x="5962650" y="535572"/>
                  <a:pt x="6127750" y="590605"/>
                </a:cubicBezTo>
                <a:cubicBezTo>
                  <a:pt x="6292850" y="645638"/>
                  <a:pt x="6258983" y="360947"/>
                  <a:pt x="6318250" y="330255"/>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20">
            <a:extLst>
              <a:ext uri="{FF2B5EF4-FFF2-40B4-BE49-F238E27FC236}">
                <a16:creationId xmlns:a16="http://schemas.microsoft.com/office/drawing/2014/main" id="{DA58AA7F-C40E-4CFD-8E5C-CD88EDC00C36}"/>
              </a:ext>
            </a:extLst>
          </p:cNvPr>
          <p:cNvSpPr/>
          <p:nvPr/>
        </p:nvSpPr>
        <p:spPr>
          <a:xfrm>
            <a:off x="1492250" y="3866270"/>
            <a:ext cx="6311900" cy="1682591"/>
          </a:xfrm>
          <a:custGeom>
            <a:avLst/>
            <a:gdLst>
              <a:gd name="connsiteX0" fmla="*/ 0 w 6311900"/>
              <a:gd name="connsiteY0" fmla="*/ 1682591 h 1682591"/>
              <a:gd name="connsiteX1" fmla="*/ 755650 w 6311900"/>
              <a:gd name="connsiteY1" fmla="*/ 349091 h 1682591"/>
              <a:gd name="connsiteX2" fmla="*/ 1841500 w 6311900"/>
              <a:gd name="connsiteY2" fmla="*/ 520541 h 1682591"/>
              <a:gd name="connsiteX3" fmla="*/ 2482850 w 6311900"/>
              <a:gd name="connsiteY3" fmla="*/ 399891 h 1682591"/>
              <a:gd name="connsiteX4" fmla="*/ 3892550 w 6311900"/>
              <a:gd name="connsiteY4" fmla="*/ 787241 h 1682591"/>
              <a:gd name="connsiteX5" fmla="*/ 4832350 w 6311900"/>
              <a:gd name="connsiteY5" fmla="*/ 18891 h 1682591"/>
              <a:gd name="connsiteX6" fmla="*/ 6311900 w 6311900"/>
              <a:gd name="connsiteY6" fmla="*/ 279241 h 1682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1900" h="1682591">
                <a:moveTo>
                  <a:pt x="0" y="1682591"/>
                </a:moveTo>
                <a:cubicBezTo>
                  <a:pt x="224366" y="1112678"/>
                  <a:pt x="448733" y="542766"/>
                  <a:pt x="755650" y="349091"/>
                </a:cubicBezTo>
                <a:cubicBezTo>
                  <a:pt x="1062567" y="155416"/>
                  <a:pt x="1553634" y="512074"/>
                  <a:pt x="1841500" y="520541"/>
                </a:cubicBezTo>
                <a:cubicBezTo>
                  <a:pt x="2129366" y="529008"/>
                  <a:pt x="2141008" y="355441"/>
                  <a:pt x="2482850" y="399891"/>
                </a:cubicBezTo>
                <a:cubicBezTo>
                  <a:pt x="2824692" y="444341"/>
                  <a:pt x="3500967" y="850741"/>
                  <a:pt x="3892550" y="787241"/>
                </a:cubicBezTo>
                <a:cubicBezTo>
                  <a:pt x="4284133" y="723741"/>
                  <a:pt x="4429125" y="103558"/>
                  <a:pt x="4832350" y="18891"/>
                </a:cubicBezTo>
                <a:cubicBezTo>
                  <a:pt x="5235575" y="-65776"/>
                  <a:pt x="6221942" y="154358"/>
                  <a:pt x="6311900" y="279241"/>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A1CDC90-BBA2-4419-8EF8-AE163022DF84}"/>
              </a:ext>
            </a:extLst>
          </p:cNvPr>
          <p:cNvCxnSpPr/>
          <p:nvPr/>
        </p:nvCxnSpPr>
        <p:spPr>
          <a:xfrm flipV="1">
            <a:off x="1477174" y="377190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15518F4A-9A63-4B2C-ACB3-C290D88B15C2}"/>
              </a:ext>
            </a:extLst>
          </p:cNvPr>
          <p:cNvSpPr txBox="1"/>
          <p:nvPr/>
        </p:nvSpPr>
        <p:spPr>
          <a:xfrm>
            <a:off x="1044555" y="5496580"/>
            <a:ext cx="399574" cy="523220"/>
          </a:xfrm>
          <a:prstGeom prst="rect">
            <a:avLst/>
          </a:prstGeom>
          <a:noFill/>
        </p:spPr>
        <p:txBody>
          <a:bodyPr wrap="square" rtlCol="0">
            <a:spAutoFit/>
          </a:bodyPr>
          <a:lstStyle/>
          <a:p>
            <a:r>
              <a:rPr lang="en-US" sz="2800" dirty="0" err="1"/>
              <a:t>t</a:t>
            </a:r>
            <a:r>
              <a:rPr lang="en-US" sz="2800" baseline="-25000" dirty="0" err="1"/>
              <a:t>i</a:t>
            </a:r>
            <a:endParaRPr lang="en-US" sz="2800" dirty="0"/>
          </a:p>
        </p:txBody>
      </p:sp>
      <p:sp>
        <p:nvSpPr>
          <p:cNvPr id="26" name="TextBox 25">
            <a:extLst>
              <a:ext uri="{FF2B5EF4-FFF2-40B4-BE49-F238E27FC236}">
                <a16:creationId xmlns:a16="http://schemas.microsoft.com/office/drawing/2014/main" id="{79EAC7C0-6550-4AE9-85F3-F09E9A1278C3}"/>
              </a:ext>
            </a:extLst>
          </p:cNvPr>
          <p:cNvSpPr txBox="1"/>
          <p:nvPr/>
        </p:nvSpPr>
        <p:spPr>
          <a:xfrm>
            <a:off x="999379" y="3629680"/>
            <a:ext cx="399574" cy="523220"/>
          </a:xfrm>
          <a:prstGeom prst="rect">
            <a:avLst/>
          </a:prstGeom>
          <a:noFill/>
        </p:spPr>
        <p:txBody>
          <a:bodyPr wrap="square" rtlCol="0">
            <a:spAutoFit/>
          </a:bodyPr>
          <a:lstStyle/>
          <a:p>
            <a:r>
              <a:rPr lang="en-US" sz="2800" dirty="0"/>
              <a:t>x</a:t>
            </a:r>
            <a:r>
              <a:rPr lang="en-US" sz="2800" baseline="-25000" dirty="0"/>
              <a:t>i</a:t>
            </a:r>
            <a:endParaRPr lang="en-US" sz="2800" dirty="0"/>
          </a:p>
        </p:txBody>
      </p:sp>
      <p:cxnSp>
        <p:nvCxnSpPr>
          <p:cNvPr id="27" name="Straight Arrow Connector 26">
            <a:extLst>
              <a:ext uri="{FF2B5EF4-FFF2-40B4-BE49-F238E27FC236}">
                <a16:creationId xmlns:a16="http://schemas.microsoft.com/office/drawing/2014/main" id="{60F353DF-A084-4030-8C9E-9A84E772444A}"/>
              </a:ext>
            </a:extLst>
          </p:cNvPr>
          <p:cNvCxnSpPr/>
          <p:nvPr/>
        </p:nvCxnSpPr>
        <p:spPr>
          <a:xfrm>
            <a:off x="946863" y="5562600"/>
            <a:ext cx="732343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98B2AE8-6DCA-46DE-9DE4-C7663343CEE1}"/>
              </a:ext>
            </a:extLst>
          </p:cNvPr>
          <p:cNvSpPr txBox="1"/>
          <p:nvPr/>
        </p:nvSpPr>
        <p:spPr>
          <a:xfrm>
            <a:off x="7404576" y="5519486"/>
            <a:ext cx="399574" cy="523220"/>
          </a:xfrm>
          <a:prstGeom prst="rect">
            <a:avLst/>
          </a:prstGeom>
          <a:noFill/>
        </p:spPr>
        <p:txBody>
          <a:bodyPr wrap="square" rtlCol="0">
            <a:spAutoFit/>
          </a:bodyPr>
          <a:lstStyle/>
          <a:p>
            <a:r>
              <a:rPr lang="en-US" sz="2800" dirty="0" err="1"/>
              <a:t>t</a:t>
            </a:r>
            <a:r>
              <a:rPr lang="en-US" sz="2800" baseline="-25000" dirty="0" err="1"/>
              <a:t>f</a:t>
            </a:r>
            <a:endParaRPr lang="en-US" sz="2800" dirty="0"/>
          </a:p>
        </p:txBody>
      </p:sp>
      <p:sp>
        <p:nvSpPr>
          <p:cNvPr id="38" name="TextBox 37">
            <a:extLst>
              <a:ext uri="{FF2B5EF4-FFF2-40B4-BE49-F238E27FC236}">
                <a16:creationId xmlns:a16="http://schemas.microsoft.com/office/drawing/2014/main" id="{7221D4B0-8547-48D7-9F34-7F978408444B}"/>
              </a:ext>
            </a:extLst>
          </p:cNvPr>
          <p:cNvSpPr txBox="1"/>
          <p:nvPr/>
        </p:nvSpPr>
        <p:spPr>
          <a:xfrm>
            <a:off x="7315201" y="3591580"/>
            <a:ext cx="589042" cy="523220"/>
          </a:xfrm>
          <a:prstGeom prst="rect">
            <a:avLst/>
          </a:prstGeom>
          <a:noFill/>
        </p:spPr>
        <p:txBody>
          <a:bodyPr wrap="square" rtlCol="0">
            <a:spAutoFit/>
          </a:bodyPr>
          <a:lstStyle/>
          <a:p>
            <a:r>
              <a:rPr lang="en-US" sz="2800" dirty="0" err="1"/>
              <a:t>x</a:t>
            </a:r>
            <a:r>
              <a:rPr lang="en-US" sz="2800" baseline="-25000" dirty="0" err="1"/>
              <a:t>f</a:t>
            </a:r>
            <a:endParaRPr lang="en-US" sz="2800" dirty="0"/>
          </a:p>
        </p:txBody>
      </p:sp>
      <p:cxnSp>
        <p:nvCxnSpPr>
          <p:cNvPr id="39" name="Straight Arrow Connector 38">
            <a:extLst>
              <a:ext uri="{FF2B5EF4-FFF2-40B4-BE49-F238E27FC236}">
                <a16:creationId xmlns:a16="http://schemas.microsoft.com/office/drawing/2014/main" id="{9A1CDC90-BBA2-4419-8EF8-AE163022DF84}"/>
              </a:ext>
            </a:extLst>
          </p:cNvPr>
          <p:cNvCxnSpPr/>
          <p:nvPr/>
        </p:nvCxnSpPr>
        <p:spPr>
          <a:xfrm flipV="1">
            <a:off x="7798065" y="377190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Freeform 28"/>
          <p:cNvSpPr/>
          <p:nvPr/>
        </p:nvSpPr>
        <p:spPr>
          <a:xfrm>
            <a:off x="1474237" y="5141943"/>
            <a:ext cx="6326155" cy="600691"/>
          </a:xfrm>
          <a:custGeom>
            <a:avLst/>
            <a:gdLst>
              <a:gd name="connsiteX0" fmla="*/ 0 w 6326155"/>
              <a:gd name="connsiteY0" fmla="*/ 410547 h 600691"/>
              <a:gd name="connsiteX1" fmla="*/ 1119673 w 6326155"/>
              <a:gd name="connsiteY1" fmla="*/ 233265 h 600691"/>
              <a:gd name="connsiteX2" fmla="*/ 2071396 w 6326155"/>
              <a:gd name="connsiteY2" fmla="*/ 559836 h 600691"/>
              <a:gd name="connsiteX3" fmla="*/ 3489649 w 6326155"/>
              <a:gd name="connsiteY3" fmla="*/ 261257 h 600691"/>
              <a:gd name="connsiteX4" fmla="*/ 4795934 w 6326155"/>
              <a:gd name="connsiteY4" fmla="*/ 597159 h 600691"/>
              <a:gd name="connsiteX5" fmla="*/ 6326155 w 6326155"/>
              <a:gd name="connsiteY5" fmla="*/ 0 h 6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6155" h="600691">
                <a:moveTo>
                  <a:pt x="0" y="410547"/>
                </a:moveTo>
                <a:cubicBezTo>
                  <a:pt x="387220" y="309465"/>
                  <a:pt x="774440" y="208383"/>
                  <a:pt x="1119673" y="233265"/>
                </a:cubicBezTo>
                <a:cubicBezTo>
                  <a:pt x="1464906" y="258147"/>
                  <a:pt x="1676400" y="555171"/>
                  <a:pt x="2071396" y="559836"/>
                </a:cubicBezTo>
                <a:cubicBezTo>
                  <a:pt x="2466392" y="564501"/>
                  <a:pt x="3035559" y="255037"/>
                  <a:pt x="3489649" y="261257"/>
                </a:cubicBezTo>
                <a:cubicBezTo>
                  <a:pt x="3943739" y="267477"/>
                  <a:pt x="4323183" y="640702"/>
                  <a:pt x="4795934" y="597159"/>
                </a:cubicBezTo>
                <a:cubicBezTo>
                  <a:pt x="5268685" y="553616"/>
                  <a:pt x="6080449" y="63759"/>
                  <a:pt x="6326155" y="0"/>
                </a:cubicBezTo>
              </a:path>
            </a:pathLst>
          </a:custGeom>
          <a:noFill/>
          <a:ln w="25400">
            <a:solidFill>
              <a:srgbClr val="C10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8">
            <a:extLst>
              <a:ext uri="{FF2B5EF4-FFF2-40B4-BE49-F238E27FC236}">
                <a16:creationId xmlns:a16="http://schemas.microsoft.com/office/drawing/2014/main" id="{51500D54-A504-4CEE-8A74-F0EE14C7158D}"/>
              </a:ext>
            </a:extLst>
          </p:cNvPr>
          <p:cNvSpPr/>
          <p:nvPr/>
        </p:nvSpPr>
        <p:spPr>
          <a:xfrm>
            <a:off x="1476375" y="4140749"/>
            <a:ext cx="6320738" cy="1414462"/>
          </a:xfrm>
          <a:custGeom>
            <a:avLst/>
            <a:gdLst>
              <a:gd name="connsiteX0" fmla="*/ 0 w 6315075"/>
              <a:gd name="connsiteY0" fmla="*/ 1412988 h 1412988"/>
              <a:gd name="connsiteX1" fmla="*/ 933450 w 6315075"/>
              <a:gd name="connsiteY1" fmla="*/ 403338 h 1412988"/>
              <a:gd name="connsiteX2" fmla="*/ 2247900 w 6315075"/>
              <a:gd name="connsiteY2" fmla="*/ 546213 h 1412988"/>
              <a:gd name="connsiteX3" fmla="*/ 4343400 w 6315075"/>
              <a:gd name="connsiteY3" fmla="*/ 79488 h 1412988"/>
              <a:gd name="connsiteX4" fmla="*/ 5800725 w 6315075"/>
              <a:gd name="connsiteY4" fmla="*/ 136638 h 1412988"/>
              <a:gd name="connsiteX5" fmla="*/ 6315075 w 6315075"/>
              <a:gd name="connsiteY5" fmla="*/ 3288 h 1412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5075" h="1412988">
                <a:moveTo>
                  <a:pt x="0" y="1412988"/>
                </a:moveTo>
                <a:cubicBezTo>
                  <a:pt x="279400" y="980394"/>
                  <a:pt x="558800" y="547800"/>
                  <a:pt x="933450" y="403338"/>
                </a:cubicBezTo>
                <a:cubicBezTo>
                  <a:pt x="1308100" y="258876"/>
                  <a:pt x="1679575" y="600188"/>
                  <a:pt x="2247900" y="546213"/>
                </a:cubicBezTo>
                <a:cubicBezTo>
                  <a:pt x="2816225" y="492238"/>
                  <a:pt x="3751263" y="147750"/>
                  <a:pt x="4343400" y="79488"/>
                </a:cubicBezTo>
                <a:cubicBezTo>
                  <a:pt x="4935538" y="11225"/>
                  <a:pt x="5472113" y="149338"/>
                  <a:pt x="5800725" y="136638"/>
                </a:cubicBezTo>
                <a:cubicBezTo>
                  <a:pt x="6129338" y="123938"/>
                  <a:pt x="6242050" y="-23700"/>
                  <a:pt x="6315075" y="3288"/>
                </a:cubicBezTo>
              </a:path>
            </a:pathLst>
          </a:custGeom>
          <a:noFill/>
          <a:ln w="25400">
            <a:solidFill>
              <a:srgbClr val="C10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FC0CEEA-634D-414B-BB0C-1083E4D9013E}"/>
              </a:ext>
            </a:extLst>
          </p:cNvPr>
          <p:cNvSpPr/>
          <p:nvPr/>
        </p:nvSpPr>
        <p:spPr>
          <a:xfrm flipH="1">
            <a:off x="1424597" y="551237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AF7123E-E0A3-4B13-9EBD-06A351604A59}"/>
              </a:ext>
            </a:extLst>
          </p:cNvPr>
          <p:cNvSpPr/>
          <p:nvPr/>
        </p:nvSpPr>
        <p:spPr>
          <a:xfrm flipH="1">
            <a:off x="7742662" y="4075464"/>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70076AA-9070-4777-ACB9-F1221EEB67F3}"/>
              </a:ext>
            </a:extLst>
          </p:cNvPr>
          <p:cNvSpPr/>
          <p:nvPr/>
        </p:nvSpPr>
        <p:spPr>
          <a:xfrm flipH="1">
            <a:off x="7738900" y="508349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1C58BFC6-25B7-4DC8-8DA3-1472B5D5A4A3}" type="slidenum">
              <a:rPr lang="en-US" smtClean="0"/>
              <a:pPr/>
              <a:t>10</a:t>
            </a:fld>
            <a:endParaRPr lang="en-US" dirty="0"/>
          </a:p>
        </p:txBody>
      </p:sp>
    </p:spTree>
    <p:extLst>
      <p:ext uri="{BB962C8B-B14F-4D97-AF65-F5344CB8AC3E}">
        <p14:creationId xmlns:p14="http://schemas.microsoft.com/office/powerpoint/2010/main" val="315551010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500" b="1"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13" name="Picture 12"/>
          <p:cNvPicPr>
            <a:picLocks noChangeAspect="1"/>
          </p:cNvPicPr>
          <p:nvPr/>
        </p:nvPicPr>
        <p:blipFill>
          <a:blip r:embed="rId4"/>
          <a:srcRect/>
          <a:stretch/>
        </p:blipFill>
        <p:spPr>
          <a:xfrm>
            <a:off x="4096718" y="1828800"/>
            <a:ext cx="1434642" cy="439108"/>
          </a:xfrm>
          <a:prstGeom prst="rect">
            <a:avLst/>
          </a:prstGeom>
        </p:spPr>
      </p:pic>
      <p:sp>
        <p:nvSpPr>
          <p:cNvPr id="15" name="TextBox 14"/>
          <p:cNvSpPr txBox="1"/>
          <p:nvPr/>
        </p:nvSpPr>
        <p:spPr>
          <a:xfrm>
            <a:off x="1104900" y="2397768"/>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pic>
        <p:nvPicPr>
          <p:cNvPr id="19" name="Picture 18"/>
          <p:cNvPicPr>
            <a:picLocks noChangeAspect="1"/>
          </p:cNvPicPr>
          <p:nvPr/>
        </p:nvPicPr>
        <p:blipFill>
          <a:blip r:embed="rId5"/>
          <a:srcRect/>
          <a:stretch/>
        </p:blipFill>
        <p:spPr>
          <a:xfrm>
            <a:off x="1578088" y="2819400"/>
            <a:ext cx="6119102" cy="822075"/>
          </a:xfrm>
          <a:prstGeom prst="rect">
            <a:avLst/>
          </a:prstGeom>
        </p:spPr>
      </p:pic>
      <p:sp>
        <p:nvSpPr>
          <p:cNvPr id="22" name="TextBox 21"/>
          <p:cNvSpPr txBox="1"/>
          <p:nvPr/>
        </p:nvSpPr>
        <p:spPr>
          <a:xfrm>
            <a:off x="1104900" y="2400300"/>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Functional integral</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175" y="3886200"/>
            <a:ext cx="7557025" cy="819190"/>
          </a:xfrm>
          <a:prstGeom prst="rect">
            <a:avLst/>
          </a:prstGeom>
        </p:spPr>
      </p:pic>
      <p:sp>
        <p:nvSpPr>
          <p:cNvPr id="4" name="Slide Number Placeholder 3"/>
          <p:cNvSpPr>
            <a:spLocks noGrp="1"/>
          </p:cNvSpPr>
          <p:nvPr>
            <p:ph type="sldNum" sz="quarter" idx="12"/>
          </p:nvPr>
        </p:nvSpPr>
        <p:spPr/>
        <p:txBody>
          <a:bodyPr/>
          <a:lstStyle/>
          <a:p>
            <a:fld id="{1C58BFC6-25B7-4DC8-8DA3-1472B5D5A4A3}" type="slidenum">
              <a:rPr lang="en-US" smtClean="0"/>
              <a:pPr/>
              <a:t>11</a:t>
            </a:fld>
            <a:endParaRPr lang="en-US" dirty="0"/>
          </a:p>
        </p:txBody>
      </p:sp>
    </p:spTree>
    <p:extLst>
      <p:ext uri="{BB962C8B-B14F-4D97-AF65-F5344CB8AC3E}">
        <p14:creationId xmlns:p14="http://schemas.microsoft.com/office/powerpoint/2010/main" val="75919428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500" b="1"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13" name="Picture 12"/>
          <p:cNvPicPr>
            <a:picLocks noChangeAspect="1"/>
          </p:cNvPicPr>
          <p:nvPr/>
        </p:nvPicPr>
        <p:blipFill>
          <a:blip r:embed="rId4"/>
          <a:srcRect/>
          <a:stretch/>
        </p:blipFill>
        <p:spPr>
          <a:xfrm>
            <a:off x="4096718" y="1828800"/>
            <a:ext cx="1434642" cy="439108"/>
          </a:xfrm>
          <a:prstGeom prst="rect">
            <a:avLst/>
          </a:prstGeom>
        </p:spPr>
      </p:pic>
      <p:sp>
        <p:nvSpPr>
          <p:cNvPr id="15" name="TextBox 14"/>
          <p:cNvSpPr txBox="1"/>
          <p:nvPr/>
        </p:nvSpPr>
        <p:spPr>
          <a:xfrm>
            <a:off x="1104900" y="2397768"/>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pic>
        <p:nvPicPr>
          <p:cNvPr id="19" name="Picture 18"/>
          <p:cNvPicPr>
            <a:picLocks noChangeAspect="1"/>
          </p:cNvPicPr>
          <p:nvPr/>
        </p:nvPicPr>
        <p:blipFill>
          <a:blip r:embed="rId5"/>
          <a:srcRect/>
          <a:stretch/>
        </p:blipFill>
        <p:spPr>
          <a:xfrm>
            <a:off x="1578088" y="2819400"/>
            <a:ext cx="6119102" cy="822075"/>
          </a:xfrm>
          <a:prstGeom prst="rect">
            <a:avLst/>
          </a:prstGeom>
        </p:spPr>
      </p:pic>
      <p:sp>
        <p:nvSpPr>
          <p:cNvPr id="22" name="TextBox 21"/>
          <p:cNvSpPr txBox="1"/>
          <p:nvPr/>
        </p:nvSpPr>
        <p:spPr>
          <a:xfrm>
            <a:off x="1104900" y="2400300"/>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Functional integral</a:t>
            </a:r>
          </a:p>
        </p:txBody>
      </p:sp>
      <p:sp>
        <p:nvSpPr>
          <p:cNvPr id="30" name="Freeform 3">
            <a:extLst>
              <a:ext uri="{FF2B5EF4-FFF2-40B4-BE49-F238E27FC236}">
                <a16:creationId xmlns:a16="http://schemas.microsoft.com/office/drawing/2014/main" id="{48DEC1E0-670B-40E2-AB73-7508CE695082}"/>
              </a:ext>
            </a:extLst>
          </p:cNvPr>
          <p:cNvSpPr/>
          <p:nvPr/>
        </p:nvSpPr>
        <p:spPr>
          <a:xfrm>
            <a:off x="1464906" y="5141261"/>
            <a:ext cx="6344816" cy="620188"/>
          </a:xfrm>
          <a:custGeom>
            <a:avLst/>
            <a:gdLst>
              <a:gd name="connsiteX0" fmla="*/ 0 w 6344816"/>
              <a:gd name="connsiteY0" fmla="*/ 439220 h 620188"/>
              <a:gd name="connsiteX1" fmla="*/ 727788 w 6344816"/>
              <a:gd name="connsiteY1" fmla="*/ 607171 h 620188"/>
              <a:gd name="connsiteX2" fmla="*/ 3256384 w 6344816"/>
              <a:gd name="connsiteY2" fmla="*/ 131310 h 620188"/>
              <a:gd name="connsiteX3" fmla="*/ 4525347 w 6344816"/>
              <a:gd name="connsiteY3" fmla="*/ 261939 h 620188"/>
              <a:gd name="connsiteX4" fmla="*/ 6344816 w 6344816"/>
              <a:gd name="connsiteY4" fmla="*/ 682 h 62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4816" h="620188">
                <a:moveTo>
                  <a:pt x="0" y="439220"/>
                </a:moveTo>
                <a:cubicBezTo>
                  <a:pt x="92528" y="548854"/>
                  <a:pt x="185057" y="658489"/>
                  <a:pt x="727788" y="607171"/>
                </a:cubicBezTo>
                <a:cubicBezTo>
                  <a:pt x="1270519" y="555853"/>
                  <a:pt x="2623457" y="188849"/>
                  <a:pt x="3256384" y="131310"/>
                </a:cubicBezTo>
                <a:cubicBezTo>
                  <a:pt x="3889311" y="73771"/>
                  <a:pt x="4010608" y="283710"/>
                  <a:pt x="4525347" y="261939"/>
                </a:cubicBezTo>
                <a:cubicBezTo>
                  <a:pt x="5040086" y="240168"/>
                  <a:pt x="6064898" y="-14869"/>
                  <a:pt x="6344816" y="682"/>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DDCDF493-7924-4095-8062-424B933E235F}"/>
              </a:ext>
            </a:extLst>
          </p:cNvPr>
          <p:cNvSpPr/>
          <p:nvPr/>
        </p:nvSpPr>
        <p:spPr>
          <a:xfrm>
            <a:off x="1474237" y="5141907"/>
            <a:ext cx="6326155" cy="839793"/>
          </a:xfrm>
          <a:custGeom>
            <a:avLst/>
            <a:gdLst>
              <a:gd name="connsiteX0" fmla="*/ 0 w 6326155"/>
              <a:gd name="connsiteY0" fmla="*/ 438574 h 839793"/>
              <a:gd name="connsiteX1" fmla="*/ 1194318 w 6326155"/>
              <a:gd name="connsiteY1" fmla="*/ 709162 h 839793"/>
              <a:gd name="connsiteX2" fmla="*/ 2444620 w 6326155"/>
              <a:gd name="connsiteY2" fmla="*/ 102672 h 839793"/>
              <a:gd name="connsiteX3" fmla="*/ 3265714 w 6326155"/>
              <a:gd name="connsiteY3" fmla="*/ 802468 h 839793"/>
              <a:gd name="connsiteX4" fmla="*/ 4506685 w 6326155"/>
              <a:gd name="connsiteY4" fmla="*/ 36 h 839793"/>
              <a:gd name="connsiteX5" fmla="*/ 5243804 w 6326155"/>
              <a:gd name="connsiteY5" fmla="*/ 839791 h 839793"/>
              <a:gd name="connsiteX6" fmla="*/ 6326155 w 6326155"/>
              <a:gd name="connsiteY6" fmla="*/ 9366 h 83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155" h="839793">
                <a:moveTo>
                  <a:pt x="0" y="438574"/>
                </a:moveTo>
                <a:cubicBezTo>
                  <a:pt x="393441" y="601860"/>
                  <a:pt x="786882" y="765146"/>
                  <a:pt x="1194318" y="709162"/>
                </a:cubicBezTo>
                <a:cubicBezTo>
                  <a:pt x="1601754" y="653178"/>
                  <a:pt x="2099387" y="87121"/>
                  <a:pt x="2444620" y="102672"/>
                </a:cubicBezTo>
                <a:cubicBezTo>
                  <a:pt x="2789853" y="118223"/>
                  <a:pt x="2922037" y="819574"/>
                  <a:pt x="3265714" y="802468"/>
                </a:cubicBezTo>
                <a:cubicBezTo>
                  <a:pt x="3609391" y="785362"/>
                  <a:pt x="4177003" y="-6185"/>
                  <a:pt x="4506685" y="36"/>
                </a:cubicBezTo>
                <a:cubicBezTo>
                  <a:pt x="4836367" y="6256"/>
                  <a:pt x="4940559" y="838236"/>
                  <a:pt x="5243804" y="839791"/>
                </a:cubicBezTo>
                <a:cubicBezTo>
                  <a:pt x="5547049" y="841346"/>
                  <a:pt x="6074229" y="143105"/>
                  <a:pt x="6326155" y="9366"/>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A1CDC90-BBA2-4419-8EF8-AE163022DF84}"/>
              </a:ext>
            </a:extLst>
          </p:cNvPr>
          <p:cNvCxnSpPr/>
          <p:nvPr/>
        </p:nvCxnSpPr>
        <p:spPr>
          <a:xfrm flipV="1">
            <a:off x="1477174" y="377190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15518F4A-9A63-4B2C-ACB3-C290D88B15C2}"/>
              </a:ext>
            </a:extLst>
          </p:cNvPr>
          <p:cNvSpPr txBox="1"/>
          <p:nvPr/>
        </p:nvSpPr>
        <p:spPr>
          <a:xfrm>
            <a:off x="1044555" y="5496580"/>
            <a:ext cx="399574" cy="523220"/>
          </a:xfrm>
          <a:prstGeom prst="rect">
            <a:avLst/>
          </a:prstGeom>
          <a:noFill/>
        </p:spPr>
        <p:txBody>
          <a:bodyPr wrap="square" rtlCol="0">
            <a:spAutoFit/>
          </a:bodyPr>
          <a:lstStyle/>
          <a:p>
            <a:r>
              <a:rPr lang="en-US" sz="2800" dirty="0" err="1"/>
              <a:t>t</a:t>
            </a:r>
            <a:r>
              <a:rPr lang="en-US" sz="2800" baseline="-25000" dirty="0" err="1"/>
              <a:t>i</a:t>
            </a:r>
            <a:endParaRPr lang="en-US" sz="2800" dirty="0"/>
          </a:p>
        </p:txBody>
      </p:sp>
      <p:sp>
        <p:nvSpPr>
          <p:cNvPr id="26" name="TextBox 25">
            <a:extLst>
              <a:ext uri="{FF2B5EF4-FFF2-40B4-BE49-F238E27FC236}">
                <a16:creationId xmlns:a16="http://schemas.microsoft.com/office/drawing/2014/main" id="{79EAC7C0-6550-4AE9-85F3-F09E9A1278C3}"/>
              </a:ext>
            </a:extLst>
          </p:cNvPr>
          <p:cNvSpPr txBox="1"/>
          <p:nvPr/>
        </p:nvSpPr>
        <p:spPr>
          <a:xfrm>
            <a:off x="999379" y="3629680"/>
            <a:ext cx="399574" cy="523220"/>
          </a:xfrm>
          <a:prstGeom prst="rect">
            <a:avLst/>
          </a:prstGeom>
          <a:noFill/>
        </p:spPr>
        <p:txBody>
          <a:bodyPr wrap="square" rtlCol="0">
            <a:spAutoFit/>
          </a:bodyPr>
          <a:lstStyle/>
          <a:p>
            <a:r>
              <a:rPr lang="en-US" sz="2800" dirty="0"/>
              <a:t>x</a:t>
            </a:r>
            <a:r>
              <a:rPr lang="en-US" sz="2800" baseline="-25000" dirty="0"/>
              <a:t>i</a:t>
            </a:r>
            <a:endParaRPr lang="en-US" sz="2800" dirty="0"/>
          </a:p>
        </p:txBody>
      </p:sp>
      <p:cxnSp>
        <p:nvCxnSpPr>
          <p:cNvPr id="27" name="Straight Arrow Connector 26">
            <a:extLst>
              <a:ext uri="{FF2B5EF4-FFF2-40B4-BE49-F238E27FC236}">
                <a16:creationId xmlns:a16="http://schemas.microsoft.com/office/drawing/2014/main" id="{60F353DF-A084-4030-8C9E-9A84E772444A}"/>
              </a:ext>
            </a:extLst>
          </p:cNvPr>
          <p:cNvCxnSpPr/>
          <p:nvPr/>
        </p:nvCxnSpPr>
        <p:spPr>
          <a:xfrm>
            <a:off x="946863" y="5562600"/>
            <a:ext cx="732343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98B2AE8-6DCA-46DE-9DE4-C7663343CEE1}"/>
              </a:ext>
            </a:extLst>
          </p:cNvPr>
          <p:cNvSpPr txBox="1"/>
          <p:nvPr/>
        </p:nvSpPr>
        <p:spPr>
          <a:xfrm>
            <a:off x="7404576" y="5519486"/>
            <a:ext cx="399574" cy="523220"/>
          </a:xfrm>
          <a:prstGeom prst="rect">
            <a:avLst/>
          </a:prstGeom>
          <a:noFill/>
        </p:spPr>
        <p:txBody>
          <a:bodyPr wrap="square" rtlCol="0">
            <a:spAutoFit/>
          </a:bodyPr>
          <a:lstStyle/>
          <a:p>
            <a:r>
              <a:rPr lang="en-US" sz="2800" dirty="0" err="1"/>
              <a:t>t</a:t>
            </a:r>
            <a:r>
              <a:rPr lang="en-US" sz="2800" baseline="-25000" dirty="0" err="1"/>
              <a:t>f</a:t>
            </a:r>
            <a:endParaRPr lang="en-US" sz="2800" dirty="0"/>
          </a:p>
        </p:txBody>
      </p:sp>
      <p:sp>
        <p:nvSpPr>
          <p:cNvPr id="38" name="TextBox 37">
            <a:extLst>
              <a:ext uri="{FF2B5EF4-FFF2-40B4-BE49-F238E27FC236}">
                <a16:creationId xmlns:a16="http://schemas.microsoft.com/office/drawing/2014/main" id="{7221D4B0-8547-48D7-9F34-7F978408444B}"/>
              </a:ext>
            </a:extLst>
          </p:cNvPr>
          <p:cNvSpPr txBox="1"/>
          <p:nvPr/>
        </p:nvSpPr>
        <p:spPr>
          <a:xfrm>
            <a:off x="7315201" y="3591580"/>
            <a:ext cx="589042" cy="523220"/>
          </a:xfrm>
          <a:prstGeom prst="rect">
            <a:avLst/>
          </a:prstGeom>
          <a:noFill/>
        </p:spPr>
        <p:txBody>
          <a:bodyPr wrap="square" rtlCol="0">
            <a:spAutoFit/>
          </a:bodyPr>
          <a:lstStyle/>
          <a:p>
            <a:r>
              <a:rPr lang="en-US" sz="2800" dirty="0" err="1"/>
              <a:t>x</a:t>
            </a:r>
            <a:r>
              <a:rPr lang="en-US" sz="2800" baseline="-25000" dirty="0" err="1"/>
              <a:t>f</a:t>
            </a:r>
            <a:endParaRPr lang="en-US" sz="2800" dirty="0"/>
          </a:p>
        </p:txBody>
      </p:sp>
      <p:cxnSp>
        <p:nvCxnSpPr>
          <p:cNvPr id="39" name="Straight Arrow Connector 38">
            <a:extLst>
              <a:ext uri="{FF2B5EF4-FFF2-40B4-BE49-F238E27FC236}">
                <a16:creationId xmlns:a16="http://schemas.microsoft.com/office/drawing/2014/main" id="{9A1CDC90-BBA2-4419-8EF8-AE163022DF84}"/>
              </a:ext>
            </a:extLst>
          </p:cNvPr>
          <p:cNvCxnSpPr/>
          <p:nvPr/>
        </p:nvCxnSpPr>
        <p:spPr>
          <a:xfrm flipV="1">
            <a:off x="7798065" y="377190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Freeform 28"/>
          <p:cNvSpPr/>
          <p:nvPr/>
        </p:nvSpPr>
        <p:spPr>
          <a:xfrm>
            <a:off x="1474237" y="5141943"/>
            <a:ext cx="6326155" cy="600691"/>
          </a:xfrm>
          <a:custGeom>
            <a:avLst/>
            <a:gdLst>
              <a:gd name="connsiteX0" fmla="*/ 0 w 6326155"/>
              <a:gd name="connsiteY0" fmla="*/ 410547 h 600691"/>
              <a:gd name="connsiteX1" fmla="*/ 1119673 w 6326155"/>
              <a:gd name="connsiteY1" fmla="*/ 233265 h 600691"/>
              <a:gd name="connsiteX2" fmla="*/ 2071396 w 6326155"/>
              <a:gd name="connsiteY2" fmla="*/ 559836 h 600691"/>
              <a:gd name="connsiteX3" fmla="*/ 3489649 w 6326155"/>
              <a:gd name="connsiteY3" fmla="*/ 261257 h 600691"/>
              <a:gd name="connsiteX4" fmla="*/ 4795934 w 6326155"/>
              <a:gd name="connsiteY4" fmla="*/ 597159 h 600691"/>
              <a:gd name="connsiteX5" fmla="*/ 6326155 w 6326155"/>
              <a:gd name="connsiteY5" fmla="*/ 0 h 6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6155" h="600691">
                <a:moveTo>
                  <a:pt x="0" y="410547"/>
                </a:moveTo>
                <a:cubicBezTo>
                  <a:pt x="387220" y="309465"/>
                  <a:pt x="774440" y="208383"/>
                  <a:pt x="1119673" y="233265"/>
                </a:cubicBezTo>
                <a:cubicBezTo>
                  <a:pt x="1464906" y="258147"/>
                  <a:pt x="1676400" y="555171"/>
                  <a:pt x="2071396" y="559836"/>
                </a:cubicBezTo>
                <a:cubicBezTo>
                  <a:pt x="2466392" y="564501"/>
                  <a:pt x="3035559" y="255037"/>
                  <a:pt x="3489649" y="261257"/>
                </a:cubicBezTo>
                <a:cubicBezTo>
                  <a:pt x="3943739" y="267477"/>
                  <a:pt x="4323183" y="640702"/>
                  <a:pt x="4795934" y="597159"/>
                </a:cubicBezTo>
                <a:cubicBezTo>
                  <a:pt x="5268685" y="553616"/>
                  <a:pt x="6080449" y="63759"/>
                  <a:pt x="6326155" y="0"/>
                </a:cubicBezTo>
              </a:path>
            </a:pathLst>
          </a:custGeom>
          <a:noFill/>
          <a:ln w="25400">
            <a:solidFill>
              <a:srgbClr val="C10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FC0CEEA-634D-414B-BB0C-1083E4D9013E}"/>
              </a:ext>
            </a:extLst>
          </p:cNvPr>
          <p:cNvSpPr/>
          <p:nvPr/>
        </p:nvSpPr>
        <p:spPr>
          <a:xfrm flipH="1">
            <a:off x="1424597" y="551237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70076AA-9070-4777-ACB9-F1221EEB67F3}"/>
              </a:ext>
            </a:extLst>
          </p:cNvPr>
          <p:cNvSpPr/>
          <p:nvPr/>
        </p:nvSpPr>
        <p:spPr>
          <a:xfrm flipH="1">
            <a:off x="7738900" y="508349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0" y="4076700"/>
            <a:ext cx="6245476" cy="677016"/>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4799" y="4697829"/>
            <a:ext cx="2189001" cy="351877"/>
          </a:xfrm>
          <a:prstGeom prst="rect">
            <a:avLst/>
          </a:prstGeom>
        </p:spPr>
      </p:pic>
      <p:cxnSp>
        <p:nvCxnSpPr>
          <p:cNvPr id="41" name="Straight Arrow Connector 40"/>
          <p:cNvCxnSpPr/>
          <p:nvPr/>
        </p:nvCxnSpPr>
        <p:spPr>
          <a:xfrm flipV="1">
            <a:off x="4977214" y="4020506"/>
            <a:ext cx="611710" cy="701442"/>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162314" y="3713794"/>
            <a:ext cx="971550" cy="35394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C10500"/>
                </a:solidFill>
                <a:latin typeface="Arial" panose="020B0604020202020204" pitchFamily="34" charset="0"/>
                <a:cs typeface="Arial" panose="020B0604020202020204" pitchFamily="34" charset="0"/>
              </a:rPr>
              <a:t>0</a:t>
            </a:r>
          </a:p>
        </p:txBody>
      </p:sp>
      <p:sp>
        <p:nvSpPr>
          <p:cNvPr id="4" name="Slide Number Placeholder 3"/>
          <p:cNvSpPr>
            <a:spLocks noGrp="1"/>
          </p:cNvSpPr>
          <p:nvPr>
            <p:ph type="sldNum" sz="quarter" idx="12"/>
          </p:nvPr>
        </p:nvSpPr>
        <p:spPr/>
        <p:txBody>
          <a:bodyPr/>
          <a:lstStyle/>
          <a:p>
            <a:fld id="{1C58BFC6-25B7-4DC8-8DA3-1472B5D5A4A3}" type="slidenum">
              <a:rPr lang="en-US" smtClean="0"/>
              <a:pPr/>
              <a:t>12</a:t>
            </a:fld>
            <a:endParaRPr lang="en-US" dirty="0"/>
          </a:p>
        </p:txBody>
      </p:sp>
    </p:spTree>
    <p:extLst>
      <p:ext uri="{BB962C8B-B14F-4D97-AF65-F5344CB8AC3E}">
        <p14:creationId xmlns:p14="http://schemas.microsoft.com/office/powerpoint/2010/main" val="8215408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500" b="1"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13" name="Picture 12"/>
          <p:cNvPicPr>
            <a:picLocks noChangeAspect="1"/>
          </p:cNvPicPr>
          <p:nvPr/>
        </p:nvPicPr>
        <p:blipFill>
          <a:blip r:embed="rId4"/>
          <a:srcRect/>
          <a:stretch/>
        </p:blipFill>
        <p:spPr>
          <a:xfrm>
            <a:off x="4096718" y="1828800"/>
            <a:ext cx="1434642" cy="439108"/>
          </a:xfrm>
          <a:prstGeom prst="rect">
            <a:avLst/>
          </a:prstGeom>
        </p:spPr>
      </p:pic>
      <p:sp>
        <p:nvSpPr>
          <p:cNvPr id="15" name="TextBox 14"/>
          <p:cNvSpPr txBox="1"/>
          <p:nvPr/>
        </p:nvSpPr>
        <p:spPr>
          <a:xfrm>
            <a:off x="1104900" y="2397768"/>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pic>
        <p:nvPicPr>
          <p:cNvPr id="19" name="Picture 18"/>
          <p:cNvPicPr>
            <a:picLocks noChangeAspect="1"/>
          </p:cNvPicPr>
          <p:nvPr/>
        </p:nvPicPr>
        <p:blipFill>
          <a:blip r:embed="rId5"/>
          <a:srcRect/>
          <a:stretch/>
        </p:blipFill>
        <p:spPr>
          <a:xfrm>
            <a:off x="1578088" y="2819400"/>
            <a:ext cx="6119102" cy="822075"/>
          </a:xfrm>
          <a:prstGeom prst="rect">
            <a:avLst/>
          </a:prstGeom>
        </p:spPr>
      </p:pic>
      <p:sp>
        <p:nvSpPr>
          <p:cNvPr id="22" name="TextBox 21"/>
          <p:cNvSpPr txBox="1"/>
          <p:nvPr/>
        </p:nvSpPr>
        <p:spPr>
          <a:xfrm>
            <a:off x="1104900" y="2400300"/>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Functional integral</a:t>
            </a:r>
          </a:p>
        </p:txBody>
      </p:sp>
      <p:sp>
        <p:nvSpPr>
          <p:cNvPr id="30" name="Freeform 3">
            <a:extLst>
              <a:ext uri="{FF2B5EF4-FFF2-40B4-BE49-F238E27FC236}">
                <a16:creationId xmlns:a16="http://schemas.microsoft.com/office/drawing/2014/main" id="{48DEC1E0-670B-40E2-AB73-7508CE695082}"/>
              </a:ext>
            </a:extLst>
          </p:cNvPr>
          <p:cNvSpPr/>
          <p:nvPr/>
        </p:nvSpPr>
        <p:spPr>
          <a:xfrm>
            <a:off x="1464906" y="5141261"/>
            <a:ext cx="6344816" cy="620188"/>
          </a:xfrm>
          <a:custGeom>
            <a:avLst/>
            <a:gdLst>
              <a:gd name="connsiteX0" fmla="*/ 0 w 6344816"/>
              <a:gd name="connsiteY0" fmla="*/ 439220 h 620188"/>
              <a:gd name="connsiteX1" fmla="*/ 727788 w 6344816"/>
              <a:gd name="connsiteY1" fmla="*/ 607171 h 620188"/>
              <a:gd name="connsiteX2" fmla="*/ 3256384 w 6344816"/>
              <a:gd name="connsiteY2" fmla="*/ 131310 h 620188"/>
              <a:gd name="connsiteX3" fmla="*/ 4525347 w 6344816"/>
              <a:gd name="connsiteY3" fmla="*/ 261939 h 620188"/>
              <a:gd name="connsiteX4" fmla="*/ 6344816 w 6344816"/>
              <a:gd name="connsiteY4" fmla="*/ 682 h 62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4816" h="620188">
                <a:moveTo>
                  <a:pt x="0" y="439220"/>
                </a:moveTo>
                <a:cubicBezTo>
                  <a:pt x="92528" y="548854"/>
                  <a:pt x="185057" y="658489"/>
                  <a:pt x="727788" y="607171"/>
                </a:cubicBezTo>
                <a:cubicBezTo>
                  <a:pt x="1270519" y="555853"/>
                  <a:pt x="2623457" y="188849"/>
                  <a:pt x="3256384" y="131310"/>
                </a:cubicBezTo>
                <a:cubicBezTo>
                  <a:pt x="3889311" y="73771"/>
                  <a:pt x="4010608" y="283710"/>
                  <a:pt x="4525347" y="261939"/>
                </a:cubicBezTo>
                <a:cubicBezTo>
                  <a:pt x="5040086" y="240168"/>
                  <a:pt x="6064898" y="-14869"/>
                  <a:pt x="6344816" y="682"/>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5">
            <a:extLst>
              <a:ext uri="{FF2B5EF4-FFF2-40B4-BE49-F238E27FC236}">
                <a16:creationId xmlns:a16="http://schemas.microsoft.com/office/drawing/2014/main" id="{DDCDF493-7924-4095-8062-424B933E235F}"/>
              </a:ext>
            </a:extLst>
          </p:cNvPr>
          <p:cNvSpPr/>
          <p:nvPr/>
        </p:nvSpPr>
        <p:spPr>
          <a:xfrm>
            <a:off x="1474237" y="5141907"/>
            <a:ext cx="6326155" cy="839793"/>
          </a:xfrm>
          <a:custGeom>
            <a:avLst/>
            <a:gdLst>
              <a:gd name="connsiteX0" fmla="*/ 0 w 6326155"/>
              <a:gd name="connsiteY0" fmla="*/ 438574 h 839793"/>
              <a:gd name="connsiteX1" fmla="*/ 1194318 w 6326155"/>
              <a:gd name="connsiteY1" fmla="*/ 709162 h 839793"/>
              <a:gd name="connsiteX2" fmla="*/ 2444620 w 6326155"/>
              <a:gd name="connsiteY2" fmla="*/ 102672 h 839793"/>
              <a:gd name="connsiteX3" fmla="*/ 3265714 w 6326155"/>
              <a:gd name="connsiteY3" fmla="*/ 802468 h 839793"/>
              <a:gd name="connsiteX4" fmla="*/ 4506685 w 6326155"/>
              <a:gd name="connsiteY4" fmla="*/ 36 h 839793"/>
              <a:gd name="connsiteX5" fmla="*/ 5243804 w 6326155"/>
              <a:gd name="connsiteY5" fmla="*/ 839791 h 839793"/>
              <a:gd name="connsiteX6" fmla="*/ 6326155 w 6326155"/>
              <a:gd name="connsiteY6" fmla="*/ 9366 h 83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155" h="839793">
                <a:moveTo>
                  <a:pt x="0" y="438574"/>
                </a:moveTo>
                <a:cubicBezTo>
                  <a:pt x="393441" y="601860"/>
                  <a:pt x="786882" y="765146"/>
                  <a:pt x="1194318" y="709162"/>
                </a:cubicBezTo>
                <a:cubicBezTo>
                  <a:pt x="1601754" y="653178"/>
                  <a:pt x="2099387" y="87121"/>
                  <a:pt x="2444620" y="102672"/>
                </a:cubicBezTo>
                <a:cubicBezTo>
                  <a:pt x="2789853" y="118223"/>
                  <a:pt x="2922037" y="819574"/>
                  <a:pt x="3265714" y="802468"/>
                </a:cubicBezTo>
                <a:cubicBezTo>
                  <a:pt x="3609391" y="785362"/>
                  <a:pt x="4177003" y="-6185"/>
                  <a:pt x="4506685" y="36"/>
                </a:cubicBezTo>
                <a:cubicBezTo>
                  <a:pt x="4836367" y="6256"/>
                  <a:pt x="4940559" y="838236"/>
                  <a:pt x="5243804" y="839791"/>
                </a:cubicBezTo>
                <a:cubicBezTo>
                  <a:pt x="5547049" y="841346"/>
                  <a:pt x="6074229" y="143105"/>
                  <a:pt x="6326155" y="9366"/>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A1CDC90-BBA2-4419-8EF8-AE163022DF84}"/>
              </a:ext>
            </a:extLst>
          </p:cNvPr>
          <p:cNvCxnSpPr/>
          <p:nvPr/>
        </p:nvCxnSpPr>
        <p:spPr>
          <a:xfrm flipV="1">
            <a:off x="1477174" y="377190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15518F4A-9A63-4B2C-ACB3-C290D88B15C2}"/>
              </a:ext>
            </a:extLst>
          </p:cNvPr>
          <p:cNvSpPr txBox="1"/>
          <p:nvPr/>
        </p:nvSpPr>
        <p:spPr>
          <a:xfrm>
            <a:off x="1044555" y="5496580"/>
            <a:ext cx="399574" cy="523220"/>
          </a:xfrm>
          <a:prstGeom prst="rect">
            <a:avLst/>
          </a:prstGeom>
          <a:noFill/>
        </p:spPr>
        <p:txBody>
          <a:bodyPr wrap="square" rtlCol="0">
            <a:spAutoFit/>
          </a:bodyPr>
          <a:lstStyle/>
          <a:p>
            <a:r>
              <a:rPr lang="en-US" sz="2800" dirty="0" err="1"/>
              <a:t>t</a:t>
            </a:r>
            <a:r>
              <a:rPr lang="en-US" sz="2800" baseline="-25000" dirty="0" err="1"/>
              <a:t>i</a:t>
            </a:r>
            <a:endParaRPr lang="en-US" sz="2800" dirty="0"/>
          </a:p>
        </p:txBody>
      </p:sp>
      <p:sp>
        <p:nvSpPr>
          <p:cNvPr id="26" name="TextBox 25">
            <a:extLst>
              <a:ext uri="{FF2B5EF4-FFF2-40B4-BE49-F238E27FC236}">
                <a16:creationId xmlns:a16="http://schemas.microsoft.com/office/drawing/2014/main" id="{79EAC7C0-6550-4AE9-85F3-F09E9A1278C3}"/>
              </a:ext>
            </a:extLst>
          </p:cNvPr>
          <p:cNvSpPr txBox="1"/>
          <p:nvPr/>
        </p:nvSpPr>
        <p:spPr>
          <a:xfrm>
            <a:off x="999379" y="3629680"/>
            <a:ext cx="399574" cy="523220"/>
          </a:xfrm>
          <a:prstGeom prst="rect">
            <a:avLst/>
          </a:prstGeom>
          <a:noFill/>
        </p:spPr>
        <p:txBody>
          <a:bodyPr wrap="square" rtlCol="0">
            <a:spAutoFit/>
          </a:bodyPr>
          <a:lstStyle/>
          <a:p>
            <a:r>
              <a:rPr lang="en-US" sz="2800" dirty="0"/>
              <a:t>x</a:t>
            </a:r>
            <a:r>
              <a:rPr lang="en-US" sz="2800" baseline="-25000" dirty="0"/>
              <a:t>i</a:t>
            </a:r>
            <a:endParaRPr lang="en-US" sz="2800" dirty="0"/>
          </a:p>
        </p:txBody>
      </p:sp>
      <p:cxnSp>
        <p:nvCxnSpPr>
          <p:cNvPr id="27" name="Straight Arrow Connector 26">
            <a:extLst>
              <a:ext uri="{FF2B5EF4-FFF2-40B4-BE49-F238E27FC236}">
                <a16:creationId xmlns:a16="http://schemas.microsoft.com/office/drawing/2014/main" id="{60F353DF-A084-4030-8C9E-9A84E772444A}"/>
              </a:ext>
            </a:extLst>
          </p:cNvPr>
          <p:cNvCxnSpPr/>
          <p:nvPr/>
        </p:nvCxnSpPr>
        <p:spPr>
          <a:xfrm>
            <a:off x="946863" y="5562600"/>
            <a:ext cx="732343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D98B2AE8-6DCA-46DE-9DE4-C7663343CEE1}"/>
              </a:ext>
            </a:extLst>
          </p:cNvPr>
          <p:cNvSpPr txBox="1"/>
          <p:nvPr/>
        </p:nvSpPr>
        <p:spPr>
          <a:xfrm>
            <a:off x="7404576" y="5519486"/>
            <a:ext cx="399574" cy="523220"/>
          </a:xfrm>
          <a:prstGeom prst="rect">
            <a:avLst/>
          </a:prstGeom>
          <a:noFill/>
        </p:spPr>
        <p:txBody>
          <a:bodyPr wrap="square" rtlCol="0">
            <a:spAutoFit/>
          </a:bodyPr>
          <a:lstStyle/>
          <a:p>
            <a:r>
              <a:rPr lang="en-US" sz="2800" dirty="0" err="1"/>
              <a:t>t</a:t>
            </a:r>
            <a:r>
              <a:rPr lang="en-US" sz="2800" baseline="-25000" dirty="0" err="1"/>
              <a:t>f</a:t>
            </a:r>
            <a:endParaRPr lang="en-US" sz="2800" dirty="0"/>
          </a:p>
        </p:txBody>
      </p:sp>
      <p:sp>
        <p:nvSpPr>
          <p:cNvPr id="38" name="TextBox 37">
            <a:extLst>
              <a:ext uri="{FF2B5EF4-FFF2-40B4-BE49-F238E27FC236}">
                <a16:creationId xmlns:a16="http://schemas.microsoft.com/office/drawing/2014/main" id="{7221D4B0-8547-48D7-9F34-7F978408444B}"/>
              </a:ext>
            </a:extLst>
          </p:cNvPr>
          <p:cNvSpPr txBox="1"/>
          <p:nvPr/>
        </p:nvSpPr>
        <p:spPr>
          <a:xfrm>
            <a:off x="7315201" y="3591580"/>
            <a:ext cx="589042" cy="523220"/>
          </a:xfrm>
          <a:prstGeom prst="rect">
            <a:avLst/>
          </a:prstGeom>
          <a:noFill/>
        </p:spPr>
        <p:txBody>
          <a:bodyPr wrap="square" rtlCol="0">
            <a:spAutoFit/>
          </a:bodyPr>
          <a:lstStyle/>
          <a:p>
            <a:r>
              <a:rPr lang="en-US" sz="2800" dirty="0" err="1"/>
              <a:t>x</a:t>
            </a:r>
            <a:r>
              <a:rPr lang="en-US" sz="2800" baseline="-25000" dirty="0" err="1"/>
              <a:t>f</a:t>
            </a:r>
            <a:endParaRPr lang="en-US" sz="2800" dirty="0"/>
          </a:p>
        </p:txBody>
      </p:sp>
      <p:cxnSp>
        <p:nvCxnSpPr>
          <p:cNvPr id="39" name="Straight Arrow Connector 38">
            <a:extLst>
              <a:ext uri="{FF2B5EF4-FFF2-40B4-BE49-F238E27FC236}">
                <a16:creationId xmlns:a16="http://schemas.microsoft.com/office/drawing/2014/main" id="{9A1CDC90-BBA2-4419-8EF8-AE163022DF84}"/>
              </a:ext>
            </a:extLst>
          </p:cNvPr>
          <p:cNvCxnSpPr/>
          <p:nvPr/>
        </p:nvCxnSpPr>
        <p:spPr>
          <a:xfrm flipV="1">
            <a:off x="7798065" y="377190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Freeform 28"/>
          <p:cNvSpPr/>
          <p:nvPr/>
        </p:nvSpPr>
        <p:spPr>
          <a:xfrm>
            <a:off x="1474237" y="5141943"/>
            <a:ext cx="6326155" cy="600691"/>
          </a:xfrm>
          <a:custGeom>
            <a:avLst/>
            <a:gdLst>
              <a:gd name="connsiteX0" fmla="*/ 0 w 6326155"/>
              <a:gd name="connsiteY0" fmla="*/ 410547 h 600691"/>
              <a:gd name="connsiteX1" fmla="*/ 1119673 w 6326155"/>
              <a:gd name="connsiteY1" fmla="*/ 233265 h 600691"/>
              <a:gd name="connsiteX2" fmla="*/ 2071396 w 6326155"/>
              <a:gd name="connsiteY2" fmla="*/ 559836 h 600691"/>
              <a:gd name="connsiteX3" fmla="*/ 3489649 w 6326155"/>
              <a:gd name="connsiteY3" fmla="*/ 261257 h 600691"/>
              <a:gd name="connsiteX4" fmla="*/ 4795934 w 6326155"/>
              <a:gd name="connsiteY4" fmla="*/ 597159 h 600691"/>
              <a:gd name="connsiteX5" fmla="*/ 6326155 w 6326155"/>
              <a:gd name="connsiteY5" fmla="*/ 0 h 6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6155" h="600691">
                <a:moveTo>
                  <a:pt x="0" y="410547"/>
                </a:moveTo>
                <a:cubicBezTo>
                  <a:pt x="387220" y="309465"/>
                  <a:pt x="774440" y="208383"/>
                  <a:pt x="1119673" y="233265"/>
                </a:cubicBezTo>
                <a:cubicBezTo>
                  <a:pt x="1464906" y="258147"/>
                  <a:pt x="1676400" y="555171"/>
                  <a:pt x="2071396" y="559836"/>
                </a:cubicBezTo>
                <a:cubicBezTo>
                  <a:pt x="2466392" y="564501"/>
                  <a:pt x="3035559" y="255037"/>
                  <a:pt x="3489649" y="261257"/>
                </a:cubicBezTo>
                <a:cubicBezTo>
                  <a:pt x="3943739" y="267477"/>
                  <a:pt x="4323183" y="640702"/>
                  <a:pt x="4795934" y="597159"/>
                </a:cubicBezTo>
                <a:cubicBezTo>
                  <a:pt x="5268685" y="553616"/>
                  <a:pt x="6080449" y="63759"/>
                  <a:pt x="6326155" y="0"/>
                </a:cubicBezTo>
              </a:path>
            </a:pathLst>
          </a:custGeom>
          <a:noFill/>
          <a:ln w="25400">
            <a:solidFill>
              <a:srgbClr val="C10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FC0CEEA-634D-414B-BB0C-1083E4D9013E}"/>
              </a:ext>
            </a:extLst>
          </p:cNvPr>
          <p:cNvSpPr/>
          <p:nvPr/>
        </p:nvSpPr>
        <p:spPr>
          <a:xfrm flipH="1">
            <a:off x="1424597" y="551237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70076AA-9070-4777-ACB9-F1221EEB67F3}"/>
              </a:ext>
            </a:extLst>
          </p:cNvPr>
          <p:cNvSpPr/>
          <p:nvPr/>
        </p:nvSpPr>
        <p:spPr>
          <a:xfrm flipH="1">
            <a:off x="7738900" y="508349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3650" y="4106842"/>
            <a:ext cx="2855950" cy="617558"/>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4799" y="4697829"/>
            <a:ext cx="2189001" cy="351877"/>
          </a:xfrm>
          <a:prstGeom prst="rect">
            <a:avLst/>
          </a:prstGeom>
        </p:spPr>
      </p:pic>
      <p:sp>
        <p:nvSpPr>
          <p:cNvPr id="35" name="TextBox 34"/>
          <p:cNvSpPr txBox="1"/>
          <p:nvPr/>
        </p:nvSpPr>
        <p:spPr>
          <a:xfrm>
            <a:off x="3574839" y="4675257"/>
            <a:ext cx="3549861" cy="35394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C10500"/>
                </a:solidFill>
                <a:latin typeface="Arial" panose="020B0604020202020204" pitchFamily="34" charset="0"/>
                <a:cs typeface="Arial" panose="020B0604020202020204" pitchFamily="34" charset="0"/>
              </a:rPr>
              <a:t>Zero initial/final conditions</a:t>
            </a:r>
          </a:p>
        </p:txBody>
      </p:sp>
      <p:sp>
        <p:nvSpPr>
          <p:cNvPr id="4" name="Slide Number Placeholder 3"/>
          <p:cNvSpPr>
            <a:spLocks noGrp="1"/>
          </p:cNvSpPr>
          <p:nvPr>
            <p:ph type="sldNum" sz="quarter" idx="12"/>
          </p:nvPr>
        </p:nvSpPr>
        <p:spPr/>
        <p:txBody>
          <a:bodyPr/>
          <a:lstStyle/>
          <a:p>
            <a:fld id="{1C58BFC6-25B7-4DC8-8DA3-1472B5D5A4A3}" type="slidenum">
              <a:rPr lang="en-US" smtClean="0"/>
              <a:pPr/>
              <a:t>13</a:t>
            </a:fld>
            <a:endParaRPr lang="en-US" dirty="0"/>
          </a:p>
        </p:txBody>
      </p:sp>
    </p:spTree>
    <p:extLst>
      <p:ext uri="{BB962C8B-B14F-4D97-AF65-F5344CB8AC3E}">
        <p14:creationId xmlns:p14="http://schemas.microsoft.com/office/powerpoint/2010/main" val="115534002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500" b="1"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13" name="Picture 12"/>
          <p:cNvPicPr>
            <a:picLocks noChangeAspect="1"/>
          </p:cNvPicPr>
          <p:nvPr/>
        </p:nvPicPr>
        <p:blipFill>
          <a:blip r:embed="rId4"/>
          <a:srcRect/>
          <a:stretch/>
        </p:blipFill>
        <p:spPr>
          <a:xfrm>
            <a:off x="4096718" y="1828800"/>
            <a:ext cx="1434642" cy="439108"/>
          </a:xfrm>
          <a:prstGeom prst="rect">
            <a:avLst/>
          </a:prstGeom>
        </p:spPr>
      </p:pic>
      <p:sp>
        <p:nvSpPr>
          <p:cNvPr id="15" name="TextBox 14"/>
          <p:cNvSpPr txBox="1"/>
          <p:nvPr/>
        </p:nvSpPr>
        <p:spPr>
          <a:xfrm>
            <a:off x="1104900" y="2397768"/>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pic>
        <p:nvPicPr>
          <p:cNvPr id="19" name="Picture 18"/>
          <p:cNvPicPr>
            <a:picLocks noChangeAspect="1"/>
          </p:cNvPicPr>
          <p:nvPr/>
        </p:nvPicPr>
        <p:blipFill>
          <a:blip r:embed="rId5"/>
          <a:srcRect/>
          <a:stretch/>
        </p:blipFill>
        <p:spPr>
          <a:xfrm>
            <a:off x="1578088" y="2819400"/>
            <a:ext cx="6119102" cy="822075"/>
          </a:xfrm>
          <a:prstGeom prst="rect">
            <a:avLst/>
          </a:prstGeom>
        </p:spPr>
      </p:pic>
      <p:sp>
        <p:nvSpPr>
          <p:cNvPr id="22" name="TextBox 21"/>
          <p:cNvSpPr txBox="1"/>
          <p:nvPr/>
        </p:nvSpPr>
        <p:spPr>
          <a:xfrm>
            <a:off x="1104900" y="2400300"/>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Functional integral</a:t>
            </a:r>
          </a:p>
        </p:txBody>
      </p:sp>
      <p:pic>
        <p:nvPicPr>
          <p:cNvPr id="40" name="Picture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3650" y="3705336"/>
            <a:ext cx="2855950" cy="617558"/>
          </a:xfrm>
          <a:prstGeom prst="rect">
            <a:avLst/>
          </a:prstGeom>
        </p:spPr>
      </p:pic>
      <p:pic>
        <p:nvPicPr>
          <p:cNvPr id="2" name="Pictur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4799" y="4296323"/>
            <a:ext cx="2189001" cy="351877"/>
          </a:xfrm>
          <a:prstGeom prst="rect">
            <a:avLst/>
          </a:prstGeom>
        </p:spPr>
      </p:pic>
      <p:sp>
        <p:nvSpPr>
          <p:cNvPr id="32" name="TextBox 31"/>
          <p:cNvSpPr txBox="1"/>
          <p:nvPr/>
        </p:nvSpPr>
        <p:spPr>
          <a:xfrm>
            <a:off x="1104900" y="4762500"/>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4" name="TextBox 33"/>
          <p:cNvSpPr txBox="1"/>
          <p:nvPr/>
        </p:nvSpPr>
        <p:spPr>
          <a:xfrm>
            <a:off x="1104900" y="4765032"/>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Quadratic approximation</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3148" y="5307399"/>
            <a:ext cx="5677705" cy="472376"/>
          </a:xfrm>
          <a:prstGeom prst="rect">
            <a:avLst/>
          </a:prstGeom>
        </p:spPr>
      </p:pic>
      <p:sp>
        <p:nvSpPr>
          <p:cNvPr id="35" name="TextBox 34"/>
          <p:cNvSpPr txBox="1"/>
          <p:nvPr/>
        </p:nvSpPr>
        <p:spPr>
          <a:xfrm>
            <a:off x="3543300" y="4275465"/>
            <a:ext cx="3549861" cy="35394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C10500"/>
                </a:solidFill>
                <a:latin typeface="Arial" panose="020B0604020202020204" pitchFamily="34" charset="0"/>
                <a:cs typeface="Arial" panose="020B0604020202020204" pitchFamily="34" charset="0"/>
              </a:rPr>
              <a:t>Zero initial/final conditions</a:t>
            </a:r>
          </a:p>
        </p:txBody>
      </p:sp>
      <p:sp>
        <p:nvSpPr>
          <p:cNvPr id="5" name="Slide Number Placeholder 4"/>
          <p:cNvSpPr>
            <a:spLocks noGrp="1"/>
          </p:cNvSpPr>
          <p:nvPr>
            <p:ph type="sldNum" sz="quarter" idx="12"/>
          </p:nvPr>
        </p:nvSpPr>
        <p:spPr/>
        <p:txBody>
          <a:bodyPr/>
          <a:lstStyle/>
          <a:p>
            <a:fld id="{1C58BFC6-25B7-4DC8-8DA3-1472B5D5A4A3}" type="slidenum">
              <a:rPr lang="en-US" smtClean="0"/>
              <a:pPr/>
              <a:t>14</a:t>
            </a:fld>
            <a:endParaRPr lang="en-US" dirty="0"/>
          </a:p>
        </p:txBody>
      </p:sp>
    </p:spTree>
    <p:extLst>
      <p:ext uri="{BB962C8B-B14F-4D97-AF65-F5344CB8AC3E}">
        <p14:creationId xmlns:p14="http://schemas.microsoft.com/office/powerpoint/2010/main" val="332523323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500" b="1"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650" y="1721604"/>
            <a:ext cx="2855950" cy="617558"/>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4799" y="2312591"/>
            <a:ext cx="2189001" cy="351877"/>
          </a:xfrm>
          <a:prstGeom prst="rect">
            <a:avLst/>
          </a:prstGeom>
        </p:spPr>
      </p:pic>
      <p:sp>
        <p:nvSpPr>
          <p:cNvPr id="32" name="TextBox 31"/>
          <p:cNvSpPr txBox="1"/>
          <p:nvPr/>
        </p:nvSpPr>
        <p:spPr>
          <a:xfrm>
            <a:off x="1104900" y="2778768"/>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4" name="TextBox 33"/>
          <p:cNvSpPr txBox="1"/>
          <p:nvPr/>
        </p:nvSpPr>
        <p:spPr>
          <a:xfrm>
            <a:off x="1104900" y="2781300"/>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Quadratic approximation</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3148" y="3323667"/>
            <a:ext cx="5677705" cy="472376"/>
          </a:xfrm>
          <a:prstGeom prst="rect">
            <a:avLst/>
          </a:prstGeom>
        </p:spPr>
      </p:pic>
      <p:sp>
        <p:nvSpPr>
          <p:cNvPr id="24" name="TextBox 23"/>
          <p:cNvSpPr txBox="1"/>
          <p:nvPr/>
        </p:nvSpPr>
        <p:spPr>
          <a:xfrm>
            <a:off x="1104900" y="4264668"/>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25" name="TextBox 24"/>
          <p:cNvSpPr txBox="1"/>
          <p:nvPr/>
        </p:nvSpPr>
        <p:spPr>
          <a:xfrm>
            <a:off x="1104900" y="4271101"/>
            <a:ext cx="7010400" cy="319446"/>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err="1">
                <a:solidFill>
                  <a:schemeClr val="bg1"/>
                </a:solidFill>
                <a:latin typeface="Arial" panose="020B0604020202020204" pitchFamily="34" charset="0"/>
                <a:cs typeface="Arial" panose="020B0604020202020204" pitchFamily="34" charset="0"/>
              </a:rPr>
              <a:t>Kougioumtzoglou</a:t>
            </a:r>
            <a:r>
              <a:rPr lang="en-US" b="1" i="1" dirty="0">
                <a:solidFill>
                  <a:schemeClr val="bg1"/>
                </a:solidFill>
                <a:latin typeface="Arial" panose="020B0604020202020204" pitchFamily="34" charset="0"/>
                <a:cs typeface="Arial" panose="020B0604020202020204" pitchFamily="34" charset="0"/>
              </a:rPr>
              <a:t> &amp; Spanos (2014), ASCE J </a:t>
            </a:r>
            <a:r>
              <a:rPr lang="en-US" b="1" i="1" dirty="0" err="1">
                <a:solidFill>
                  <a:schemeClr val="bg1"/>
                </a:solidFill>
                <a:latin typeface="Arial" panose="020B0604020202020204" pitchFamily="34" charset="0"/>
                <a:cs typeface="Arial" panose="020B0604020202020204" pitchFamily="34" charset="0"/>
              </a:rPr>
              <a:t>Eng</a:t>
            </a:r>
            <a:r>
              <a:rPr lang="en-US" b="1" i="1" dirty="0">
                <a:solidFill>
                  <a:schemeClr val="bg1"/>
                </a:solidFill>
                <a:latin typeface="Arial" panose="020B0604020202020204" pitchFamily="34" charset="0"/>
                <a:cs typeface="Arial" panose="020B0604020202020204" pitchFamily="34" charset="0"/>
              </a:rPr>
              <a:t> </a:t>
            </a:r>
            <a:r>
              <a:rPr lang="en-US" b="1" i="1" dirty="0" err="1">
                <a:solidFill>
                  <a:schemeClr val="bg1"/>
                </a:solidFill>
                <a:latin typeface="Arial" panose="020B0604020202020204" pitchFamily="34" charset="0"/>
                <a:cs typeface="Arial" panose="020B0604020202020204" pitchFamily="34" charset="0"/>
              </a:rPr>
              <a:t>Mech</a:t>
            </a:r>
            <a:endParaRPr lang="en-US" b="1" i="1" dirty="0">
              <a:solidFill>
                <a:schemeClr val="bg1"/>
              </a:solidFill>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3432" y="4682513"/>
            <a:ext cx="4673335" cy="736404"/>
          </a:xfrm>
          <a:prstGeom prst="rect">
            <a:avLst/>
          </a:prstGeom>
        </p:spPr>
      </p:pic>
      <p:cxnSp>
        <p:nvCxnSpPr>
          <p:cNvPr id="27" name="Straight Arrow Connector 26"/>
          <p:cNvCxnSpPr/>
          <p:nvPr/>
        </p:nvCxnSpPr>
        <p:spPr>
          <a:xfrm>
            <a:off x="4492942" y="5228803"/>
            <a:ext cx="1104900" cy="668755"/>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305300" y="4836125"/>
            <a:ext cx="342900" cy="392678"/>
          </a:xfrm>
          <a:prstGeom prst="ellipse">
            <a:avLst/>
          </a:prstGeom>
          <a:noFill/>
          <a:ln w="19050">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5257800" y="5720587"/>
            <a:ext cx="2705100" cy="35394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C10500"/>
                </a:solidFill>
                <a:latin typeface="Arial" panose="020B0604020202020204" pitchFamily="34" charset="0"/>
                <a:cs typeface="Arial" panose="020B0604020202020204" pitchFamily="34" charset="0"/>
              </a:rPr>
              <a:t>state-independent</a:t>
            </a:r>
          </a:p>
        </p:txBody>
      </p:sp>
      <p:sp>
        <p:nvSpPr>
          <p:cNvPr id="5" name="Slide Number Placeholder 4"/>
          <p:cNvSpPr>
            <a:spLocks noGrp="1"/>
          </p:cNvSpPr>
          <p:nvPr>
            <p:ph type="sldNum" sz="quarter" idx="12"/>
          </p:nvPr>
        </p:nvSpPr>
        <p:spPr/>
        <p:txBody>
          <a:bodyPr/>
          <a:lstStyle/>
          <a:p>
            <a:fld id="{1C58BFC6-25B7-4DC8-8DA3-1472B5D5A4A3}" type="slidenum">
              <a:rPr lang="en-US" smtClean="0"/>
              <a:pPr/>
              <a:t>15</a:t>
            </a:fld>
            <a:endParaRPr lang="en-US" dirty="0"/>
          </a:p>
        </p:txBody>
      </p:sp>
    </p:spTree>
    <p:extLst>
      <p:ext uri="{BB962C8B-B14F-4D97-AF65-F5344CB8AC3E}">
        <p14:creationId xmlns:p14="http://schemas.microsoft.com/office/powerpoint/2010/main" val="34622067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500" b="1"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650" y="1721604"/>
            <a:ext cx="2855950" cy="617558"/>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4799" y="2312591"/>
            <a:ext cx="2189001" cy="351877"/>
          </a:xfrm>
          <a:prstGeom prst="rect">
            <a:avLst/>
          </a:prstGeom>
        </p:spPr>
      </p:pic>
      <p:sp>
        <p:nvSpPr>
          <p:cNvPr id="32" name="TextBox 31"/>
          <p:cNvSpPr txBox="1"/>
          <p:nvPr/>
        </p:nvSpPr>
        <p:spPr>
          <a:xfrm>
            <a:off x="1104900" y="2778768"/>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4" name="TextBox 33"/>
          <p:cNvSpPr txBox="1"/>
          <p:nvPr/>
        </p:nvSpPr>
        <p:spPr>
          <a:xfrm>
            <a:off x="1104900" y="2781300"/>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Quadratic approximation</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3148" y="3323667"/>
            <a:ext cx="5677705" cy="472376"/>
          </a:xfrm>
          <a:prstGeom prst="rect">
            <a:avLst/>
          </a:prstGeom>
        </p:spPr>
      </p:pic>
      <p:sp>
        <p:nvSpPr>
          <p:cNvPr id="22" name="TextBox 21"/>
          <p:cNvSpPr txBox="1"/>
          <p:nvPr/>
        </p:nvSpPr>
        <p:spPr>
          <a:xfrm>
            <a:off x="1104900" y="4267200"/>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0" name="TextBox 29"/>
          <p:cNvSpPr txBox="1"/>
          <p:nvPr/>
        </p:nvSpPr>
        <p:spPr>
          <a:xfrm>
            <a:off x="1104900" y="4269732"/>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Fluctuation factor</a:t>
            </a:r>
          </a:p>
        </p:txBody>
      </p:sp>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4215" y="4702484"/>
            <a:ext cx="5755571" cy="691606"/>
          </a:xfrm>
          <a:prstGeom prst="rect">
            <a:avLst/>
          </a:prstGeom>
        </p:spPr>
      </p:pic>
      <p:sp>
        <p:nvSpPr>
          <p:cNvPr id="5" name="Slide Number Placeholder 4"/>
          <p:cNvSpPr>
            <a:spLocks noGrp="1"/>
          </p:cNvSpPr>
          <p:nvPr>
            <p:ph type="sldNum" sz="quarter" idx="12"/>
          </p:nvPr>
        </p:nvSpPr>
        <p:spPr/>
        <p:txBody>
          <a:bodyPr/>
          <a:lstStyle/>
          <a:p>
            <a:fld id="{1C58BFC6-25B7-4DC8-8DA3-1472B5D5A4A3}" type="slidenum">
              <a:rPr lang="en-US" smtClean="0"/>
              <a:pPr/>
              <a:t>16</a:t>
            </a:fld>
            <a:endParaRPr lang="en-US" dirty="0"/>
          </a:p>
        </p:txBody>
      </p:sp>
    </p:spTree>
    <p:extLst>
      <p:ext uri="{BB962C8B-B14F-4D97-AF65-F5344CB8AC3E}">
        <p14:creationId xmlns:p14="http://schemas.microsoft.com/office/powerpoint/2010/main" val="30085106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5" name="Slide Number Placeholder 4"/>
          <p:cNvSpPr>
            <a:spLocks noGrp="1"/>
          </p:cNvSpPr>
          <p:nvPr>
            <p:ph type="sldNum" sz="quarter" idx="12"/>
          </p:nvPr>
        </p:nvSpPr>
        <p:spPr/>
        <p:txBody>
          <a:bodyPr/>
          <a:lstStyle/>
          <a:p>
            <a:fld id="{1C58BFC6-25B7-4DC8-8DA3-1472B5D5A4A3}" type="slidenum">
              <a:rPr lang="en-US" smtClean="0"/>
              <a:pPr/>
              <a:t>17</a:t>
            </a:fld>
            <a:endParaRPr lang="en-US" dirty="0"/>
          </a:p>
        </p:txBody>
      </p:sp>
      <p:pic>
        <p:nvPicPr>
          <p:cNvPr id="7" name="Picture 6">
            <a:extLst>
              <a:ext uri="{FF2B5EF4-FFF2-40B4-BE49-F238E27FC236}">
                <a16:creationId xmlns:a16="http://schemas.microsoft.com/office/drawing/2014/main" id="{59F139C2-C81F-4627-8812-71705FE28AF2}"/>
              </a:ext>
            </a:extLst>
          </p:cNvPr>
          <p:cNvPicPr>
            <a:picLocks noChangeAspect="1"/>
          </p:cNvPicPr>
          <p:nvPr/>
        </p:nvPicPr>
        <p:blipFill>
          <a:blip r:embed="rId4"/>
          <a:stretch>
            <a:fillRect/>
          </a:stretch>
        </p:blipFill>
        <p:spPr>
          <a:xfrm>
            <a:off x="1563650" y="2790513"/>
            <a:ext cx="6870023" cy="2238096"/>
          </a:xfrm>
          <a:prstGeom prst="rect">
            <a:avLst/>
          </a:prstGeom>
          <a:ln>
            <a:solidFill>
              <a:srgbClr val="304A7E"/>
            </a:solidFill>
          </a:ln>
        </p:spPr>
      </p:pic>
      <p:pic>
        <p:nvPicPr>
          <p:cNvPr id="9" name="Picture 8">
            <a:extLst>
              <a:ext uri="{FF2B5EF4-FFF2-40B4-BE49-F238E27FC236}">
                <a16:creationId xmlns:a16="http://schemas.microsoft.com/office/drawing/2014/main" id="{600FA9B5-680F-44EA-A5D8-4783E6FF305B}"/>
              </a:ext>
            </a:extLst>
          </p:cNvPr>
          <p:cNvPicPr>
            <a:picLocks noChangeAspect="1"/>
          </p:cNvPicPr>
          <p:nvPr/>
        </p:nvPicPr>
        <p:blipFill>
          <a:blip r:embed="rId5"/>
          <a:stretch>
            <a:fillRect/>
          </a:stretch>
        </p:blipFill>
        <p:spPr>
          <a:xfrm>
            <a:off x="1563650" y="5148579"/>
            <a:ext cx="2484342" cy="892642"/>
          </a:xfrm>
          <a:prstGeom prst="rect">
            <a:avLst/>
          </a:prstGeom>
          <a:ln>
            <a:solidFill>
              <a:srgbClr val="304A7E"/>
            </a:solidFill>
          </a:ln>
        </p:spPr>
      </p:pic>
      <p:pic>
        <p:nvPicPr>
          <p:cNvPr id="23" name="Picture 22">
            <a:extLst>
              <a:ext uri="{FF2B5EF4-FFF2-40B4-BE49-F238E27FC236}">
                <a16:creationId xmlns:a16="http://schemas.microsoft.com/office/drawing/2014/main" id="{050C7029-7226-4291-9D6A-FD68799C95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3650" y="1721604"/>
            <a:ext cx="2855950" cy="617558"/>
          </a:xfrm>
          <a:prstGeom prst="rect">
            <a:avLst/>
          </a:prstGeom>
        </p:spPr>
      </p:pic>
      <p:pic>
        <p:nvPicPr>
          <p:cNvPr id="24" name="Picture 23">
            <a:extLst>
              <a:ext uri="{FF2B5EF4-FFF2-40B4-BE49-F238E27FC236}">
                <a16:creationId xmlns:a16="http://schemas.microsoft.com/office/drawing/2014/main" id="{DD1FB465-42BD-4479-812B-A9A2FF8DC9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4799" y="2312591"/>
            <a:ext cx="2189001" cy="351877"/>
          </a:xfrm>
          <a:prstGeom prst="rect">
            <a:avLst/>
          </a:prstGeom>
        </p:spPr>
      </p:pic>
      <p:cxnSp>
        <p:nvCxnSpPr>
          <p:cNvPr id="60" name="Connector: Elbow 59">
            <a:extLst>
              <a:ext uri="{FF2B5EF4-FFF2-40B4-BE49-F238E27FC236}">
                <a16:creationId xmlns:a16="http://schemas.microsoft.com/office/drawing/2014/main" id="{7DD84226-6687-4D85-BD0C-DC333FB33506}"/>
              </a:ext>
            </a:extLst>
          </p:cNvPr>
          <p:cNvCxnSpPr>
            <a:cxnSpLocks/>
          </p:cNvCxnSpPr>
          <p:nvPr/>
        </p:nvCxnSpPr>
        <p:spPr>
          <a:xfrm rot="10800000" flipV="1">
            <a:off x="1532099" y="3909561"/>
            <a:ext cx="12700" cy="1685339"/>
          </a:xfrm>
          <a:prstGeom prst="bentConnector3">
            <a:avLst>
              <a:gd name="adj1" fmla="val 8025000"/>
            </a:avLst>
          </a:prstGeom>
          <a:ln w="28575">
            <a:solidFill>
              <a:srgbClr val="304A7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37619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Rectangle 2"/>
          <p:cNvSpPr txBox="1">
            <a:spLocks noChangeArrowheads="1"/>
          </p:cNvSpPr>
          <p:nvPr/>
        </p:nvSpPr>
        <p:spPr>
          <a:xfrm>
            <a:off x="304800" y="1104900"/>
            <a:ext cx="8531186" cy="483870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5" name="Slide Number Placeholder 4"/>
          <p:cNvSpPr>
            <a:spLocks noGrp="1"/>
          </p:cNvSpPr>
          <p:nvPr>
            <p:ph type="sldNum" sz="quarter" idx="12"/>
          </p:nvPr>
        </p:nvSpPr>
        <p:spPr/>
        <p:txBody>
          <a:bodyPr/>
          <a:lstStyle/>
          <a:p>
            <a:fld id="{1C58BFC6-25B7-4DC8-8DA3-1472B5D5A4A3}" type="slidenum">
              <a:rPr lang="en-US" smtClean="0"/>
              <a:pPr/>
              <a:t>18</a:t>
            </a:fld>
            <a:endParaRPr lang="en-US" dirty="0"/>
          </a:p>
        </p:txBody>
      </p:sp>
      <p:pic>
        <p:nvPicPr>
          <p:cNvPr id="9" name="Picture 8">
            <a:extLst>
              <a:ext uri="{FF2B5EF4-FFF2-40B4-BE49-F238E27FC236}">
                <a16:creationId xmlns:a16="http://schemas.microsoft.com/office/drawing/2014/main" id="{600FA9B5-680F-44EA-A5D8-4783E6FF305B}"/>
              </a:ext>
            </a:extLst>
          </p:cNvPr>
          <p:cNvPicPr>
            <a:picLocks noChangeAspect="1"/>
          </p:cNvPicPr>
          <p:nvPr/>
        </p:nvPicPr>
        <p:blipFill>
          <a:blip r:embed="rId4"/>
          <a:stretch>
            <a:fillRect/>
          </a:stretch>
        </p:blipFill>
        <p:spPr>
          <a:xfrm>
            <a:off x="1563650" y="2743200"/>
            <a:ext cx="2484342" cy="892642"/>
          </a:xfrm>
          <a:prstGeom prst="rect">
            <a:avLst/>
          </a:prstGeom>
          <a:ln>
            <a:solidFill>
              <a:srgbClr val="304A7E"/>
            </a:solidFill>
          </a:ln>
        </p:spPr>
      </p:pic>
      <p:pic>
        <p:nvPicPr>
          <p:cNvPr id="11" name="Picture 10">
            <a:extLst>
              <a:ext uri="{FF2B5EF4-FFF2-40B4-BE49-F238E27FC236}">
                <a16:creationId xmlns:a16="http://schemas.microsoft.com/office/drawing/2014/main" id="{5ABB7F7E-2111-4743-9A97-E44DA30B5670}"/>
              </a:ext>
            </a:extLst>
          </p:cNvPr>
          <p:cNvPicPr>
            <a:picLocks noChangeAspect="1"/>
          </p:cNvPicPr>
          <p:nvPr/>
        </p:nvPicPr>
        <p:blipFill>
          <a:blip r:embed="rId5"/>
          <a:stretch>
            <a:fillRect/>
          </a:stretch>
        </p:blipFill>
        <p:spPr>
          <a:xfrm>
            <a:off x="5848253" y="1678463"/>
            <a:ext cx="1808820" cy="2185169"/>
          </a:xfrm>
          <a:prstGeom prst="rect">
            <a:avLst/>
          </a:prstGeom>
        </p:spPr>
      </p:pic>
      <p:pic>
        <p:nvPicPr>
          <p:cNvPr id="23" name="Picture 22">
            <a:extLst>
              <a:ext uri="{FF2B5EF4-FFF2-40B4-BE49-F238E27FC236}">
                <a16:creationId xmlns:a16="http://schemas.microsoft.com/office/drawing/2014/main" id="{050C7029-7226-4291-9D6A-FD68799C95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3650" y="1721604"/>
            <a:ext cx="2855950" cy="617558"/>
          </a:xfrm>
          <a:prstGeom prst="rect">
            <a:avLst/>
          </a:prstGeom>
        </p:spPr>
      </p:pic>
      <p:pic>
        <p:nvPicPr>
          <p:cNvPr id="24" name="Picture 23">
            <a:extLst>
              <a:ext uri="{FF2B5EF4-FFF2-40B4-BE49-F238E27FC236}">
                <a16:creationId xmlns:a16="http://schemas.microsoft.com/office/drawing/2014/main" id="{DD1FB465-42BD-4479-812B-A9A2FF8DC9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4799" y="2312591"/>
            <a:ext cx="2189001" cy="351877"/>
          </a:xfrm>
          <a:prstGeom prst="rect">
            <a:avLst/>
          </a:prstGeom>
        </p:spPr>
      </p:pic>
      <p:pic>
        <p:nvPicPr>
          <p:cNvPr id="4" name="Picture 3">
            <a:extLst>
              <a:ext uri="{FF2B5EF4-FFF2-40B4-BE49-F238E27FC236}">
                <a16:creationId xmlns:a16="http://schemas.microsoft.com/office/drawing/2014/main" id="{0D14E019-C7F8-4328-AF48-C307F180CB5C}"/>
              </a:ext>
            </a:extLst>
          </p:cNvPr>
          <p:cNvPicPr>
            <a:picLocks noChangeAspect="1"/>
          </p:cNvPicPr>
          <p:nvPr/>
        </p:nvPicPr>
        <p:blipFill>
          <a:blip r:embed="rId8"/>
          <a:stretch>
            <a:fillRect/>
          </a:stretch>
        </p:blipFill>
        <p:spPr>
          <a:xfrm>
            <a:off x="5848253" y="3984758"/>
            <a:ext cx="2552584" cy="1986517"/>
          </a:xfrm>
          <a:prstGeom prst="rect">
            <a:avLst/>
          </a:prstGeom>
        </p:spPr>
      </p:pic>
      <p:sp>
        <p:nvSpPr>
          <p:cNvPr id="8" name="Left Bracket 7">
            <a:extLst>
              <a:ext uri="{FF2B5EF4-FFF2-40B4-BE49-F238E27FC236}">
                <a16:creationId xmlns:a16="http://schemas.microsoft.com/office/drawing/2014/main" id="{15C81CB8-D2D9-4011-89E3-B310958825BA}"/>
              </a:ext>
            </a:extLst>
          </p:cNvPr>
          <p:cNvSpPr/>
          <p:nvPr/>
        </p:nvSpPr>
        <p:spPr>
          <a:xfrm>
            <a:off x="5600531" y="1704330"/>
            <a:ext cx="247722" cy="4319617"/>
          </a:xfrm>
          <a:prstGeom prst="leftBracket">
            <a:avLst>
              <a:gd name="adj" fmla="val 69553"/>
            </a:avLst>
          </a:prstGeom>
          <a:ln>
            <a:solidFill>
              <a:srgbClr val="304A7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82184DD-AB11-4188-9829-5C5EF5F8DC2C}"/>
              </a:ext>
            </a:extLst>
          </p:cNvPr>
          <p:cNvCxnSpPr>
            <a:stCxn id="8" idx="1"/>
          </p:cNvCxnSpPr>
          <p:nvPr/>
        </p:nvCxnSpPr>
        <p:spPr>
          <a:xfrm flipH="1" flipV="1">
            <a:off x="4047992" y="3189521"/>
            <a:ext cx="1552539" cy="674618"/>
          </a:xfrm>
          <a:prstGeom prst="straightConnector1">
            <a:avLst/>
          </a:prstGeom>
          <a:ln>
            <a:solidFill>
              <a:srgbClr val="304A7E"/>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6C4A83F9-9D1B-4D5B-A9F2-79C4F53F3495}"/>
              </a:ext>
            </a:extLst>
          </p:cNvPr>
          <p:cNvPicPr>
            <a:picLocks noChangeAspect="1"/>
          </p:cNvPicPr>
          <p:nvPr/>
        </p:nvPicPr>
        <p:blipFill>
          <a:blip r:embed="rId9"/>
          <a:stretch>
            <a:fillRect/>
          </a:stretch>
        </p:blipFill>
        <p:spPr>
          <a:xfrm>
            <a:off x="589971" y="4387687"/>
            <a:ext cx="4265744" cy="1284823"/>
          </a:xfrm>
          <a:prstGeom prst="rect">
            <a:avLst/>
          </a:prstGeom>
          <a:ln>
            <a:solidFill>
              <a:srgbClr val="304A7E"/>
            </a:solidFill>
          </a:ln>
        </p:spPr>
      </p:pic>
      <p:cxnSp>
        <p:nvCxnSpPr>
          <p:cNvPr id="31" name="Straight Arrow Connector 30">
            <a:extLst>
              <a:ext uri="{FF2B5EF4-FFF2-40B4-BE49-F238E27FC236}">
                <a16:creationId xmlns:a16="http://schemas.microsoft.com/office/drawing/2014/main" id="{CEB23574-1FBB-4228-AE01-B616387975CD}"/>
              </a:ext>
            </a:extLst>
          </p:cNvPr>
          <p:cNvCxnSpPr>
            <a:cxnSpLocks/>
            <a:stCxn id="28" idx="3"/>
          </p:cNvCxnSpPr>
          <p:nvPr/>
        </p:nvCxnSpPr>
        <p:spPr>
          <a:xfrm flipV="1">
            <a:off x="4855715" y="4533900"/>
            <a:ext cx="744816" cy="496199"/>
          </a:xfrm>
          <a:prstGeom prst="straightConnector1">
            <a:avLst/>
          </a:prstGeom>
          <a:ln>
            <a:solidFill>
              <a:srgbClr val="304A7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139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304800" y="1104900"/>
            <a:ext cx="8531186" cy="4838700"/>
          </a:xfrm>
        </p:spPr>
        <p:txBody>
          <a:bodyPr>
            <a:normAutofit/>
          </a:bodyPr>
          <a:lstStyle/>
          <a:p>
            <a:pPr marL="457200" indent="-457200">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MOTIVATION: Stochasticity and complex system modeling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11" name="Picture 10"/>
          <p:cNvPicPr>
            <a:picLocks noChangeAspect="1"/>
          </p:cNvPicPr>
          <p:nvPr/>
        </p:nvPicPr>
        <p:blipFill>
          <a:blip r:embed="rId4"/>
          <a:srcRect/>
          <a:stretch/>
        </p:blipFill>
        <p:spPr>
          <a:xfrm>
            <a:off x="4096718" y="1523265"/>
            <a:ext cx="1434642" cy="439108"/>
          </a:xfrm>
          <a:prstGeom prst="rect">
            <a:avLst/>
          </a:prstGeom>
        </p:spPr>
      </p:pic>
      <p:sp>
        <p:nvSpPr>
          <p:cNvPr id="12" name="TextBox 11"/>
          <p:cNvSpPr txBox="1"/>
          <p:nvPr/>
        </p:nvSpPr>
        <p:spPr>
          <a:xfrm>
            <a:off x="304800" y="1981202"/>
            <a:ext cx="2597860" cy="553998"/>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500" i="1" dirty="0" err="1">
                <a:solidFill>
                  <a:srgbClr val="2B284D"/>
                </a:solidFill>
                <a:latin typeface="Arial" panose="020B0604020202020204" pitchFamily="34" charset="0"/>
                <a:cs typeface="Arial" panose="020B0604020202020204" pitchFamily="34" charset="0"/>
              </a:rPr>
              <a:t>Nanomechanical</a:t>
            </a:r>
            <a:r>
              <a:rPr lang="en-GB" sz="1500" i="1" dirty="0">
                <a:solidFill>
                  <a:srgbClr val="2B284D"/>
                </a:solidFill>
                <a:latin typeface="Arial" panose="020B0604020202020204" pitchFamily="34" charset="0"/>
                <a:cs typeface="Arial" panose="020B0604020202020204" pitchFamily="34" charset="0"/>
              </a:rPr>
              <a:t> systems </a:t>
            </a:r>
          </a:p>
          <a:p>
            <a:pPr algn="ctr" defTabSz="457200" fontAlgn="auto">
              <a:lnSpc>
                <a:spcPct val="100000"/>
              </a:lnSpc>
              <a:spcBef>
                <a:spcPts val="0"/>
              </a:spcBef>
              <a:spcAft>
                <a:spcPts val="0"/>
              </a:spcAft>
            </a:pPr>
            <a:r>
              <a:rPr lang="en-GB" sz="1500" i="1" dirty="0">
                <a:solidFill>
                  <a:prstClr val="black"/>
                </a:solidFill>
                <a:latin typeface="Arial" panose="020B0604020202020204" pitchFamily="34" charset="0"/>
                <a:cs typeface="Arial" panose="020B0604020202020204" pitchFamily="34" charset="0"/>
              </a:rPr>
              <a:t>(e.g., </a:t>
            </a:r>
            <a:r>
              <a:rPr lang="en-GB" sz="1500" i="1" dirty="0" err="1">
                <a:solidFill>
                  <a:prstClr val="black"/>
                </a:solidFill>
                <a:latin typeface="Arial" panose="020B0604020202020204" pitchFamily="34" charset="0"/>
                <a:cs typeface="Arial" panose="020B0604020202020204" pitchFamily="34" charset="0"/>
              </a:rPr>
              <a:t>nano</a:t>
            </a:r>
            <a:r>
              <a:rPr lang="en-GB" sz="1500" i="1" dirty="0">
                <a:solidFill>
                  <a:prstClr val="black"/>
                </a:solidFill>
                <a:latin typeface="Arial" panose="020B0604020202020204" pitchFamily="34" charset="0"/>
                <a:cs typeface="Arial" panose="020B0604020202020204" pitchFamily="34" charset="0"/>
              </a:rPr>
              <a:t>-resonators)</a:t>
            </a:r>
            <a:endParaRPr lang="en-GB" sz="1500" i="1" dirty="0">
              <a:solidFill>
                <a:srgbClr val="000099"/>
              </a:solidFill>
              <a:latin typeface="Arial" panose="020B0604020202020204" pitchFamily="34" charset="0"/>
              <a:cs typeface="Arial" panose="020B0604020202020204" pitchFamily="34" charset="0"/>
            </a:endParaRPr>
          </a:p>
        </p:txBody>
      </p:sp>
      <p:sp>
        <p:nvSpPr>
          <p:cNvPr id="13" name="TextBox 12"/>
          <p:cNvSpPr txBox="1"/>
          <p:nvPr/>
        </p:nvSpPr>
        <p:spPr>
          <a:xfrm>
            <a:off x="2978467" y="1981203"/>
            <a:ext cx="2824616" cy="553998"/>
          </a:xfrm>
          <a:prstGeom prst="rect">
            <a:avLst/>
          </a:prstGeom>
          <a:noFill/>
        </p:spPr>
        <p:txBody>
          <a:bodyPr wrap="square" rtlCol="0">
            <a:spAutoFit/>
          </a:bodyPr>
          <a:lstStyle/>
          <a:p>
            <a:pPr algn="ctr" defTabSz="457200"/>
            <a:r>
              <a:rPr lang="en-GB" sz="1500" i="1" dirty="0">
                <a:solidFill>
                  <a:srgbClr val="2B284D"/>
                </a:solidFill>
                <a:latin typeface="Arial" panose="020B0604020202020204" pitchFamily="34" charset="0"/>
                <a:cs typeface="Arial" panose="020B0604020202020204" pitchFamily="34" charset="0"/>
              </a:rPr>
              <a:t>Vibratory energy harvesters </a:t>
            </a:r>
          </a:p>
          <a:p>
            <a:pPr algn="ctr" defTabSz="457200" fontAlgn="auto">
              <a:lnSpc>
                <a:spcPct val="100000"/>
              </a:lnSpc>
              <a:spcBef>
                <a:spcPts val="0"/>
              </a:spcBef>
              <a:spcAft>
                <a:spcPts val="0"/>
              </a:spcAft>
            </a:pPr>
            <a:r>
              <a:rPr lang="en-GB" sz="1500" i="1" dirty="0">
                <a:solidFill>
                  <a:prstClr val="black"/>
                </a:solidFill>
                <a:latin typeface="Arial" panose="020B0604020202020204" pitchFamily="34" charset="0"/>
                <a:cs typeface="Arial" panose="020B0604020202020204" pitchFamily="34" charset="0"/>
              </a:rPr>
              <a:t>(e.g., piezoelectric devices)</a:t>
            </a:r>
          </a:p>
        </p:txBody>
      </p:sp>
      <p:sp>
        <p:nvSpPr>
          <p:cNvPr id="15" name="TextBox 14"/>
          <p:cNvSpPr txBox="1"/>
          <p:nvPr/>
        </p:nvSpPr>
        <p:spPr>
          <a:xfrm>
            <a:off x="5654652" y="1981527"/>
            <a:ext cx="3197469" cy="553998"/>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500" i="1" dirty="0">
                <a:solidFill>
                  <a:srgbClr val="2B284D"/>
                </a:solidFill>
                <a:latin typeface="Arial" panose="020B0604020202020204" pitchFamily="34" charset="0"/>
                <a:cs typeface="Arial" panose="020B0604020202020204" pitchFamily="34" charset="0"/>
              </a:rPr>
              <a:t>Civil infrastructure systems</a:t>
            </a:r>
          </a:p>
          <a:p>
            <a:pPr algn="ctr" defTabSz="457200"/>
            <a:r>
              <a:rPr lang="en-GB" sz="1500" i="1" dirty="0">
                <a:solidFill>
                  <a:prstClr val="black"/>
                </a:solidFill>
                <a:latin typeface="Arial" panose="020B0604020202020204" pitchFamily="34" charset="0"/>
                <a:cs typeface="Arial" panose="020B0604020202020204" pitchFamily="34" charset="0"/>
              </a:rPr>
              <a:t>(e.g., bridges, maritime structures)</a:t>
            </a:r>
          </a:p>
        </p:txBody>
      </p:sp>
      <p:pic>
        <p:nvPicPr>
          <p:cNvPr id="16" name="Picture 15"/>
          <p:cNvPicPr>
            <a:picLocks noChangeAspect="1"/>
          </p:cNvPicPr>
          <p:nvPr/>
        </p:nvPicPr>
        <p:blipFill>
          <a:blip r:embed="rId5"/>
          <a:srcRect/>
          <a:stretch/>
        </p:blipFill>
        <p:spPr>
          <a:xfrm>
            <a:off x="712484" y="2705015"/>
            <a:ext cx="1476574" cy="1135462"/>
          </a:xfrm>
          <a:prstGeom prst="rect">
            <a:avLst/>
          </a:prstGeom>
        </p:spPr>
      </p:pic>
      <p:pic>
        <p:nvPicPr>
          <p:cNvPr id="17" name="Picture 16"/>
          <p:cNvPicPr>
            <a:picLocks noChangeAspect="1"/>
          </p:cNvPicPr>
          <p:nvPr/>
        </p:nvPicPr>
        <p:blipFill>
          <a:blip r:embed="rId6"/>
          <a:srcRect/>
          <a:stretch/>
        </p:blipFill>
        <p:spPr>
          <a:xfrm>
            <a:off x="3597252" y="2773585"/>
            <a:ext cx="1037033" cy="960215"/>
          </a:xfrm>
          <a:prstGeom prst="rect">
            <a:avLst/>
          </a:prstGeom>
        </p:spPr>
      </p:pic>
      <p:pic>
        <p:nvPicPr>
          <p:cNvPr id="18" name="Picture 17"/>
          <p:cNvPicPr>
            <a:picLocks noChangeAspect="1"/>
          </p:cNvPicPr>
          <p:nvPr/>
        </p:nvPicPr>
        <p:blipFill>
          <a:blip r:embed="rId7"/>
          <a:srcRect/>
          <a:stretch/>
        </p:blipFill>
        <p:spPr>
          <a:xfrm>
            <a:off x="5803083" y="3173790"/>
            <a:ext cx="1530739" cy="1020493"/>
          </a:xfrm>
          <a:prstGeom prst="rect">
            <a:avLst/>
          </a:prstGeom>
        </p:spPr>
      </p:pic>
      <p:pic>
        <p:nvPicPr>
          <p:cNvPr id="19" name="Picture 18"/>
          <p:cNvPicPr>
            <a:picLocks noChangeAspect="1"/>
          </p:cNvPicPr>
          <p:nvPr/>
        </p:nvPicPr>
        <p:blipFill>
          <a:blip r:embed="rId8"/>
          <a:srcRect/>
          <a:stretch/>
        </p:blipFill>
        <p:spPr>
          <a:xfrm>
            <a:off x="7032460" y="2552036"/>
            <a:ext cx="1477053" cy="1195070"/>
          </a:xfrm>
          <a:prstGeom prst="rect">
            <a:avLst/>
          </a:prstGeom>
          <a:ln>
            <a:solidFill>
              <a:schemeClr val="bg1"/>
            </a:solidFill>
          </a:ln>
        </p:spPr>
      </p:pic>
      <p:sp>
        <p:nvSpPr>
          <p:cNvPr id="24" name="TextBox 23"/>
          <p:cNvSpPr txBox="1"/>
          <p:nvPr/>
        </p:nvSpPr>
        <p:spPr>
          <a:xfrm>
            <a:off x="533400" y="4116438"/>
            <a:ext cx="4375571" cy="323165"/>
          </a:xfrm>
          <a:prstGeom prst="rect">
            <a:avLst/>
          </a:prstGeom>
          <a:noFill/>
        </p:spPr>
        <p:txBody>
          <a:bodyPr wrap="square" rtlCol="0">
            <a:spAutoFit/>
          </a:bodyPr>
          <a:lstStyle/>
          <a:p>
            <a:pPr defTabSz="457200" fontAlgn="auto">
              <a:lnSpc>
                <a:spcPct val="100000"/>
              </a:lnSpc>
              <a:spcBef>
                <a:spcPts val="0"/>
              </a:spcBef>
              <a:spcAft>
                <a:spcPts val="0"/>
              </a:spcAft>
            </a:pPr>
            <a:r>
              <a:rPr lang="en-GB" sz="1500" dirty="0">
                <a:solidFill>
                  <a:srgbClr val="C10500"/>
                </a:solidFill>
                <a:latin typeface="Arial" panose="020B0604020202020204" pitchFamily="34" charset="0"/>
                <a:cs typeface="Arial" panose="020B0604020202020204" pitchFamily="34" charset="0"/>
              </a:rPr>
              <a:t>Common challenges </a:t>
            </a:r>
            <a:r>
              <a:rPr lang="en-GB" sz="1500" i="1" dirty="0">
                <a:solidFill>
                  <a:srgbClr val="2B284D"/>
                </a:solidFill>
                <a:latin typeface="Arial" panose="020B0604020202020204" pitchFamily="34" charset="0"/>
                <a:cs typeface="Arial" panose="020B0604020202020204" pitchFamily="34" charset="0"/>
              </a:rPr>
              <a:t>in analysis &amp; design</a:t>
            </a:r>
          </a:p>
        </p:txBody>
      </p:sp>
      <p:sp>
        <p:nvSpPr>
          <p:cNvPr id="25" name="TextBox 24"/>
          <p:cNvSpPr txBox="1"/>
          <p:nvPr/>
        </p:nvSpPr>
        <p:spPr>
          <a:xfrm>
            <a:off x="552450" y="4541056"/>
            <a:ext cx="2123138" cy="323165"/>
          </a:xfrm>
          <a:prstGeom prst="rect">
            <a:avLst/>
          </a:prstGeom>
          <a:noFill/>
        </p:spPr>
        <p:txBody>
          <a:bodyPr wrap="square" rtlCol="0">
            <a:spAutoFit/>
          </a:bodyPr>
          <a:lstStyle/>
          <a:p>
            <a:pPr defTabSz="457200" fontAlgn="auto">
              <a:lnSpc>
                <a:spcPct val="100000"/>
              </a:lnSpc>
              <a:spcBef>
                <a:spcPts val="0"/>
              </a:spcBef>
              <a:spcAft>
                <a:spcPts val="0"/>
              </a:spcAft>
            </a:pPr>
            <a:r>
              <a:rPr lang="en-GB" sz="1500" i="1" u="sng" dirty="0">
                <a:solidFill>
                  <a:prstClr val="black"/>
                </a:solidFill>
                <a:latin typeface="Arial" panose="020B0604020202020204" pitchFamily="34" charset="0"/>
                <a:cs typeface="Arial" panose="020B0604020202020204" pitchFamily="34" charset="0"/>
              </a:rPr>
              <a:t>High dimensionality</a:t>
            </a:r>
          </a:p>
        </p:txBody>
      </p:sp>
      <p:sp>
        <p:nvSpPr>
          <p:cNvPr id="26" name="TextBox 25"/>
          <p:cNvSpPr txBox="1"/>
          <p:nvPr/>
        </p:nvSpPr>
        <p:spPr>
          <a:xfrm>
            <a:off x="3524249" y="4537011"/>
            <a:ext cx="2123138" cy="323165"/>
          </a:xfrm>
          <a:prstGeom prst="rect">
            <a:avLst/>
          </a:prstGeom>
          <a:noFill/>
        </p:spPr>
        <p:txBody>
          <a:bodyPr wrap="square" rtlCol="0">
            <a:spAutoFit/>
          </a:bodyPr>
          <a:lstStyle/>
          <a:p>
            <a:pPr defTabSz="457200"/>
            <a:r>
              <a:rPr lang="en-GB" sz="1500" i="1" u="sng" dirty="0">
                <a:solidFill>
                  <a:prstClr val="black"/>
                </a:solidFill>
                <a:latin typeface="Arial" panose="020B0604020202020204" pitchFamily="34" charset="0"/>
                <a:cs typeface="Arial" panose="020B0604020202020204" pitchFamily="34" charset="0"/>
              </a:rPr>
              <a:t>Complex </a:t>
            </a:r>
            <a:r>
              <a:rPr lang="en-GB" sz="1500" i="1" u="sng" dirty="0" err="1">
                <a:solidFill>
                  <a:prstClr val="black"/>
                </a:solidFill>
                <a:latin typeface="Arial" panose="020B0604020202020204" pitchFamily="34" charset="0"/>
                <a:cs typeface="Arial" panose="020B0604020202020204" pitchFamily="34" charset="0"/>
              </a:rPr>
              <a:t>modeling</a:t>
            </a:r>
            <a:endParaRPr lang="en-GB" sz="1500" i="1" u="sng" dirty="0">
              <a:solidFill>
                <a:prstClr val="black"/>
              </a:solidFill>
              <a:latin typeface="Arial" panose="020B0604020202020204" pitchFamily="34" charset="0"/>
              <a:cs typeface="Arial" panose="020B0604020202020204" pitchFamily="34" charset="0"/>
            </a:endParaRPr>
          </a:p>
        </p:txBody>
      </p:sp>
      <p:sp>
        <p:nvSpPr>
          <p:cNvPr id="27" name="TextBox 26"/>
          <p:cNvSpPr txBox="1"/>
          <p:nvPr/>
        </p:nvSpPr>
        <p:spPr>
          <a:xfrm>
            <a:off x="6485790" y="4560105"/>
            <a:ext cx="2123138" cy="323165"/>
          </a:xfrm>
          <a:prstGeom prst="rect">
            <a:avLst/>
          </a:prstGeom>
          <a:noFill/>
        </p:spPr>
        <p:txBody>
          <a:bodyPr wrap="square" rtlCol="0">
            <a:spAutoFit/>
          </a:bodyPr>
          <a:lstStyle/>
          <a:p>
            <a:pPr defTabSz="457200" fontAlgn="auto">
              <a:lnSpc>
                <a:spcPct val="100000"/>
              </a:lnSpc>
              <a:spcBef>
                <a:spcPts val="0"/>
              </a:spcBef>
              <a:spcAft>
                <a:spcPts val="0"/>
              </a:spcAft>
            </a:pPr>
            <a:r>
              <a:rPr lang="en-GB" sz="1500" i="1" u="sng" dirty="0">
                <a:solidFill>
                  <a:prstClr val="black"/>
                </a:solidFill>
                <a:latin typeface="Arial" panose="020B0604020202020204" pitchFamily="34" charset="0"/>
                <a:cs typeface="Arial" panose="020B0604020202020204" pitchFamily="34" charset="0"/>
              </a:rPr>
              <a:t>Stochasticity</a:t>
            </a:r>
          </a:p>
        </p:txBody>
      </p:sp>
      <p:pic>
        <p:nvPicPr>
          <p:cNvPr id="28" name="Picture 27"/>
          <p:cNvPicPr>
            <a:picLocks noChangeAspect="1"/>
          </p:cNvPicPr>
          <p:nvPr/>
        </p:nvPicPr>
        <p:blipFill>
          <a:blip r:embed="rId9"/>
          <a:srcRect/>
          <a:stretch/>
        </p:blipFill>
        <p:spPr>
          <a:xfrm>
            <a:off x="816089" y="4985044"/>
            <a:ext cx="1088911" cy="963687"/>
          </a:xfrm>
          <a:prstGeom prst="rect">
            <a:avLst/>
          </a:prstGeom>
        </p:spPr>
      </p:pic>
      <p:pic>
        <p:nvPicPr>
          <p:cNvPr id="29" name="Picture 28"/>
          <p:cNvPicPr>
            <a:picLocks noChangeAspect="1"/>
          </p:cNvPicPr>
          <p:nvPr/>
        </p:nvPicPr>
        <p:blipFill>
          <a:blip r:embed="rId10"/>
          <a:srcRect/>
          <a:stretch/>
        </p:blipFill>
        <p:spPr>
          <a:xfrm>
            <a:off x="2987530" y="5022048"/>
            <a:ext cx="1117843" cy="746618"/>
          </a:xfrm>
          <a:prstGeom prst="rect">
            <a:avLst/>
          </a:prstGeom>
        </p:spPr>
      </p:pic>
      <p:pic>
        <p:nvPicPr>
          <p:cNvPr id="30" name="Picture 29"/>
          <p:cNvPicPr>
            <a:picLocks noChangeAspect="1"/>
          </p:cNvPicPr>
          <p:nvPr/>
        </p:nvPicPr>
        <p:blipFill>
          <a:blip r:embed="rId11"/>
          <a:srcRect/>
          <a:stretch/>
        </p:blipFill>
        <p:spPr>
          <a:xfrm>
            <a:off x="4441490" y="5059629"/>
            <a:ext cx="934962" cy="550913"/>
          </a:xfrm>
          <a:prstGeom prst="rect">
            <a:avLst/>
          </a:prstGeom>
        </p:spPr>
      </p:pic>
      <p:pic>
        <p:nvPicPr>
          <p:cNvPr id="31" name="Picture 30"/>
          <p:cNvPicPr>
            <a:picLocks noChangeAspect="1"/>
          </p:cNvPicPr>
          <p:nvPr/>
        </p:nvPicPr>
        <p:blipFill>
          <a:blip r:embed="rId12"/>
          <a:srcRect/>
          <a:stretch/>
        </p:blipFill>
        <p:spPr>
          <a:xfrm>
            <a:off x="6137983" y="4956610"/>
            <a:ext cx="1333553" cy="593808"/>
          </a:xfrm>
          <a:prstGeom prst="rect">
            <a:avLst/>
          </a:prstGeom>
        </p:spPr>
      </p:pic>
      <p:pic>
        <p:nvPicPr>
          <p:cNvPr id="32" name="Picture 31"/>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7408329" y="5300661"/>
            <a:ext cx="725314" cy="719079"/>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1</a:t>
            </a:fld>
            <a:endParaRPr lang="en-US" dirty="0"/>
          </a:p>
        </p:txBody>
      </p:sp>
    </p:spTree>
    <p:extLst>
      <p:ext uri="{BB962C8B-B14F-4D97-AF65-F5344CB8AC3E}">
        <p14:creationId xmlns:p14="http://schemas.microsoft.com/office/powerpoint/2010/main" val="21911911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 name="Rectangle 2"/>
          <p:cNvSpPr txBox="1">
            <a:spLocks noChangeArrowheads="1"/>
          </p:cNvSpPr>
          <p:nvPr/>
        </p:nvSpPr>
        <p:spPr>
          <a:xfrm>
            <a:off x="304800" y="1104900"/>
            <a:ext cx="8531186" cy="483870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5" name="Slide Number Placeholder 4"/>
          <p:cNvSpPr>
            <a:spLocks noGrp="1"/>
          </p:cNvSpPr>
          <p:nvPr>
            <p:ph type="sldNum" sz="quarter" idx="12"/>
          </p:nvPr>
        </p:nvSpPr>
        <p:spPr/>
        <p:txBody>
          <a:bodyPr/>
          <a:lstStyle/>
          <a:p>
            <a:fld id="{1C58BFC6-25B7-4DC8-8DA3-1472B5D5A4A3}" type="slidenum">
              <a:rPr lang="en-US" smtClean="0"/>
              <a:pPr/>
              <a:t>19</a:t>
            </a:fld>
            <a:endParaRPr lang="en-US" dirty="0"/>
          </a:p>
        </p:txBody>
      </p:sp>
      <p:pic>
        <p:nvPicPr>
          <p:cNvPr id="9" name="Picture 8">
            <a:extLst>
              <a:ext uri="{FF2B5EF4-FFF2-40B4-BE49-F238E27FC236}">
                <a16:creationId xmlns:a16="http://schemas.microsoft.com/office/drawing/2014/main" id="{600FA9B5-680F-44EA-A5D8-4783E6FF305B}"/>
              </a:ext>
            </a:extLst>
          </p:cNvPr>
          <p:cNvPicPr>
            <a:picLocks noChangeAspect="1"/>
          </p:cNvPicPr>
          <p:nvPr/>
        </p:nvPicPr>
        <p:blipFill>
          <a:blip r:embed="rId4"/>
          <a:stretch>
            <a:fillRect/>
          </a:stretch>
        </p:blipFill>
        <p:spPr>
          <a:xfrm>
            <a:off x="1563650" y="2743200"/>
            <a:ext cx="2484342" cy="892642"/>
          </a:xfrm>
          <a:prstGeom prst="rect">
            <a:avLst/>
          </a:prstGeom>
          <a:ln>
            <a:solidFill>
              <a:srgbClr val="304A7E"/>
            </a:solidFill>
          </a:ln>
        </p:spPr>
      </p:pic>
      <p:pic>
        <p:nvPicPr>
          <p:cNvPr id="23" name="Picture 22">
            <a:extLst>
              <a:ext uri="{FF2B5EF4-FFF2-40B4-BE49-F238E27FC236}">
                <a16:creationId xmlns:a16="http://schemas.microsoft.com/office/drawing/2014/main" id="{050C7029-7226-4291-9D6A-FD68799C95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3650" y="1721604"/>
            <a:ext cx="2855950" cy="617558"/>
          </a:xfrm>
          <a:prstGeom prst="rect">
            <a:avLst/>
          </a:prstGeom>
        </p:spPr>
      </p:pic>
      <p:pic>
        <p:nvPicPr>
          <p:cNvPr id="24" name="Picture 23">
            <a:extLst>
              <a:ext uri="{FF2B5EF4-FFF2-40B4-BE49-F238E27FC236}">
                <a16:creationId xmlns:a16="http://schemas.microsoft.com/office/drawing/2014/main" id="{DD1FB465-42BD-4479-812B-A9A2FF8DC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4799" y="2312591"/>
            <a:ext cx="2189001" cy="351877"/>
          </a:xfrm>
          <a:prstGeom prst="rect">
            <a:avLst/>
          </a:prstGeom>
        </p:spPr>
      </p:pic>
      <p:cxnSp>
        <p:nvCxnSpPr>
          <p:cNvPr id="12" name="Straight Arrow Connector 11">
            <a:extLst>
              <a:ext uri="{FF2B5EF4-FFF2-40B4-BE49-F238E27FC236}">
                <a16:creationId xmlns:a16="http://schemas.microsoft.com/office/drawing/2014/main" id="{F82184DD-AB11-4188-9829-5C5EF5F8DC2C}"/>
              </a:ext>
            </a:extLst>
          </p:cNvPr>
          <p:cNvCxnSpPr>
            <a:cxnSpLocks/>
          </p:cNvCxnSpPr>
          <p:nvPr/>
        </p:nvCxnSpPr>
        <p:spPr>
          <a:xfrm flipH="1" flipV="1">
            <a:off x="4047992" y="3189521"/>
            <a:ext cx="1552539" cy="674618"/>
          </a:xfrm>
          <a:prstGeom prst="straightConnector1">
            <a:avLst/>
          </a:prstGeom>
          <a:ln>
            <a:solidFill>
              <a:srgbClr val="304A7E"/>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9D5A3FEA-BE42-4FE0-80F0-04A8C2CB48E0}"/>
              </a:ext>
            </a:extLst>
          </p:cNvPr>
          <p:cNvPicPr>
            <a:picLocks noChangeAspect="1"/>
          </p:cNvPicPr>
          <p:nvPr/>
        </p:nvPicPr>
        <p:blipFill>
          <a:blip r:embed="rId7"/>
          <a:stretch>
            <a:fillRect/>
          </a:stretch>
        </p:blipFill>
        <p:spPr>
          <a:xfrm>
            <a:off x="5678450" y="2327087"/>
            <a:ext cx="2258493" cy="2669128"/>
          </a:xfrm>
          <a:prstGeom prst="rect">
            <a:avLst/>
          </a:prstGeom>
        </p:spPr>
      </p:pic>
      <p:pic>
        <p:nvPicPr>
          <p:cNvPr id="6" name="Picture 5">
            <a:extLst>
              <a:ext uri="{FF2B5EF4-FFF2-40B4-BE49-F238E27FC236}">
                <a16:creationId xmlns:a16="http://schemas.microsoft.com/office/drawing/2014/main" id="{19668E17-75D7-413E-81EC-680A3C112708}"/>
              </a:ext>
            </a:extLst>
          </p:cNvPr>
          <p:cNvPicPr>
            <a:picLocks noChangeAspect="1"/>
          </p:cNvPicPr>
          <p:nvPr/>
        </p:nvPicPr>
        <p:blipFill>
          <a:blip r:embed="rId8"/>
          <a:stretch>
            <a:fillRect/>
          </a:stretch>
        </p:blipFill>
        <p:spPr>
          <a:xfrm>
            <a:off x="4532292" y="2698159"/>
            <a:ext cx="735045" cy="682273"/>
          </a:xfrm>
          <a:prstGeom prst="rect">
            <a:avLst/>
          </a:prstGeom>
        </p:spPr>
      </p:pic>
      <p:pic>
        <p:nvPicPr>
          <p:cNvPr id="10" name="Picture 9">
            <a:extLst>
              <a:ext uri="{FF2B5EF4-FFF2-40B4-BE49-F238E27FC236}">
                <a16:creationId xmlns:a16="http://schemas.microsoft.com/office/drawing/2014/main" id="{F44F3BB5-929D-4CE2-98DB-6564AFDF3E0D}"/>
              </a:ext>
            </a:extLst>
          </p:cNvPr>
          <p:cNvPicPr>
            <a:picLocks noChangeAspect="1"/>
          </p:cNvPicPr>
          <p:nvPr/>
        </p:nvPicPr>
        <p:blipFill>
          <a:blip r:embed="rId9"/>
          <a:stretch>
            <a:fillRect/>
          </a:stretch>
        </p:blipFill>
        <p:spPr>
          <a:xfrm>
            <a:off x="1681942" y="5154671"/>
            <a:ext cx="6245476" cy="861259"/>
          </a:xfrm>
          <a:prstGeom prst="rect">
            <a:avLst/>
          </a:prstGeom>
          <a:ln>
            <a:solidFill>
              <a:srgbClr val="304A7E"/>
            </a:solidFill>
          </a:ln>
        </p:spPr>
      </p:pic>
      <p:cxnSp>
        <p:nvCxnSpPr>
          <p:cNvPr id="32" name="Connector: Elbow 31">
            <a:extLst>
              <a:ext uri="{FF2B5EF4-FFF2-40B4-BE49-F238E27FC236}">
                <a16:creationId xmlns:a16="http://schemas.microsoft.com/office/drawing/2014/main" id="{04E8546D-1147-4305-9738-B089000814A7}"/>
              </a:ext>
            </a:extLst>
          </p:cNvPr>
          <p:cNvCxnSpPr>
            <a:cxnSpLocks/>
            <a:stCxn id="9" idx="1"/>
            <a:endCxn id="10" idx="1"/>
          </p:cNvCxnSpPr>
          <p:nvPr/>
        </p:nvCxnSpPr>
        <p:spPr>
          <a:xfrm rot="10800000" flipH="1" flipV="1">
            <a:off x="1563650" y="3189521"/>
            <a:ext cx="118292" cy="2395780"/>
          </a:xfrm>
          <a:prstGeom prst="bentConnector3">
            <a:avLst>
              <a:gd name="adj1" fmla="val -458970"/>
            </a:avLst>
          </a:prstGeom>
          <a:ln w="28575">
            <a:solidFill>
              <a:srgbClr val="304A7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9261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500" b="1" dirty="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3"/>
            </a:pPr>
            <a:endParaRPr lang="en-US" sz="1600" b="1" dirty="0">
              <a:latin typeface="Arial" panose="020B0604020202020204" pitchFamily="34" charset="0"/>
              <a:cs typeface="Arial" panose="020B0604020202020204" pitchFamily="34" charset="0"/>
            </a:endParaRPr>
          </a:p>
          <a:p>
            <a:pPr marL="0" indent="0">
              <a:lnSpc>
                <a:spcPct val="80000"/>
              </a:lnSpc>
              <a:spcAft>
                <a:spcPts val="450"/>
              </a:spcAft>
              <a:buNone/>
            </a:pPr>
            <a:endParaRPr lang="el-GR" sz="1600" i="1" dirty="0">
              <a:latin typeface="Arial" panose="020B0604020202020204" pitchFamily="34" charset="0"/>
              <a:cs typeface="Arial" panose="020B0604020202020204" pitchFamily="34" charset="0"/>
            </a:endParaRPr>
          </a:p>
          <a:p>
            <a:pPr>
              <a:lnSpc>
                <a:spcPct val="80000"/>
              </a:lnSpc>
              <a:spcAft>
                <a:spcPts val="450"/>
              </a:spcAft>
            </a:pPr>
            <a:endParaRPr lang="en-GB" sz="1600" i="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Font typeface="+mj-lt"/>
              <a:buAutoNum type="alphaLcParenR" startAt="2"/>
            </a:pPr>
            <a:endParaRPr lang="en-US" sz="1600" b="1" dirty="0">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a:p>
            <a:pPr marL="457200" indent="-457200" algn="ctr">
              <a:lnSpc>
                <a:spcPct val="80000"/>
              </a:lnSpc>
              <a:spcAft>
                <a:spcPts val="450"/>
              </a:spcAft>
              <a:buAutoNum type="alphaLcParenR" startAt="2"/>
            </a:pPr>
            <a:endParaRPr lang="en-GB" sz="16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32" name="TextBox 31"/>
          <p:cNvSpPr txBox="1"/>
          <p:nvPr/>
        </p:nvSpPr>
        <p:spPr>
          <a:xfrm>
            <a:off x="1104900" y="1752600"/>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4" name="TextBox 33"/>
          <p:cNvSpPr txBox="1"/>
          <p:nvPr/>
        </p:nvSpPr>
        <p:spPr>
          <a:xfrm>
            <a:off x="1104900" y="1755132"/>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Quadratic approximation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3148" y="2297499"/>
            <a:ext cx="5677705" cy="472376"/>
          </a:xfrm>
          <a:prstGeom prst="rect">
            <a:avLst/>
          </a:prstGeom>
        </p:spPr>
      </p:pic>
      <p:sp>
        <p:nvSpPr>
          <p:cNvPr id="22" name="TextBox 21"/>
          <p:cNvSpPr txBox="1"/>
          <p:nvPr/>
        </p:nvSpPr>
        <p:spPr>
          <a:xfrm>
            <a:off x="1104900" y="3355332"/>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0" name="TextBox 29"/>
          <p:cNvSpPr txBox="1"/>
          <p:nvPr/>
        </p:nvSpPr>
        <p:spPr>
          <a:xfrm>
            <a:off x="1104900" y="3357864"/>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Fluctuation factor</a:t>
            </a:r>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4215" y="3790616"/>
            <a:ext cx="5755571" cy="691606"/>
          </a:xfrm>
          <a:prstGeom prst="rect">
            <a:avLst/>
          </a:prstGeom>
        </p:spPr>
      </p:pic>
      <p:sp>
        <p:nvSpPr>
          <p:cNvPr id="33" name="TextBox 32"/>
          <p:cNvSpPr txBox="1"/>
          <p:nvPr/>
        </p:nvSpPr>
        <p:spPr>
          <a:xfrm>
            <a:off x="1066800" y="4671358"/>
            <a:ext cx="6435598" cy="1400383"/>
          </a:xfrm>
          <a:prstGeom prst="rect">
            <a:avLst/>
          </a:prstGeom>
          <a:noFill/>
        </p:spPr>
        <p:txBody>
          <a:bodyPr wrap="square" rtlCol="0">
            <a:spAutoFit/>
          </a:bodyPr>
          <a:lstStyle/>
          <a:p>
            <a:pPr marL="285750" indent="-285750" defTabSz="457200" fontAlgn="auto">
              <a:lnSpc>
                <a:spcPct val="100000"/>
              </a:lnSpc>
              <a:spcBef>
                <a:spcPts val="0"/>
              </a:spcBef>
              <a:spcAft>
                <a:spcPts val="0"/>
              </a:spcAft>
              <a:buFont typeface="Arial" panose="020B0604020202020204" pitchFamily="34" charset="0"/>
              <a:buChar char="•"/>
            </a:pPr>
            <a:r>
              <a:rPr lang="en-GB" sz="1700" dirty="0">
                <a:latin typeface="Arial" panose="020B0604020202020204" pitchFamily="34" charset="0"/>
                <a:cs typeface="Arial" panose="020B0604020202020204" pitchFamily="34" charset="0"/>
              </a:rPr>
              <a:t>Determine             for every PDF point</a:t>
            </a:r>
          </a:p>
          <a:p>
            <a:pPr marL="285750" indent="-285750" defTabSz="457200" fontAlgn="auto">
              <a:lnSpc>
                <a:spcPct val="100000"/>
              </a:lnSpc>
              <a:spcBef>
                <a:spcPts val="0"/>
              </a:spcBef>
              <a:spcAft>
                <a:spcPts val="0"/>
              </a:spcAft>
              <a:buFont typeface="Arial" panose="020B0604020202020204" pitchFamily="34" charset="0"/>
              <a:buChar char="•"/>
            </a:pPr>
            <a:r>
              <a:rPr lang="en-GB" sz="1700" dirty="0">
                <a:latin typeface="Arial" panose="020B0604020202020204" pitchFamily="34" charset="0"/>
                <a:cs typeface="Arial" panose="020B0604020202020204" pitchFamily="34" charset="0"/>
              </a:rPr>
              <a:t>By using            determine                      for every PDF point</a:t>
            </a:r>
          </a:p>
          <a:p>
            <a:pPr marL="285750" indent="-285750" defTabSz="457200" fontAlgn="auto">
              <a:lnSpc>
                <a:spcPct val="100000"/>
              </a:lnSpc>
              <a:spcBef>
                <a:spcPts val="0"/>
              </a:spcBef>
              <a:spcAft>
                <a:spcPts val="0"/>
              </a:spcAft>
              <a:buFont typeface="Arial" panose="020B0604020202020204" pitchFamily="34" charset="0"/>
              <a:buChar char="•"/>
            </a:pPr>
            <a:r>
              <a:rPr lang="en-GB" sz="1700" dirty="0">
                <a:latin typeface="Arial" panose="020B0604020202020204" pitchFamily="34" charset="0"/>
                <a:cs typeface="Arial" panose="020B0604020202020204" pitchFamily="34" charset="0"/>
              </a:rPr>
              <a:t>Obtain a quadratic approximation of the PDF</a:t>
            </a:r>
          </a:p>
          <a:p>
            <a:pPr marL="285750" indent="-285750" defTabSz="457200" fontAlgn="auto">
              <a:lnSpc>
                <a:spcPct val="100000"/>
              </a:lnSpc>
              <a:spcBef>
                <a:spcPts val="0"/>
              </a:spcBef>
              <a:spcAft>
                <a:spcPts val="0"/>
              </a:spcAft>
              <a:buFont typeface="Arial" panose="020B0604020202020204" pitchFamily="34" charset="0"/>
              <a:buChar char="•"/>
            </a:pPr>
            <a:r>
              <a:rPr lang="en-GB" sz="1700" dirty="0">
                <a:latin typeface="Arial" panose="020B0604020202020204" pitchFamily="34" charset="0"/>
                <a:cs typeface="Arial" panose="020B0604020202020204" pitchFamily="34" charset="0"/>
              </a:rPr>
              <a:t>PDF normalization step is circumvented</a:t>
            </a:r>
          </a:p>
          <a:p>
            <a:pPr marL="285750" indent="-285750" defTabSz="457200" fontAlgn="auto">
              <a:lnSpc>
                <a:spcPct val="100000"/>
              </a:lnSpc>
              <a:spcBef>
                <a:spcPts val="0"/>
              </a:spcBef>
              <a:spcAft>
                <a:spcPts val="0"/>
              </a:spcAft>
              <a:buFont typeface="Arial" panose="020B0604020202020204" pitchFamily="34" charset="0"/>
              <a:buChar char="•"/>
            </a:pPr>
            <a:r>
              <a:rPr lang="en-GB" sz="1700" dirty="0">
                <a:latin typeface="Arial" panose="020B0604020202020204" pitchFamily="34" charset="0"/>
                <a:cs typeface="Arial" panose="020B0604020202020204" pitchFamily="34" charset="0"/>
              </a:rPr>
              <a:t>Low probability events estimated with only a few PDF points</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14600" y="4684608"/>
            <a:ext cx="610568" cy="346743"/>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4628" y="4953000"/>
            <a:ext cx="610568" cy="346743"/>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00500" y="4953000"/>
            <a:ext cx="1235634" cy="314208"/>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20</a:t>
            </a:fld>
            <a:endParaRPr lang="en-US" dirty="0"/>
          </a:p>
        </p:txBody>
      </p:sp>
    </p:spTree>
    <p:extLst>
      <p:ext uri="{BB962C8B-B14F-4D97-AF65-F5344CB8AC3E}">
        <p14:creationId xmlns:p14="http://schemas.microsoft.com/office/powerpoint/2010/main" val="59247217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25"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0" indent="0">
              <a:buNone/>
            </a:pPr>
            <a:r>
              <a:rPr lang="en-GB" sz="1600" b="1" u="sng" dirty="0">
                <a:latin typeface="Arial" panose="020B0604020202020204" pitchFamily="34" charset="0"/>
                <a:cs typeface="Arial" panose="020B0604020202020204" pitchFamily="34" charset="0"/>
              </a:rPr>
              <a:t>Numerical example</a:t>
            </a:r>
            <a:r>
              <a:rPr lang="en-GB" sz="1600" b="1" dirty="0">
                <a:latin typeface="Arial" panose="020B0604020202020204" pitchFamily="34" charset="0"/>
                <a:cs typeface="Arial" panose="020B0604020202020204" pitchFamily="34" charset="0"/>
              </a:rPr>
              <a:t>: </a:t>
            </a:r>
          </a:p>
          <a:p>
            <a:pPr marL="0" indent="0" algn="ctr">
              <a:lnSpc>
                <a:spcPct val="80000"/>
              </a:lnSpc>
              <a:spcAft>
                <a:spcPts val="450"/>
              </a:spcAft>
              <a:buNone/>
            </a:pPr>
            <a:r>
              <a:rPr lang="en-GB" sz="1600" b="1" dirty="0">
                <a:latin typeface="Arial" panose="020B0604020202020204" pitchFamily="34" charset="0"/>
                <a:cs typeface="Arial" panose="020B0604020202020204" pitchFamily="34" charset="0"/>
              </a:rPr>
              <a:t>2-DOF nonlinear oscillator</a:t>
            </a:r>
            <a:endParaRPr lang="en-GB" sz="1600" b="1" dirty="0">
              <a:solidFill>
                <a:srgbClr val="2B284D"/>
              </a:solidFill>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a:lnSpc>
                <a:spcPct val="80000"/>
              </a:lnSpc>
              <a:spcAft>
                <a:spcPts val="450"/>
              </a:spcAft>
            </a:pPr>
            <a:endParaRPr lang="en-GB" sz="1600" dirty="0">
              <a:latin typeface="Arial" panose="020B0604020202020204" pitchFamily="34" charset="0"/>
              <a:cs typeface="Arial" panose="020B0604020202020204" pitchFamily="34" charset="0"/>
            </a:endParaRPr>
          </a:p>
          <a:p>
            <a:pPr>
              <a:lnSpc>
                <a:spcPct val="80000"/>
              </a:lnSpc>
              <a:spcAft>
                <a:spcPts val="450"/>
              </a:spcAft>
            </a:pPr>
            <a:endParaRPr lang="en-GB" sz="1600" dirty="0">
              <a:latin typeface="Arial" panose="020B0604020202020204" pitchFamily="34" charset="0"/>
              <a:cs typeface="Arial" panose="020B0604020202020204" pitchFamily="34" charset="0"/>
            </a:endParaRPr>
          </a:p>
          <a:p>
            <a:pPr>
              <a:lnSpc>
                <a:spcPct val="80000"/>
              </a:lnSpc>
              <a:spcAft>
                <a:spcPts val="450"/>
              </a:spcAft>
            </a:pPr>
            <a:endParaRPr lang="en-GB" sz="1600" dirty="0">
              <a:latin typeface="Arial" panose="020B0604020202020204" pitchFamily="34" charset="0"/>
              <a:cs typeface="Arial" panose="020B0604020202020204" pitchFamily="34" charset="0"/>
            </a:endParaRPr>
          </a:p>
          <a:p>
            <a:pPr>
              <a:lnSpc>
                <a:spcPct val="80000"/>
              </a:lnSpc>
              <a:spcAft>
                <a:spcPts val="450"/>
              </a:spcAft>
            </a:pPr>
            <a:r>
              <a:rPr lang="en-GB" sz="1600" dirty="0">
                <a:latin typeface="Arial" panose="020B0604020202020204" pitchFamily="34" charset="0"/>
                <a:cs typeface="Arial" panose="020B0604020202020204" pitchFamily="34" charset="0"/>
              </a:rPr>
              <a:t>Discretize effective domain</a:t>
            </a:r>
          </a:p>
          <a:p>
            <a:pPr>
              <a:lnSpc>
                <a:spcPct val="80000"/>
              </a:lnSpc>
              <a:spcAft>
                <a:spcPts val="450"/>
              </a:spcAft>
            </a:pPr>
            <a:r>
              <a:rPr lang="en-GB" sz="1600" dirty="0">
                <a:latin typeface="Arial" panose="020B0604020202020204" pitchFamily="34" charset="0"/>
                <a:cs typeface="Arial" panose="020B0604020202020204" pitchFamily="34" charset="0"/>
              </a:rPr>
              <a:t>Determine           and </a:t>
            </a:r>
          </a:p>
          <a:p>
            <a:pPr>
              <a:lnSpc>
                <a:spcPct val="80000"/>
              </a:lnSpc>
              <a:spcAft>
                <a:spcPts val="450"/>
              </a:spcAft>
            </a:pPr>
            <a:r>
              <a:rPr lang="en-GB" sz="1600" dirty="0">
                <a:latin typeface="Arial" panose="020B0604020202020204" pitchFamily="34" charset="0"/>
                <a:cs typeface="Arial" panose="020B0604020202020204" pitchFamily="34" charset="0"/>
              </a:rPr>
              <a:t>Quadratic approximation: </a:t>
            </a:r>
          </a:p>
          <a:p>
            <a:pPr>
              <a:lnSpc>
                <a:spcPct val="80000"/>
              </a:lnSpc>
              <a:spcAft>
                <a:spcPts val="450"/>
              </a:spcAft>
            </a:pPr>
            <a:endParaRPr lang="en-GB" sz="1600" dirty="0">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200" y="4413255"/>
            <a:ext cx="517361" cy="29759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90800" y="4413255"/>
            <a:ext cx="1235634" cy="27050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95600" y="4800600"/>
            <a:ext cx="4692318" cy="293107"/>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21</a:t>
            </a:fld>
            <a:endParaRPr lang="en-US" dirty="0"/>
          </a:p>
        </p:txBody>
      </p:sp>
      <p:pic>
        <p:nvPicPr>
          <p:cNvPr id="12" name="Picture 11">
            <a:extLst>
              <a:ext uri="{FF2B5EF4-FFF2-40B4-BE49-F238E27FC236}">
                <a16:creationId xmlns:a16="http://schemas.microsoft.com/office/drawing/2014/main" id="{AE11C272-FD17-4633-8600-C022FB96A6BA}"/>
              </a:ext>
            </a:extLst>
          </p:cNvPr>
          <p:cNvPicPr>
            <a:picLocks noChangeAspect="1"/>
          </p:cNvPicPr>
          <p:nvPr/>
        </p:nvPicPr>
        <p:blipFill>
          <a:blip r:embed="rId7"/>
          <a:stretch>
            <a:fillRect/>
          </a:stretch>
        </p:blipFill>
        <p:spPr>
          <a:xfrm>
            <a:off x="2680269" y="2297310"/>
            <a:ext cx="3967945" cy="589381"/>
          </a:xfrm>
          <a:prstGeom prst="rect">
            <a:avLst/>
          </a:prstGeom>
        </p:spPr>
      </p:pic>
      <p:pic>
        <p:nvPicPr>
          <p:cNvPr id="8" name="Picture 7">
            <a:extLst>
              <a:ext uri="{FF2B5EF4-FFF2-40B4-BE49-F238E27FC236}">
                <a16:creationId xmlns:a16="http://schemas.microsoft.com/office/drawing/2014/main" id="{FBABDB3B-1177-4745-8D2B-F2E97EE366EB}"/>
              </a:ext>
            </a:extLst>
          </p:cNvPr>
          <p:cNvPicPr>
            <a:picLocks noChangeAspect="1"/>
          </p:cNvPicPr>
          <p:nvPr/>
        </p:nvPicPr>
        <p:blipFill>
          <a:blip r:embed="rId8"/>
          <a:stretch>
            <a:fillRect/>
          </a:stretch>
        </p:blipFill>
        <p:spPr>
          <a:xfrm>
            <a:off x="791880" y="2886691"/>
            <a:ext cx="7557025" cy="592105"/>
          </a:xfrm>
          <a:prstGeom prst="rect">
            <a:avLst/>
          </a:prstGeom>
        </p:spPr>
      </p:pic>
      <p:pic>
        <p:nvPicPr>
          <p:cNvPr id="10" name="Picture 9">
            <a:extLst>
              <a:ext uri="{FF2B5EF4-FFF2-40B4-BE49-F238E27FC236}">
                <a16:creationId xmlns:a16="http://schemas.microsoft.com/office/drawing/2014/main" id="{A603F71E-3230-4E82-8C72-86CF328958EF}"/>
              </a:ext>
            </a:extLst>
          </p:cNvPr>
          <p:cNvPicPr>
            <a:picLocks noChangeAspect="1"/>
          </p:cNvPicPr>
          <p:nvPr/>
        </p:nvPicPr>
        <p:blipFill>
          <a:blip r:embed="rId9"/>
          <a:stretch>
            <a:fillRect/>
          </a:stretch>
        </p:blipFill>
        <p:spPr>
          <a:xfrm>
            <a:off x="862458" y="3571057"/>
            <a:ext cx="4692318" cy="295054"/>
          </a:xfrm>
          <a:prstGeom prst="rect">
            <a:avLst/>
          </a:prstGeom>
        </p:spPr>
      </p:pic>
      <p:sp>
        <p:nvSpPr>
          <p:cNvPr id="19" name="Left Bracket 18">
            <a:extLst>
              <a:ext uri="{FF2B5EF4-FFF2-40B4-BE49-F238E27FC236}">
                <a16:creationId xmlns:a16="http://schemas.microsoft.com/office/drawing/2014/main" id="{1B28EA4A-9872-4283-90DC-92150F8E82BB}"/>
              </a:ext>
            </a:extLst>
          </p:cNvPr>
          <p:cNvSpPr/>
          <p:nvPr/>
        </p:nvSpPr>
        <p:spPr>
          <a:xfrm>
            <a:off x="791880" y="3037867"/>
            <a:ext cx="70578" cy="828244"/>
          </a:xfrm>
          <a:prstGeom prst="leftBracket">
            <a:avLst>
              <a:gd name="adj" fmla="val 26489"/>
            </a:avLst>
          </a:prstGeom>
          <a:ln>
            <a:solidFill>
              <a:srgbClr val="304A7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797776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25"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0" indent="0">
              <a:buNone/>
            </a:pPr>
            <a:r>
              <a:rPr lang="en-GB" sz="1600" b="1" u="sng" dirty="0">
                <a:latin typeface="Arial" panose="020B0604020202020204" pitchFamily="34" charset="0"/>
                <a:cs typeface="Arial" panose="020B0604020202020204" pitchFamily="34" charset="0"/>
              </a:rPr>
              <a:t>Numerical example</a:t>
            </a:r>
            <a:r>
              <a:rPr lang="en-GB" sz="1600" b="1" dirty="0">
                <a:latin typeface="Arial" panose="020B0604020202020204" pitchFamily="34" charset="0"/>
                <a:cs typeface="Arial" panose="020B0604020202020204" pitchFamily="34" charset="0"/>
              </a:rPr>
              <a:t>: </a:t>
            </a:r>
          </a:p>
          <a:p>
            <a:pPr marL="0" indent="0" algn="ctr">
              <a:lnSpc>
                <a:spcPct val="80000"/>
              </a:lnSpc>
              <a:spcAft>
                <a:spcPts val="450"/>
              </a:spcAft>
              <a:buNone/>
            </a:pPr>
            <a:r>
              <a:rPr lang="en-GB" sz="1600" b="1" dirty="0">
                <a:latin typeface="Arial" panose="020B0604020202020204" pitchFamily="34" charset="0"/>
                <a:cs typeface="Arial" panose="020B0604020202020204" pitchFamily="34" charset="0"/>
              </a:rPr>
              <a:t>2-DOF nonlinear oscillator</a:t>
            </a:r>
            <a:endParaRPr lang="en-GB" sz="1600" b="1" dirty="0">
              <a:solidFill>
                <a:srgbClr val="2B284D"/>
              </a:solidFill>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a:lnSpc>
                <a:spcPct val="80000"/>
              </a:lnSpc>
              <a:spcAft>
                <a:spcPts val="450"/>
              </a:spcAft>
            </a:pPr>
            <a:endParaRPr lang="en-GB" sz="16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2680269" y="2297310"/>
            <a:ext cx="3967945" cy="589381"/>
          </a:xfrm>
          <a:prstGeom prst="rect">
            <a:avLst/>
          </a:prstGeom>
        </p:spPr>
      </p:pic>
      <p:sp>
        <p:nvSpPr>
          <p:cNvPr id="6" name="Slide Number Placeholder 5"/>
          <p:cNvSpPr>
            <a:spLocks noGrp="1"/>
          </p:cNvSpPr>
          <p:nvPr>
            <p:ph type="sldNum" sz="quarter" idx="12"/>
          </p:nvPr>
        </p:nvSpPr>
        <p:spPr/>
        <p:txBody>
          <a:bodyPr/>
          <a:lstStyle/>
          <a:p>
            <a:fld id="{1C58BFC6-25B7-4DC8-8DA3-1472B5D5A4A3}" type="slidenum">
              <a:rPr lang="en-US" smtClean="0"/>
              <a:pPr/>
              <a:t>22</a:t>
            </a:fld>
            <a:endParaRPr lang="en-US" dirty="0"/>
          </a:p>
        </p:txBody>
      </p:sp>
      <p:pic>
        <p:nvPicPr>
          <p:cNvPr id="8" name="Picture 7">
            <a:extLst>
              <a:ext uri="{FF2B5EF4-FFF2-40B4-BE49-F238E27FC236}">
                <a16:creationId xmlns:a16="http://schemas.microsoft.com/office/drawing/2014/main" id="{6236BDA0-4A5F-4267-8F1C-EB83C0D8179E}"/>
              </a:ext>
            </a:extLst>
          </p:cNvPr>
          <p:cNvPicPr>
            <a:picLocks noChangeAspect="1"/>
          </p:cNvPicPr>
          <p:nvPr/>
        </p:nvPicPr>
        <p:blipFill>
          <a:blip r:embed="rId5"/>
          <a:stretch>
            <a:fillRect/>
          </a:stretch>
        </p:blipFill>
        <p:spPr>
          <a:xfrm>
            <a:off x="346709" y="2853113"/>
            <a:ext cx="3048159" cy="2236393"/>
          </a:xfrm>
          <a:prstGeom prst="rect">
            <a:avLst/>
          </a:prstGeom>
        </p:spPr>
      </p:pic>
      <p:pic>
        <p:nvPicPr>
          <p:cNvPr id="10" name="Picture 9">
            <a:extLst>
              <a:ext uri="{FF2B5EF4-FFF2-40B4-BE49-F238E27FC236}">
                <a16:creationId xmlns:a16="http://schemas.microsoft.com/office/drawing/2014/main" id="{E969ED62-C9F0-48F5-99A5-BDF0817BE752}"/>
              </a:ext>
            </a:extLst>
          </p:cNvPr>
          <p:cNvPicPr>
            <a:picLocks noChangeAspect="1"/>
          </p:cNvPicPr>
          <p:nvPr/>
        </p:nvPicPr>
        <p:blipFill rotWithShape="1">
          <a:blip r:embed="rId6"/>
          <a:srcRect t="66667"/>
          <a:stretch/>
        </p:blipFill>
        <p:spPr>
          <a:xfrm>
            <a:off x="3616426" y="2936101"/>
            <a:ext cx="5441118" cy="2286000"/>
          </a:xfrm>
          <a:prstGeom prst="rect">
            <a:avLst/>
          </a:prstGeom>
        </p:spPr>
      </p:pic>
    </p:spTree>
    <p:extLst>
      <p:ext uri="{BB962C8B-B14F-4D97-AF65-F5344CB8AC3E}">
        <p14:creationId xmlns:p14="http://schemas.microsoft.com/office/powerpoint/2010/main" val="33980638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25"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0" indent="0">
              <a:buNone/>
            </a:pPr>
            <a:r>
              <a:rPr lang="en-GB" sz="1600" b="1" u="sng" dirty="0">
                <a:latin typeface="Arial" panose="020B0604020202020204" pitchFamily="34" charset="0"/>
                <a:cs typeface="Arial" panose="020B0604020202020204" pitchFamily="34" charset="0"/>
              </a:rPr>
              <a:t>Numerical example</a:t>
            </a:r>
            <a:r>
              <a:rPr lang="en-GB" sz="1600" b="1" dirty="0">
                <a:latin typeface="Arial" panose="020B0604020202020204" pitchFamily="34" charset="0"/>
                <a:cs typeface="Arial" panose="020B0604020202020204" pitchFamily="34" charset="0"/>
              </a:rPr>
              <a:t>: </a:t>
            </a:r>
          </a:p>
          <a:p>
            <a:pPr marL="0" indent="0" algn="ctr">
              <a:lnSpc>
                <a:spcPct val="80000"/>
              </a:lnSpc>
              <a:spcAft>
                <a:spcPts val="450"/>
              </a:spcAft>
              <a:buNone/>
            </a:pPr>
            <a:r>
              <a:rPr lang="en-GB" sz="1600" b="1" dirty="0">
                <a:latin typeface="Arial" panose="020B0604020202020204" pitchFamily="34" charset="0"/>
                <a:cs typeface="Arial" panose="020B0604020202020204" pitchFamily="34" charset="0"/>
              </a:rPr>
              <a:t>2-DOF nonlinear oscillator</a:t>
            </a:r>
            <a:endParaRPr lang="en-GB" sz="1600" b="1" dirty="0">
              <a:solidFill>
                <a:srgbClr val="2B284D"/>
              </a:solidFill>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a:lnSpc>
                <a:spcPct val="80000"/>
              </a:lnSpc>
              <a:spcAft>
                <a:spcPts val="450"/>
              </a:spcAft>
            </a:pPr>
            <a:endParaRPr lang="en-GB" sz="16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2680269" y="2297310"/>
            <a:ext cx="3967945" cy="589381"/>
          </a:xfrm>
          <a:prstGeom prst="rect">
            <a:avLst/>
          </a:prstGeom>
        </p:spPr>
      </p:pic>
      <p:sp>
        <p:nvSpPr>
          <p:cNvPr id="6" name="Slide Number Placeholder 5"/>
          <p:cNvSpPr>
            <a:spLocks noGrp="1"/>
          </p:cNvSpPr>
          <p:nvPr>
            <p:ph type="sldNum" sz="quarter" idx="12"/>
          </p:nvPr>
        </p:nvSpPr>
        <p:spPr/>
        <p:txBody>
          <a:bodyPr/>
          <a:lstStyle/>
          <a:p>
            <a:fld id="{1C58BFC6-25B7-4DC8-8DA3-1472B5D5A4A3}" type="slidenum">
              <a:rPr lang="en-US" smtClean="0"/>
              <a:pPr/>
              <a:t>23</a:t>
            </a:fld>
            <a:endParaRPr lang="en-US" dirty="0"/>
          </a:p>
        </p:txBody>
      </p:sp>
      <p:pic>
        <p:nvPicPr>
          <p:cNvPr id="10" name="Picture 9">
            <a:extLst>
              <a:ext uri="{FF2B5EF4-FFF2-40B4-BE49-F238E27FC236}">
                <a16:creationId xmlns:a16="http://schemas.microsoft.com/office/drawing/2014/main" id="{E969ED62-C9F0-48F5-99A5-BDF0817BE752}"/>
              </a:ext>
            </a:extLst>
          </p:cNvPr>
          <p:cNvPicPr>
            <a:picLocks noChangeAspect="1"/>
          </p:cNvPicPr>
          <p:nvPr/>
        </p:nvPicPr>
        <p:blipFill rotWithShape="1">
          <a:blip r:embed="rId5"/>
          <a:srcRect t="66667"/>
          <a:stretch/>
        </p:blipFill>
        <p:spPr>
          <a:xfrm>
            <a:off x="4354281" y="3395440"/>
            <a:ext cx="4087993" cy="1717505"/>
          </a:xfrm>
          <a:prstGeom prst="rect">
            <a:avLst/>
          </a:prstGeom>
        </p:spPr>
      </p:pic>
      <p:pic>
        <p:nvPicPr>
          <p:cNvPr id="5" name="Picture 4">
            <a:extLst>
              <a:ext uri="{FF2B5EF4-FFF2-40B4-BE49-F238E27FC236}">
                <a16:creationId xmlns:a16="http://schemas.microsoft.com/office/drawing/2014/main" id="{0AA69AB8-CAF1-4E1B-8552-72D79CD90671}"/>
              </a:ext>
            </a:extLst>
          </p:cNvPr>
          <p:cNvPicPr>
            <a:picLocks noChangeAspect="1"/>
          </p:cNvPicPr>
          <p:nvPr/>
        </p:nvPicPr>
        <p:blipFill>
          <a:blip r:embed="rId6"/>
          <a:stretch>
            <a:fillRect/>
          </a:stretch>
        </p:blipFill>
        <p:spPr>
          <a:xfrm>
            <a:off x="503543" y="2942885"/>
            <a:ext cx="3465991" cy="2644055"/>
          </a:xfrm>
          <a:prstGeom prst="rect">
            <a:avLst/>
          </a:prstGeom>
        </p:spPr>
      </p:pic>
    </p:spTree>
    <p:extLst>
      <p:ext uri="{BB962C8B-B14F-4D97-AF65-F5344CB8AC3E}">
        <p14:creationId xmlns:p14="http://schemas.microsoft.com/office/powerpoint/2010/main" val="198908372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 Accuracy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25"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900" b="1" dirty="0">
                <a:solidFill>
                  <a:srgbClr val="2B284D"/>
                </a:solidFill>
                <a:latin typeface="Arial" panose="020B0604020202020204" pitchFamily="34" charset="0"/>
                <a:cs typeface="Arial" panose="020B0604020202020204" pitchFamily="34" charset="0"/>
              </a:rPr>
              <a:t>Functional series expansions and quadratic approximations for accuracy enhancement</a:t>
            </a:r>
          </a:p>
          <a:p>
            <a:pPr marL="0" indent="0">
              <a:buNone/>
            </a:pPr>
            <a:r>
              <a:rPr lang="en-GB" sz="1600" b="1" u="sng" dirty="0">
                <a:latin typeface="Arial" panose="020B0604020202020204" pitchFamily="34" charset="0"/>
                <a:cs typeface="Arial" panose="020B0604020202020204" pitchFamily="34" charset="0"/>
              </a:rPr>
              <a:t>Numerical example</a:t>
            </a:r>
            <a:r>
              <a:rPr lang="en-GB" sz="1600" b="1" dirty="0">
                <a:latin typeface="Arial" panose="020B0604020202020204" pitchFamily="34" charset="0"/>
                <a:cs typeface="Arial" panose="020B0604020202020204" pitchFamily="34" charset="0"/>
              </a:rPr>
              <a:t>: </a:t>
            </a:r>
          </a:p>
          <a:p>
            <a:pPr marL="0" indent="0" algn="ctr">
              <a:lnSpc>
                <a:spcPct val="80000"/>
              </a:lnSpc>
              <a:spcAft>
                <a:spcPts val="450"/>
              </a:spcAft>
              <a:buNone/>
            </a:pPr>
            <a:r>
              <a:rPr lang="en-GB" sz="1600" b="1" dirty="0">
                <a:latin typeface="Arial" panose="020B0604020202020204" pitchFamily="34" charset="0"/>
                <a:cs typeface="Arial" panose="020B0604020202020204" pitchFamily="34" charset="0"/>
              </a:rPr>
              <a:t>2-DOF nonlinear oscillator</a:t>
            </a:r>
            <a:endParaRPr lang="en-GB" sz="1600" b="1" dirty="0">
              <a:solidFill>
                <a:srgbClr val="2B284D"/>
              </a:solidFill>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a:lnSpc>
                <a:spcPct val="80000"/>
              </a:lnSpc>
              <a:spcAft>
                <a:spcPts val="450"/>
              </a:spcAft>
            </a:pPr>
            <a:endParaRPr lang="en-GB" sz="16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4"/>
          <a:stretch>
            <a:fillRect/>
          </a:stretch>
        </p:blipFill>
        <p:spPr>
          <a:xfrm>
            <a:off x="2680269" y="2297310"/>
            <a:ext cx="3967945" cy="589381"/>
          </a:xfrm>
          <a:prstGeom prst="rect">
            <a:avLst/>
          </a:prstGeom>
        </p:spPr>
      </p:pic>
      <p:sp>
        <p:nvSpPr>
          <p:cNvPr id="6" name="Slide Number Placeholder 5"/>
          <p:cNvSpPr>
            <a:spLocks noGrp="1"/>
          </p:cNvSpPr>
          <p:nvPr>
            <p:ph type="sldNum" sz="quarter" idx="12"/>
          </p:nvPr>
        </p:nvSpPr>
        <p:spPr/>
        <p:txBody>
          <a:bodyPr/>
          <a:lstStyle/>
          <a:p>
            <a:fld id="{1C58BFC6-25B7-4DC8-8DA3-1472B5D5A4A3}" type="slidenum">
              <a:rPr lang="en-US" smtClean="0"/>
              <a:pPr/>
              <a:t>24</a:t>
            </a:fld>
            <a:endParaRPr lang="en-US" dirty="0"/>
          </a:p>
        </p:txBody>
      </p:sp>
      <p:pic>
        <p:nvPicPr>
          <p:cNvPr id="5" name="Picture 4">
            <a:extLst>
              <a:ext uri="{FF2B5EF4-FFF2-40B4-BE49-F238E27FC236}">
                <a16:creationId xmlns:a16="http://schemas.microsoft.com/office/drawing/2014/main" id="{0AA69AB8-CAF1-4E1B-8552-72D79CD90671}"/>
              </a:ext>
            </a:extLst>
          </p:cNvPr>
          <p:cNvPicPr>
            <a:picLocks noChangeAspect="1"/>
          </p:cNvPicPr>
          <p:nvPr/>
        </p:nvPicPr>
        <p:blipFill>
          <a:blip r:embed="rId5"/>
          <a:stretch>
            <a:fillRect/>
          </a:stretch>
        </p:blipFill>
        <p:spPr>
          <a:xfrm>
            <a:off x="503543" y="2942885"/>
            <a:ext cx="3465991" cy="2644055"/>
          </a:xfrm>
          <a:prstGeom prst="rect">
            <a:avLst/>
          </a:prstGeom>
        </p:spPr>
      </p:pic>
      <p:pic>
        <p:nvPicPr>
          <p:cNvPr id="7" name="Picture 6">
            <a:extLst>
              <a:ext uri="{FF2B5EF4-FFF2-40B4-BE49-F238E27FC236}">
                <a16:creationId xmlns:a16="http://schemas.microsoft.com/office/drawing/2014/main" id="{B5E30E8B-46CC-482A-B6B6-E95E1C38DD8E}"/>
              </a:ext>
            </a:extLst>
          </p:cNvPr>
          <p:cNvPicPr>
            <a:picLocks noChangeAspect="1"/>
          </p:cNvPicPr>
          <p:nvPr/>
        </p:nvPicPr>
        <p:blipFill>
          <a:blip r:embed="rId6"/>
          <a:stretch>
            <a:fillRect/>
          </a:stretch>
        </p:blipFill>
        <p:spPr>
          <a:xfrm>
            <a:off x="4294501" y="2799559"/>
            <a:ext cx="4198587" cy="3199306"/>
          </a:xfrm>
          <a:prstGeom prst="rect">
            <a:avLst/>
          </a:prstGeom>
        </p:spPr>
      </p:pic>
    </p:spTree>
    <p:extLst>
      <p:ext uri="{BB962C8B-B14F-4D97-AF65-F5344CB8AC3E}">
        <p14:creationId xmlns:p14="http://schemas.microsoft.com/office/powerpoint/2010/main" val="15019428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SUMMARY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25"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endParaRPr lang="en-US" sz="1900" b="1" dirty="0">
              <a:solidFill>
                <a:srgbClr val="2B284D"/>
              </a:solidFill>
              <a:latin typeface="Arial" panose="020B0604020202020204" pitchFamily="34" charset="0"/>
              <a:cs typeface="Arial" panose="020B0604020202020204" pitchFamily="34" charset="0"/>
            </a:endParaRPr>
          </a:p>
          <a:p>
            <a:r>
              <a:rPr lang="en-US" sz="1900" b="1" dirty="0">
                <a:solidFill>
                  <a:srgbClr val="2B284D"/>
                </a:solidFill>
                <a:latin typeface="Arial" panose="020B0604020202020204" pitchFamily="34" charset="0"/>
                <a:cs typeface="Arial" panose="020B0604020202020204" pitchFamily="34" charset="0"/>
              </a:rPr>
              <a:t>The Wiener path integral technique – Limitations</a:t>
            </a:r>
          </a:p>
          <a:p>
            <a:endParaRPr lang="en-US" sz="1900" b="1" dirty="0">
              <a:solidFill>
                <a:srgbClr val="2B284D"/>
              </a:solidFill>
              <a:latin typeface="Arial" panose="020B0604020202020204" pitchFamily="34" charset="0"/>
              <a:cs typeface="Arial" panose="020B0604020202020204" pitchFamily="34" charset="0"/>
            </a:endParaRPr>
          </a:p>
          <a:p>
            <a:endParaRPr lang="en-US" sz="1900" b="1" dirty="0">
              <a:solidFill>
                <a:srgbClr val="2B284D"/>
              </a:solidFill>
              <a:latin typeface="Arial" panose="020B0604020202020204" pitchFamily="34" charset="0"/>
              <a:cs typeface="Arial" panose="020B0604020202020204" pitchFamily="34" charset="0"/>
            </a:endParaRPr>
          </a:p>
          <a:p>
            <a:endParaRPr lang="en-US" sz="1900" b="1" dirty="0">
              <a:solidFill>
                <a:srgbClr val="2B284D"/>
              </a:solidFill>
              <a:latin typeface="Arial" panose="020B0604020202020204" pitchFamily="34" charset="0"/>
              <a:cs typeface="Arial" panose="020B0604020202020204" pitchFamily="34" charset="0"/>
            </a:endParaRPr>
          </a:p>
          <a:p>
            <a:endParaRPr lang="en-US" sz="1900" b="1" dirty="0">
              <a:solidFill>
                <a:srgbClr val="2B284D"/>
              </a:solidFill>
              <a:latin typeface="Arial" panose="020B0604020202020204" pitchFamily="34" charset="0"/>
              <a:cs typeface="Arial" panose="020B0604020202020204" pitchFamily="34" charset="0"/>
            </a:endParaRPr>
          </a:p>
          <a:p>
            <a:endParaRPr lang="en-US" sz="1900" b="1" dirty="0">
              <a:solidFill>
                <a:srgbClr val="2B284D"/>
              </a:solidFill>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a:lnSpc>
                <a:spcPct val="80000"/>
              </a:lnSpc>
              <a:spcAft>
                <a:spcPts val="450"/>
              </a:spcAft>
            </a:pPr>
            <a:endParaRPr lang="en-GB" sz="1600" dirty="0">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4"/>
          <a:srcRect/>
          <a:stretch/>
        </p:blipFill>
        <p:spPr>
          <a:xfrm>
            <a:off x="838200" y="2324100"/>
            <a:ext cx="3428999" cy="2546851"/>
          </a:xfrm>
          <a:prstGeom prst="rect">
            <a:avLst/>
          </a:prstGeom>
        </p:spPr>
      </p:pic>
      <p:sp>
        <p:nvSpPr>
          <p:cNvPr id="16" name="Rectangle 15">
            <a:extLst>
              <a:ext uri="{FF2B5EF4-FFF2-40B4-BE49-F238E27FC236}">
                <a16:creationId xmlns:a16="http://schemas.microsoft.com/office/drawing/2014/main" id="{E1FD9BFB-18BD-4629-BD98-217F72C84FF4}"/>
              </a:ext>
            </a:extLst>
          </p:cNvPr>
          <p:cNvSpPr/>
          <p:nvPr/>
        </p:nvSpPr>
        <p:spPr>
          <a:xfrm>
            <a:off x="4533900" y="2699251"/>
            <a:ext cx="3890548" cy="1169551"/>
          </a:xfrm>
          <a:prstGeom prst="rect">
            <a:avLst/>
          </a:prstGeom>
          <a:noFill/>
          <a:ln w="19050">
            <a:solidFill>
              <a:srgbClr val="2B284D"/>
            </a:solidFill>
          </a:ln>
        </p:spPr>
        <p:txBody>
          <a:bodyPr wrap="square" rtlCol="0">
            <a:spAutoFit/>
          </a:bodyPr>
          <a:lstStyle/>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Optimization problem to determine </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Analytical solution for any final state is challenging</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Solution for each final state separately</a:t>
            </a:r>
          </a:p>
          <a:p>
            <a:pPr marL="285750" indent="-285750">
              <a:buFont typeface="Arial" panose="020B0604020202020204" pitchFamily="34" charset="0"/>
              <a:buChar char="•"/>
            </a:pPr>
            <a:endParaRPr lang="en-US" sz="1400"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1C58BFC6-25B7-4DC8-8DA3-1472B5D5A4A3}" type="slidenum">
              <a:rPr lang="en-US" smtClean="0"/>
              <a:pPr/>
              <a:t>25</a:t>
            </a:fld>
            <a:endParaRPr lang="en-US" dirty="0"/>
          </a:p>
        </p:txBody>
      </p:sp>
    </p:spTree>
    <p:extLst>
      <p:ext uri="{BB962C8B-B14F-4D97-AF65-F5344CB8AC3E}">
        <p14:creationId xmlns:p14="http://schemas.microsoft.com/office/powerpoint/2010/main" val="165369140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SUMMARY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25"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endParaRPr lang="en-US" sz="1900" b="1" dirty="0">
              <a:solidFill>
                <a:srgbClr val="2B284D"/>
              </a:solidFill>
              <a:latin typeface="Arial" panose="020B0604020202020204" pitchFamily="34" charset="0"/>
              <a:cs typeface="Arial" panose="020B0604020202020204" pitchFamily="34" charset="0"/>
            </a:endParaRPr>
          </a:p>
          <a:p>
            <a:r>
              <a:rPr lang="en-US" sz="1900" b="1" dirty="0">
                <a:solidFill>
                  <a:srgbClr val="2B284D"/>
                </a:solidFill>
                <a:latin typeface="Arial" panose="020B0604020202020204" pitchFamily="34" charset="0"/>
                <a:cs typeface="Arial" panose="020B0604020202020204" pitchFamily="34" charset="0"/>
              </a:rPr>
              <a:t>The Wiener path integral technique – Limitations</a:t>
            </a:r>
          </a:p>
          <a:p>
            <a:endParaRPr lang="en-US" sz="1900" b="1" dirty="0">
              <a:solidFill>
                <a:srgbClr val="2B284D"/>
              </a:solidFill>
              <a:latin typeface="Arial" panose="020B0604020202020204" pitchFamily="34" charset="0"/>
              <a:cs typeface="Arial" panose="020B0604020202020204" pitchFamily="34" charset="0"/>
            </a:endParaRPr>
          </a:p>
          <a:p>
            <a:r>
              <a:rPr lang="en-US" sz="1900" b="1" i="1" dirty="0">
                <a:solidFill>
                  <a:srgbClr val="2B284D"/>
                </a:solidFill>
                <a:latin typeface="Arial" panose="020B0604020202020204" pitchFamily="34" charset="0"/>
                <a:cs typeface="Arial" panose="020B0604020202020204" pitchFamily="34" charset="0"/>
              </a:rPr>
              <a:t>Accuracy:</a:t>
            </a:r>
            <a:r>
              <a:rPr lang="en-US" sz="1900" b="1" dirty="0">
                <a:solidFill>
                  <a:srgbClr val="2B284D"/>
                </a:solidFill>
                <a:latin typeface="Arial" panose="020B0604020202020204" pitchFamily="34" charset="0"/>
                <a:cs typeface="Arial" panose="020B0604020202020204" pitchFamily="34" charset="0"/>
              </a:rPr>
              <a:t> Functional series expansions &amp; quadratic approximations</a:t>
            </a:r>
          </a:p>
          <a:p>
            <a:pPr marL="0" indent="0" algn="ctr">
              <a:lnSpc>
                <a:spcPct val="100000"/>
              </a:lnSpc>
              <a:buNone/>
            </a:pPr>
            <a:r>
              <a:rPr lang="en-US" sz="1500" b="1" i="1" dirty="0">
                <a:solidFill>
                  <a:srgbClr val="2B284D"/>
                </a:solidFill>
                <a:latin typeface="Arial" panose="020B0604020202020204" pitchFamily="34" charset="0"/>
                <a:cs typeface="Arial" panose="020B0604020202020204" pitchFamily="34" charset="0"/>
              </a:rPr>
              <a:t>   </a:t>
            </a:r>
            <a:endParaRPr lang="en-US" sz="1900" b="1" dirty="0">
              <a:solidFill>
                <a:srgbClr val="2B284D"/>
              </a:solidFill>
              <a:latin typeface="Arial" panose="020B0604020202020204" pitchFamily="34" charset="0"/>
              <a:cs typeface="Arial" panose="020B0604020202020204" pitchFamily="34" charset="0"/>
            </a:endParaRPr>
          </a:p>
          <a:p>
            <a:endParaRPr lang="en-US" sz="1900" b="1" dirty="0">
              <a:solidFill>
                <a:srgbClr val="2B284D"/>
              </a:solidFill>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a:lnSpc>
                <a:spcPct val="80000"/>
              </a:lnSpc>
              <a:spcAft>
                <a:spcPts val="450"/>
              </a:spcAft>
            </a:pPr>
            <a:endParaRPr lang="en-GB" sz="1600" dirty="0">
              <a:latin typeface="Arial" panose="020B0604020202020204" pitchFamily="34" charset="0"/>
              <a:cs typeface="Arial" panose="020B0604020202020204" pitchFamily="34" charset="0"/>
            </a:endParaRPr>
          </a:p>
        </p:txBody>
      </p:sp>
      <p:sp>
        <p:nvSpPr>
          <p:cNvPr id="41" name="Freeform 3">
            <a:extLst>
              <a:ext uri="{FF2B5EF4-FFF2-40B4-BE49-F238E27FC236}">
                <a16:creationId xmlns:a16="http://schemas.microsoft.com/office/drawing/2014/main" id="{48DEC1E0-670B-40E2-AB73-7508CE695082}"/>
              </a:ext>
            </a:extLst>
          </p:cNvPr>
          <p:cNvSpPr/>
          <p:nvPr/>
        </p:nvSpPr>
        <p:spPr>
          <a:xfrm>
            <a:off x="1464906" y="4744991"/>
            <a:ext cx="6344816" cy="620188"/>
          </a:xfrm>
          <a:custGeom>
            <a:avLst/>
            <a:gdLst>
              <a:gd name="connsiteX0" fmla="*/ 0 w 6344816"/>
              <a:gd name="connsiteY0" fmla="*/ 439220 h 620188"/>
              <a:gd name="connsiteX1" fmla="*/ 727788 w 6344816"/>
              <a:gd name="connsiteY1" fmla="*/ 607171 h 620188"/>
              <a:gd name="connsiteX2" fmla="*/ 3256384 w 6344816"/>
              <a:gd name="connsiteY2" fmla="*/ 131310 h 620188"/>
              <a:gd name="connsiteX3" fmla="*/ 4525347 w 6344816"/>
              <a:gd name="connsiteY3" fmla="*/ 261939 h 620188"/>
              <a:gd name="connsiteX4" fmla="*/ 6344816 w 6344816"/>
              <a:gd name="connsiteY4" fmla="*/ 682 h 62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4816" h="620188">
                <a:moveTo>
                  <a:pt x="0" y="439220"/>
                </a:moveTo>
                <a:cubicBezTo>
                  <a:pt x="92528" y="548854"/>
                  <a:pt x="185057" y="658489"/>
                  <a:pt x="727788" y="607171"/>
                </a:cubicBezTo>
                <a:cubicBezTo>
                  <a:pt x="1270519" y="555853"/>
                  <a:pt x="2623457" y="188849"/>
                  <a:pt x="3256384" y="131310"/>
                </a:cubicBezTo>
                <a:cubicBezTo>
                  <a:pt x="3889311" y="73771"/>
                  <a:pt x="4010608" y="283710"/>
                  <a:pt x="4525347" y="261939"/>
                </a:cubicBezTo>
                <a:cubicBezTo>
                  <a:pt x="5040086" y="240168"/>
                  <a:pt x="6064898" y="-14869"/>
                  <a:pt x="6344816" y="682"/>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5">
            <a:extLst>
              <a:ext uri="{FF2B5EF4-FFF2-40B4-BE49-F238E27FC236}">
                <a16:creationId xmlns:a16="http://schemas.microsoft.com/office/drawing/2014/main" id="{DDCDF493-7924-4095-8062-424B933E235F}"/>
              </a:ext>
            </a:extLst>
          </p:cNvPr>
          <p:cNvSpPr/>
          <p:nvPr/>
        </p:nvSpPr>
        <p:spPr>
          <a:xfrm>
            <a:off x="1474237" y="4745637"/>
            <a:ext cx="6326155" cy="839793"/>
          </a:xfrm>
          <a:custGeom>
            <a:avLst/>
            <a:gdLst>
              <a:gd name="connsiteX0" fmla="*/ 0 w 6326155"/>
              <a:gd name="connsiteY0" fmla="*/ 438574 h 839793"/>
              <a:gd name="connsiteX1" fmla="*/ 1194318 w 6326155"/>
              <a:gd name="connsiteY1" fmla="*/ 709162 h 839793"/>
              <a:gd name="connsiteX2" fmla="*/ 2444620 w 6326155"/>
              <a:gd name="connsiteY2" fmla="*/ 102672 h 839793"/>
              <a:gd name="connsiteX3" fmla="*/ 3265714 w 6326155"/>
              <a:gd name="connsiteY3" fmla="*/ 802468 h 839793"/>
              <a:gd name="connsiteX4" fmla="*/ 4506685 w 6326155"/>
              <a:gd name="connsiteY4" fmla="*/ 36 h 839793"/>
              <a:gd name="connsiteX5" fmla="*/ 5243804 w 6326155"/>
              <a:gd name="connsiteY5" fmla="*/ 839791 h 839793"/>
              <a:gd name="connsiteX6" fmla="*/ 6326155 w 6326155"/>
              <a:gd name="connsiteY6" fmla="*/ 9366 h 83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155" h="839793">
                <a:moveTo>
                  <a:pt x="0" y="438574"/>
                </a:moveTo>
                <a:cubicBezTo>
                  <a:pt x="393441" y="601860"/>
                  <a:pt x="786882" y="765146"/>
                  <a:pt x="1194318" y="709162"/>
                </a:cubicBezTo>
                <a:cubicBezTo>
                  <a:pt x="1601754" y="653178"/>
                  <a:pt x="2099387" y="87121"/>
                  <a:pt x="2444620" y="102672"/>
                </a:cubicBezTo>
                <a:cubicBezTo>
                  <a:pt x="2789853" y="118223"/>
                  <a:pt x="2922037" y="819574"/>
                  <a:pt x="3265714" y="802468"/>
                </a:cubicBezTo>
                <a:cubicBezTo>
                  <a:pt x="3609391" y="785362"/>
                  <a:pt x="4177003" y="-6185"/>
                  <a:pt x="4506685" y="36"/>
                </a:cubicBezTo>
                <a:cubicBezTo>
                  <a:pt x="4836367" y="6256"/>
                  <a:pt x="4940559" y="838236"/>
                  <a:pt x="5243804" y="839791"/>
                </a:cubicBezTo>
                <a:cubicBezTo>
                  <a:pt x="5547049" y="841346"/>
                  <a:pt x="6074229" y="143105"/>
                  <a:pt x="6326155" y="9366"/>
                </a:cubicBezTo>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9A1CDC90-BBA2-4419-8EF8-AE163022DF84}"/>
              </a:ext>
            </a:extLst>
          </p:cNvPr>
          <p:cNvCxnSpPr/>
          <p:nvPr/>
        </p:nvCxnSpPr>
        <p:spPr>
          <a:xfrm flipV="1">
            <a:off x="1477174" y="337563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15518F4A-9A63-4B2C-ACB3-C290D88B15C2}"/>
              </a:ext>
            </a:extLst>
          </p:cNvPr>
          <p:cNvSpPr txBox="1"/>
          <p:nvPr/>
        </p:nvSpPr>
        <p:spPr>
          <a:xfrm>
            <a:off x="1044555" y="5100310"/>
            <a:ext cx="399574" cy="523220"/>
          </a:xfrm>
          <a:prstGeom prst="rect">
            <a:avLst/>
          </a:prstGeom>
          <a:noFill/>
        </p:spPr>
        <p:txBody>
          <a:bodyPr wrap="square" rtlCol="0">
            <a:spAutoFit/>
          </a:bodyPr>
          <a:lstStyle/>
          <a:p>
            <a:r>
              <a:rPr lang="en-US" sz="2800" dirty="0" err="1"/>
              <a:t>t</a:t>
            </a:r>
            <a:r>
              <a:rPr lang="en-US" sz="2800" baseline="-25000" dirty="0" err="1"/>
              <a:t>i</a:t>
            </a:r>
            <a:endParaRPr lang="en-US" sz="2800" dirty="0"/>
          </a:p>
        </p:txBody>
      </p:sp>
      <p:sp>
        <p:nvSpPr>
          <p:cNvPr id="45" name="TextBox 44">
            <a:extLst>
              <a:ext uri="{FF2B5EF4-FFF2-40B4-BE49-F238E27FC236}">
                <a16:creationId xmlns:a16="http://schemas.microsoft.com/office/drawing/2014/main" id="{79EAC7C0-6550-4AE9-85F3-F09E9A1278C3}"/>
              </a:ext>
            </a:extLst>
          </p:cNvPr>
          <p:cNvSpPr txBox="1"/>
          <p:nvPr/>
        </p:nvSpPr>
        <p:spPr>
          <a:xfrm>
            <a:off x="1066800" y="3162300"/>
            <a:ext cx="399574" cy="523220"/>
          </a:xfrm>
          <a:prstGeom prst="rect">
            <a:avLst/>
          </a:prstGeom>
          <a:noFill/>
        </p:spPr>
        <p:txBody>
          <a:bodyPr wrap="square" rtlCol="0">
            <a:spAutoFit/>
          </a:bodyPr>
          <a:lstStyle/>
          <a:p>
            <a:r>
              <a:rPr lang="en-US" sz="2800" dirty="0"/>
              <a:t>x</a:t>
            </a:r>
            <a:r>
              <a:rPr lang="en-US" sz="2800" baseline="-25000" dirty="0"/>
              <a:t>i</a:t>
            </a:r>
            <a:endParaRPr lang="en-US" sz="2800" dirty="0"/>
          </a:p>
        </p:txBody>
      </p:sp>
      <p:cxnSp>
        <p:nvCxnSpPr>
          <p:cNvPr id="46" name="Straight Arrow Connector 45">
            <a:extLst>
              <a:ext uri="{FF2B5EF4-FFF2-40B4-BE49-F238E27FC236}">
                <a16:creationId xmlns:a16="http://schemas.microsoft.com/office/drawing/2014/main" id="{60F353DF-A084-4030-8C9E-9A84E772444A}"/>
              </a:ext>
            </a:extLst>
          </p:cNvPr>
          <p:cNvCxnSpPr/>
          <p:nvPr/>
        </p:nvCxnSpPr>
        <p:spPr>
          <a:xfrm>
            <a:off x="946863" y="5166330"/>
            <a:ext cx="7323438" cy="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D98B2AE8-6DCA-46DE-9DE4-C7663343CEE1}"/>
              </a:ext>
            </a:extLst>
          </p:cNvPr>
          <p:cNvSpPr txBox="1"/>
          <p:nvPr/>
        </p:nvSpPr>
        <p:spPr>
          <a:xfrm>
            <a:off x="7404576" y="5123216"/>
            <a:ext cx="399574" cy="523220"/>
          </a:xfrm>
          <a:prstGeom prst="rect">
            <a:avLst/>
          </a:prstGeom>
          <a:noFill/>
        </p:spPr>
        <p:txBody>
          <a:bodyPr wrap="square" rtlCol="0">
            <a:spAutoFit/>
          </a:bodyPr>
          <a:lstStyle/>
          <a:p>
            <a:r>
              <a:rPr lang="en-US" sz="2800" dirty="0" err="1"/>
              <a:t>t</a:t>
            </a:r>
            <a:r>
              <a:rPr lang="en-US" sz="2800" baseline="-25000" dirty="0" err="1"/>
              <a:t>f</a:t>
            </a:r>
            <a:endParaRPr lang="en-US" sz="2800" dirty="0"/>
          </a:p>
        </p:txBody>
      </p:sp>
      <p:sp>
        <p:nvSpPr>
          <p:cNvPr id="48" name="TextBox 47">
            <a:extLst>
              <a:ext uri="{FF2B5EF4-FFF2-40B4-BE49-F238E27FC236}">
                <a16:creationId xmlns:a16="http://schemas.microsoft.com/office/drawing/2014/main" id="{7221D4B0-8547-48D7-9F34-7F978408444B}"/>
              </a:ext>
            </a:extLst>
          </p:cNvPr>
          <p:cNvSpPr txBox="1"/>
          <p:nvPr/>
        </p:nvSpPr>
        <p:spPr>
          <a:xfrm>
            <a:off x="7315201" y="3124200"/>
            <a:ext cx="589042" cy="523220"/>
          </a:xfrm>
          <a:prstGeom prst="rect">
            <a:avLst/>
          </a:prstGeom>
          <a:noFill/>
        </p:spPr>
        <p:txBody>
          <a:bodyPr wrap="square" rtlCol="0">
            <a:spAutoFit/>
          </a:bodyPr>
          <a:lstStyle/>
          <a:p>
            <a:r>
              <a:rPr lang="en-US" sz="2800" dirty="0" err="1"/>
              <a:t>x</a:t>
            </a:r>
            <a:r>
              <a:rPr lang="en-US" sz="2800" baseline="-25000" dirty="0" err="1"/>
              <a:t>f</a:t>
            </a:r>
            <a:endParaRPr lang="en-US" sz="2800" dirty="0"/>
          </a:p>
        </p:txBody>
      </p:sp>
      <p:cxnSp>
        <p:nvCxnSpPr>
          <p:cNvPr id="49" name="Straight Arrow Connector 48">
            <a:extLst>
              <a:ext uri="{FF2B5EF4-FFF2-40B4-BE49-F238E27FC236}">
                <a16:creationId xmlns:a16="http://schemas.microsoft.com/office/drawing/2014/main" id="{9A1CDC90-BBA2-4419-8EF8-AE163022DF84}"/>
              </a:ext>
            </a:extLst>
          </p:cNvPr>
          <p:cNvCxnSpPr/>
          <p:nvPr/>
        </p:nvCxnSpPr>
        <p:spPr>
          <a:xfrm flipV="1">
            <a:off x="7798065" y="3375630"/>
            <a:ext cx="0" cy="228600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0" name="Freeform 49"/>
          <p:cNvSpPr/>
          <p:nvPr/>
        </p:nvSpPr>
        <p:spPr>
          <a:xfrm>
            <a:off x="1474237" y="4745673"/>
            <a:ext cx="6326155" cy="600691"/>
          </a:xfrm>
          <a:custGeom>
            <a:avLst/>
            <a:gdLst>
              <a:gd name="connsiteX0" fmla="*/ 0 w 6326155"/>
              <a:gd name="connsiteY0" fmla="*/ 410547 h 600691"/>
              <a:gd name="connsiteX1" fmla="*/ 1119673 w 6326155"/>
              <a:gd name="connsiteY1" fmla="*/ 233265 h 600691"/>
              <a:gd name="connsiteX2" fmla="*/ 2071396 w 6326155"/>
              <a:gd name="connsiteY2" fmla="*/ 559836 h 600691"/>
              <a:gd name="connsiteX3" fmla="*/ 3489649 w 6326155"/>
              <a:gd name="connsiteY3" fmla="*/ 261257 h 600691"/>
              <a:gd name="connsiteX4" fmla="*/ 4795934 w 6326155"/>
              <a:gd name="connsiteY4" fmla="*/ 597159 h 600691"/>
              <a:gd name="connsiteX5" fmla="*/ 6326155 w 6326155"/>
              <a:gd name="connsiteY5" fmla="*/ 0 h 60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6155" h="600691">
                <a:moveTo>
                  <a:pt x="0" y="410547"/>
                </a:moveTo>
                <a:cubicBezTo>
                  <a:pt x="387220" y="309465"/>
                  <a:pt x="774440" y="208383"/>
                  <a:pt x="1119673" y="233265"/>
                </a:cubicBezTo>
                <a:cubicBezTo>
                  <a:pt x="1464906" y="258147"/>
                  <a:pt x="1676400" y="555171"/>
                  <a:pt x="2071396" y="559836"/>
                </a:cubicBezTo>
                <a:cubicBezTo>
                  <a:pt x="2466392" y="564501"/>
                  <a:pt x="3035559" y="255037"/>
                  <a:pt x="3489649" y="261257"/>
                </a:cubicBezTo>
                <a:cubicBezTo>
                  <a:pt x="3943739" y="267477"/>
                  <a:pt x="4323183" y="640702"/>
                  <a:pt x="4795934" y="597159"/>
                </a:cubicBezTo>
                <a:cubicBezTo>
                  <a:pt x="5268685" y="553616"/>
                  <a:pt x="6080449" y="63759"/>
                  <a:pt x="6326155" y="0"/>
                </a:cubicBezTo>
              </a:path>
            </a:pathLst>
          </a:custGeom>
          <a:noFill/>
          <a:ln w="25400">
            <a:solidFill>
              <a:srgbClr val="C10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FC0CEEA-634D-414B-BB0C-1083E4D9013E}"/>
              </a:ext>
            </a:extLst>
          </p:cNvPr>
          <p:cNvSpPr/>
          <p:nvPr/>
        </p:nvSpPr>
        <p:spPr>
          <a:xfrm flipH="1">
            <a:off x="1424597" y="511610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70076AA-9070-4777-ACB9-F1221EEB67F3}"/>
              </a:ext>
            </a:extLst>
          </p:cNvPr>
          <p:cNvSpPr/>
          <p:nvPr/>
        </p:nvSpPr>
        <p:spPr>
          <a:xfrm flipH="1">
            <a:off x="7738900" y="4687223"/>
            <a:ext cx="116428" cy="115536"/>
          </a:xfrm>
          <a:prstGeom prst="ellipse">
            <a:avLst/>
          </a:prstGeom>
          <a:solidFill>
            <a:srgbClr val="2B28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650" y="3710572"/>
            <a:ext cx="2855950" cy="617558"/>
          </a:xfrm>
          <a:prstGeom prst="rect">
            <a:avLst/>
          </a:prstGeom>
        </p:spPr>
      </p:pic>
      <p:pic>
        <p:nvPicPr>
          <p:cNvPr id="54" name="Picture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4799" y="4301559"/>
            <a:ext cx="2189001" cy="351877"/>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26</a:t>
            </a:fld>
            <a:endParaRPr lang="en-US" dirty="0"/>
          </a:p>
        </p:txBody>
      </p:sp>
    </p:spTree>
    <p:extLst>
      <p:ext uri="{BB962C8B-B14F-4D97-AF65-F5344CB8AC3E}">
        <p14:creationId xmlns:p14="http://schemas.microsoft.com/office/powerpoint/2010/main" val="120267459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SUMMARY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25" name="Rectangle 2"/>
          <p:cNvSpPr txBox="1">
            <a:spLocks noChangeArrowheads="1"/>
          </p:cNvSpPr>
          <p:nvPr/>
        </p:nvSpPr>
        <p:spPr>
          <a:xfrm>
            <a:off x="304800" y="1104900"/>
            <a:ext cx="8531186" cy="4838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endParaRPr lang="en-US" sz="1900" b="1" dirty="0">
              <a:solidFill>
                <a:srgbClr val="2B284D"/>
              </a:solidFill>
              <a:latin typeface="Arial" panose="020B0604020202020204" pitchFamily="34" charset="0"/>
              <a:cs typeface="Arial" panose="020B0604020202020204" pitchFamily="34" charset="0"/>
            </a:endParaRPr>
          </a:p>
          <a:p>
            <a:r>
              <a:rPr lang="en-US" sz="1900" b="1" dirty="0">
                <a:solidFill>
                  <a:srgbClr val="2B284D"/>
                </a:solidFill>
                <a:latin typeface="Arial" panose="020B0604020202020204" pitchFamily="34" charset="0"/>
                <a:cs typeface="Arial" panose="020B0604020202020204" pitchFamily="34" charset="0"/>
              </a:rPr>
              <a:t>The Wiener path integral technique – Limitations</a:t>
            </a:r>
          </a:p>
          <a:p>
            <a:endParaRPr lang="en-US" sz="1900" b="1" dirty="0">
              <a:solidFill>
                <a:srgbClr val="2B284D"/>
              </a:solidFill>
              <a:latin typeface="Arial" panose="020B0604020202020204" pitchFamily="34" charset="0"/>
              <a:cs typeface="Arial" panose="020B0604020202020204" pitchFamily="34" charset="0"/>
            </a:endParaRPr>
          </a:p>
          <a:p>
            <a:r>
              <a:rPr lang="en-US" sz="1900" b="1" i="1" dirty="0">
                <a:solidFill>
                  <a:srgbClr val="2B284D"/>
                </a:solidFill>
                <a:latin typeface="Arial" panose="020B0604020202020204" pitchFamily="34" charset="0"/>
                <a:cs typeface="Arial" panose="020B0604020202020204" pitchFamily="34" charset="0"/>
              </a:rPr>
              <a:t>Accuracy:</a:t>
            </a:r>
            <a:r>
              <a:rPr lang="en-US" sz="1900" b="1" dirty="0">
                <a:solidFill>
                  <a:srgbClr val="2B284D"/>
                </a:solidFill>
                <a:latin typeface="Arial" panose="020B0604020202020204" pitchFamily="34" charset="0"/>
                <a:cs typeface="Arial" panose="020B0604020202020204" pitchFamily="34" charset="0"/>
              </a:rPr>
              <a:t> Functional series expansions &amp; quadratic approximations</a:t>
            </a:r>
          </a:p>
          <a:p>
            <a:pPr marL="0" indent="0" algn="ctr">
              <a:lnSpc>
                <a:spcPct val="100000"/>
              </a:lnSpc>
              <a:buNone/>
            </a:pPr>
            <a:r>
              <a:rPr lang="en-US" sz="1500" b="1" i="1" dirty="0">
                <a:solidFill>
                  <a:srgbClr val="2B284D"/>
                </a:solidFill>
                <a:latin typeface="Arial" panose="020B0604020202020204" pitchFamily="34" charset="0"/>
                <a:cs typeface="Arial" panose="020B0604020202020204" pitchFamily="34" charset="0"/>
              </a:rPr>
              <a:t>   </a:t>
            </a:r>
            <a:r>
              <a:rPr lang="en-GB" sz="1500" i="1" dirty="0">
                <a:solidFill>
                  <a:srgbClr val="C10500"/>
                </a:solidFill>
                <a:latin typeface="Arial" panose="020B0604020202020204" pitchFamily="34" charset="0"/>
                <a:cs typeface="Arial" panose="020B0604020202020204" pitchFamily="34" charset="0"/>
              </a:rPr>
              <a:t>PDF normalization step is circumvented</a:t>
            </a:r>
          </a:p>
          <a:p>
            <a:pPr marL="0" indent="0" algn="ctr">
              <a:lnSpc>
                <a:spcPct val="100000"/>
              </a:lnSpc>
              <a:buNone/>
            </a:pPr>
            <a:r>
              <a:rPr lang="en-GB" sz="1500" i="1" dirty="0">
                <a:solidFill>
                  <a:srgbClr val="C10500"/>
                </a:solidFill>
                <a:latin typeface="Arial" panose="020B0604020202020204" pitchFamily="34" charset="0"/>
                <a:cs typeface="Arial" panose="020B0604020202020204" pitchFamily="34" charset="0"/>
              </a:rPr>
              <a:t>   Low probability events estimated with only a few PDF points</a:t>
            </a:r>
            <a:endParaRPr lang="en-US" sz="1500" b="1" i="1" dirty="0">
              <a:solidFill>
                <a:srgbClr val="C10500"/>
              </a:solidFill>
              <a:latin typeface="Arial" panose="020B0604020202020204" pitchFamily="34" charset="0"/>
              <a:cs typeface="Arial" panose="020B0604020202020204" pitchFamily="34" charset="0"/>
            </a:endParaRPr>
          </a:p>
          <a:p>
            <a:pPr marL="0" indent="0">
              <a:buNone/>
            </a:pPr>
            <a:endParaRPr lang="en-US" sz="1900" b="1" dirty="0">
              <a:solidFill>
                <a:srgbClr val="2B284D"/>
              </a:solidFill>
              <a:latin typeface="Arial" panose="020B0604020202020204" pitchFamily="34" charset="0"/>
              <a:cs typeface="Arial" panose="020B0604020202020204" pitchFamily="34" charset="0"/>
            </a:endParaRPr>
          </a:p>
          <a:p>
            <a:endParaRPr lang="en-US" sz="1900" b="1" dirty="0">
              <a:solidFill>
                <a:srgbClr val="2B284D"/>
              </a:solidFill>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marL="0" indent="0">
              <a:lnSpc>
                <a:spcPct val="80000"/>
              </a:lnSpc>
              <a:spcAft>
                <a:spcPts val="450"/>
              </a:spcAft>
              <a:buNone/>
            </a:pPr>
            <a:endParaRPr lang="en-GB" sz="1600" dirty="0">
              <a:latin typeface="Arial" panose="020B0604020202020204" pitchFamily="34" charset="0"/>
              <a:cs typeface="Arial" panose="020B0604020202020204" pitchFamily="34" charset="0"/>
            </a:endParaRPr>
          </a:p>
          <a:p>
            <a:pPr>
              <a:lnSpc>
                <a:spcPct val="80000"/>
              </a:lnSpc>
              <a:spcAft>
                <a:spcPts val="450"/>
              </a:spcAft>
            </a:pPr>
            <a:endParaRPr lang="en-GB" sz="1600" dirty="0">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4"/>
          <a:stretch>
            <a:fillRect/>
          </a:stretch>
        </p:blipFill>
        <p:spPr>
          <a:xfrm>
            <a:off x="3091302" y="3771900"/>
            <a:ext cx="2896800" cy="2209845"/>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27</a:t>
            </a:fld>
            <a:endParaRPr lang="en-US" dirty="0"/>
          </a:p>
        </p:txBody>
      </p:sp>
    </p:spTree>
    <p:extLst>
      <p:ext uri="{BB962C8B-B14F-4D97-AF65-F5344CB8AC3E}">
        <p14:creationId xmlns:p14="http://schemas.microsoft.com/office/powerpoint/2010/main" val="29996878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1BE6B2B-A29A-4D3E-B347-D05E3FD9D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sp>
        <p:nvSpPr>
          <p:cNvPr id="17" name="Rectangle 5">
            <a:extLst>
              <a:ext uri="{FF2B5EF4-FFF2-40B4-BE49-F238E27FC236}">
                <a16:creationId xmlns:a16="http://schemas.microsoft.com/office/drawing/2014/main" id="{A62C57EA-4B9D-477C-AA75-43D7A7DA2CB2}"/>
              </a:ext>
            </a:extLst>
          </p:cNvPr>
          <p:cNvSpPr>
            <a:spLocks noChangeArrowheads="1"/>
          </p:cNvSpPr>
          <p:nvPr/>
        </p:nvSpPr>
        <p:spPr bwMode="auto">
          <a:xfrm>
            <a:off x="723900" y="1027785"/>
            <a:ext cx="7696200" cy="1563015"/>
          </a:xfrm>
          <a:prstGeom prst="rect">
            <a:avLst/>
          </a:prstGeom>
          <a:solidFill>
            <a:srgbClr val="2B284D"/>
          </a:solidFill>
          <a:ln w="9525">
            <a:noFill/>
            <a:miter lim="800000"/>
            <a:headEnd/>
            <a:tailEnd/>
          </a:ln>
          <a:effectLst/>
        </p:spPr>
        <p:txBody>
          <a:bodyPr anchor="ctr"/>
          <a:lstStyle/>
          <a:p>
            <a:pPr algn="ctr"/>
            <a:r>
              <a:rPr lang="en-US" sz="2400" dirty="0">
                <a:solidFill>
                  <a:schemeClr val="bg1"/>
                </a:solidFill>
                <a:latin typeface="Arial" panose="020B0604020202020204" pitchFamily="34" charset="0"/>
                <a:cs typeface="Arial" panose="020B0604020202020204" pitchFamily="34" charset="0"/>
              </a:rPr>
              <a:t>A Quadratic Approximation of the Wiener Path Integral for Stochastic Response Determination of Nonlinear Multi-degree-of-freedom Systems</a:t>
            </a:r>
            <a:endParaRPr lang="en-US" sz="2400" b="1" dirty="0">
              <a:solidFill>
                <a:schemeClr val="bg1"/>
              </a:solidFill>
              <a:latin typeface="Arial" panose="020B0604020202020204" pitchFamily="34" charset="0"/>
              <a:cs typeface="Arial" panose="020B0604020202020204" pitchFamily="34" charset="0"/>
            </a:endParaRPr>
          </a:p>
        </p:txBody>
      </p:sp>
      <p:sp>
        <p:nvSpPr>
          <p:cNvPr id="19" name="Rectangle 5">
            <a:extLst>
              <a:ext uri="{FF2B5EF4-FFF2-40B4-BE49-F238E27FC236}">
                <a16:creationId xmlns:a16="http://schemas.microsoft.com/office/drawing/2014/main" id="{36198916-93A3-4DA3-A90F-624F582B5024}"/>
              </a:ext>
            </a:extLst>
          </p:cNvPr>
          <p:cNvSpPr>
            <a:spLocks noChangeArrowheads="1"/>
          </p:cNvSpPr>
          <p:nvPr/>
        </p:nvSpPr>
        <p:spPr bwMode="auto">
          <a:xfrm>
            <a:off x="800100" y="2618896"/>
            <a:ext cx="7696200" cy="3096104"/>
          </a:xfrm>
          <a:prstGeom prst="rect">
            <a:avLst/>
          </a:prstGeom>
          <a:noFill/>
          <a:ln w="9525">
            <a:noFill/>
            <a:miter lim="800000"/>
            <a:headEnd/>
            <a:tailEnd/>
          </a:ln>
          <a:effectLst/>
        </p:spPr>
        <p:txBody>
          <a:bodyPr anchor="ctr"/>
          <a:lstStyle/>
          <a:p>
            <a:pPr algn="ctr"/>
            <a:r>
              <a:rPr lang="en-US" sz="2000" b="1" dirty="0">
                <a:solidFill>
                  <a:srgbClr val="2B284D"/>
                </a:solidFill>
                <a:latin typeface="Arial" panose="020B0604020202020204" pitchFamily="34" charset="0"/>
                <a:cs typeface="Arial" panose="020B0604020202020204" pitchFamily="34" charset="0"/>
              </a:rPr>
              <a:t>Apostolos F. Psaros</a:t>
            </a:r>
          </a:p>
          <a:p>
            <a:pPr algn="ctr"/>
            <a:r>
              <a:rPr lang="en-US" sz="1500" b="1" dirty="0">
                <a:solidFill>
                  <a:srgbClr val="2B284D"/>
                </a:solidFill>
                <a:latin typeface="Arial" panose="020B0604020202020204" pitchFamily="34" charset="0"/>
                <a:cs typeface="Arial" panose="020B0604020202020204" pitchFamily="34" charset="0"/>
              </a:rPr>
              <a:t>Collaborators: Zhao Y., </a:t>
            </a:r>
            <a:r>
              <a:rPr lang="en-US" sz="1500" b="1" dirty="0" err="1">
                <a:solidFill>
                  <a:srgbClr val="2B284D"/>
                </a:solidFill>
                <a:latin typeface="Arial" panose="020B0604020202020204" pitchFamily="34" charset="0"/>
                <a:cs typeface="Arial" panose="020B0604020202020204" pitchFamily="34" charset="0"/>
              </a:rPr>
              <a:t>Petromichelakis</a:t>
            </a:r>
            <a:r>
              <a:rPr lang="en-US" sz="1500" b="1" dirty="0">
                <a:solidFill>
                  <a:srgbClr val="2B284D"/>
                </a:solidFill>
                <a:latin typeface="Arial" panose="020B0604020202020204" pitchFamily="34" charset="0"/>
                <a:cs typeface="Arial" panose="020B0604020202020204" pitchFamily="34" charset="0"/>
              </a:rPr>
              <a:t> I., </a:t>
            </a:r>
            <a:r>
              <a:rPr lang="en-US" sz="1500" b="1" dirty="0" err="1">
                <a:solidFill>
                  <a:srgbClr val="2B284D"/>
                </a:solidFill>
                <a:latin typeface="Arial" panose="020B0604020202020204" pitchFamily="34" charset="0"/>
                <a:cs typeface="Arial" panose="020B0604020202020204" pitchFamily="34" charset="0"/>
              </a:rPr>
              <a:t>Kougioumtzoglou</a:t>
            </a:r>
            <a:r>
              <a:rPr lang="en-US" sz="1500" b="1" dirty="0">
                <a:solidFill>
                  <a:srgbClr val="2B284D"/>
                </a:solidFill>
                <a:latin typeface="Arial" panose="020B0604020202020204" pitchFamily="34" charset="0"/>
                <a:cs typeface="Arial" panose="020B0604020202020204" pitchFamily="34" charset="0"/>
              </a:rPr>
              <a:t> I.</a:t>
            </a:r>
          </a:p>
          <a:p>
            <a:pPr algn="ctr"/>
            <a:endParaRPr lang="en-US" sz="2000" b="1" dirty="0">
              <a:solidFill>
                <a:srgbClr val="2B284D"/>
              </a:solidFill>
              <a:latin typeface="Arial" panose="020B0604020202020204" pitchFamily="34" charset="0"/>
              <a:cs typeface="Arial" panose="020B0604020202020204" pitchFamily="34" charset="0"/>
            </a:endParaRPr>
          </a:p>
          <a:p>
            <a:pPr algn="ctr"/>
            <a:r>
              <a:rPr lang="en-US" sz="1600" b="1" dirty="0">
                <a:solidFill>
                  <a:srgbClr val="2B284D"/>
                </a:solidFill>
                <a:latin typeface="Arial" panose="020B0604020202020204" pitchFamily="34" charset="0"/>
                <a:cs typeface="Arial" panose="020B0604020202020204" pitchFamily="34" charset="0"/>
              </a:rPr>
              <a:t>EMI / PMC 2021</a:t>
            </a:r>
          </a:p>
          <a:p>
            <a:pPr algn="ctr"/>
            <a:r>
              <a:rPr lang="en-US" sz="1600" b="1" dirty="0">
                <a:solidFill>
                  <a:srgbClr val="2B284D"/>
                </a:solidFill>
                <a:latin typeface="Arial" panose="020B0604020202020204" pitchFamily="34" charset="0"/>
                <a:cs typeface="Arial" panose="020B0604020202020204" pitchFamily="34" charset="0"/>
              </a:rPr>
              <a:t>Columbia University</a:t>
            </a:r>
          </a:p>
          <a:p>
            <a:pPr algn="ctr"/>
            <a:endParaRPr lang="en-US" sz="1600" b="1" dirty="0">
              <a:solidFill>
                <a:srgbClr val="2B284D"/>
              </a:solidFill>
              <a:latin typeface="Arial" panose="020B0604020202020204" pitchFamily="34" charset="0"/>
              <a:cs typeface="Arial" panose="020B0604020202020204" pitchFamily="34" charset="0"/>
            </a:endParaRPr>
          </a:p>
          <a:p>
            <a:pPr algn="ctr"/>
            <a:r>
              <a:rPr lang="en-US" sz="1600" b="1" dirty="0">
                <a:solidFill>
                  <a:srgbClr val="2B284D"/>
                </a:solidFill>
                <a:latin typeface="Arial" panose="020B0604020202020204" pitchFamily="34" charset="0"/>
                <a:cs typeface="Arial" panose="020B0604020202020204" pitchFamily="34" charset="0"/>
              </a:rPr>
              <a:t>May 25-28, 2021</a:t>
            </a:r>
          </a:p>
          <a:p>
            <a:pPr algn="ctr"/>
            <a:endParaRPr lang="en-US" sz="1600" b="1" dirty="0">
              <a:solidFill>
                <a:srgbClr val="2B284D"/>
              </a:solidFill>
              <a:latin typeface="Arial" panose="020B0604020202020204" pitchFamily="34" charset="0"/>
              <a:cs typeface="Arial" panose="020B0604020202020204" pitchFamily="34" charset="0"/>
            </a:endParaRPr>
          </a:p>
          <a:p>
            <a:pPr algn="ctr"/>
            <a:r>
              <a:rPr lang="en-US" sz="1600"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0099878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304800" y="1104900"/>
            <a:ext cx="8531186" cy="4838700"/>
          </a:xfrm>
        </p:spPr>
        <p:txBody>
          <a:bodyPr>
            <a:normAutofit/>
          </a:bodyPr>
          <a:lstStyle/>
          <a:p>
            <a:pPr marL="457200" indent="-457200">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MOTIVATION: Stochasticity and complex system modeling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33" name="Picture 32"/>
          <p:cNvPicPr>
            <a:picLocks noChangeAspect="1"/>
          </p:cNvPicPr>
          <p:nvPr/>
        </p:nvPicPr>
        <p:blipFill>
          <a:blip r:embed="rId4"/>
          <a:srcRect/>
          <a:stretch/>
        </p:blipFill>
        <p:spPr>
          <a:xfrm>
            <a:off x="4096718" y="1523265"/>
            <a:ext cx="1434642" cy="439108"/>
          </a:xfrm>
          <a:prstGeom prst="rect">
            <a:avLst/>
          </a:prstGeom>
        </p:spPr>
      </p:pic>
      <p:sp>
        <p:nvSpPr>
          <p:cNvPr id="34" name="TextBox 33"/>
          <p:cNvSpPr txBox="1"/>
          <p:nvPr/>
        </p:nvSpPr>
        <p:spPr>
          <a:xfrm>
            <a:off x="517548" y="1901952"/>
            <a:ext cx="2597860" cy="323165"/>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500" i="1" dirty="0" err="1">
                <a:solidFill>
                  <a:srgbClr val="2B284D"/>
                </a:solidFill>
                <a:latin typeface="Arial" panose="020B0604020202020204" pitchFamily="34" charset="0"/>
                <a:cs typeface="Arial" panose="020B0604020202020204" pitchFamily="34" charset="0"/>
              </a:rPr>
              <a:t>Nanomechanical</a:t>
            </a:r>
            <a:r>
              <a:rPr lang="en-GB" sz="1500" i="1" dirty="0">
                <a:solidFill>
                  <a:srgbClr val="2B284D"/>
                </a:solidFill>
                <a:latin typeface="Arial" panose="020B0604020202020204" pitchFamily="34" charset="0"/>
                <a:cs typeface="Arial" panose="020B0604020202020204" pitchFamily="34" charset="0"/>
              </a:rPr>
              <a:t> systems </a:t>
            </a:r>
          </a:p>
        </p:txBody>
      </p:sp>
      <p:sp>
        <p:nvSpPr>
          <p:cNvPr id="35" name="TextBox 34"/>
          <p:cNvSpPr txBox="1"/>
          <p:nvPr/>
        </p:nvSpPr>
        <p:spPr>
          <a:xfrm>
            <a:off x="647700" y="3205954"/>
            <a:ext cx="2557916" cy="323165"/>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500" i="1" dirty="0">
                <a:solidFill>
                  <a:srgbClr val="2B284D"/>
                </a:solidFill>
                <a:latin typeface="Arial" panose="020B0604020202020204" pitchFamily="34" charset="0"/>
                <a:cs typeface="Arial" panose="020B0604020202020204" pitchFamily="34" charset="0"/>
              </a:rPr>
              <a:t>Vibratory energy harvesters </a:t>
            </a:r>
          </a:p>
        </p:txBody>
      </p:sp>
      <p:sp>
        <p:nvSpPr>
          <p:cNvPr id="36" name="TextBox 35"/>
          <p:cNvSpPr txBox="1"/>
          <p:nvPr/>
        </p:nvSpPr>
        <p:spPr>
          <a:xfrm>
            <a:off x="327923" y="4317168"/>
            <a:ext cx="3197469" cy="323165"/>
          </a:xfrm>
          <a:prstGeom prst="rect">
            <a:avLst/>
          </a:prstGeom>
          <a:noFill/>
        </p:spPr>
        <p:txBody>
          <a:bodyPr wrap="square" rtlCol="0">
            <a:spAutoFit/>
          </a:bodyPr>
          <a:lstStyle/>
          <a:p>
            <a:pPr algn="ctr" defTabSz="457200"/>
            <a:r>
              <a:rPr lang="en-GB" sz="1500" i="1" dirty="0">
                <a:solidFill>
                  <a:srgbClr val="2B284D"/>
                </a:solidFill>
                <a:latin typeface="Arial" panose="020B0604020202020204" pitchFamily="34" charset="0"/>
                <a:cs typeface="Arial" panose="020B0604020202020204" pitchFamily="34" charset="0"/>
              </a:rPr>
              <a:t>Civil infrastructure systems</a:t>
            </a:r>
          </a:p>
        </p:txBody>
      </p:sp>
      <p:pic>
        <p:nvPicPr>
          <p:cNvPr id="37" name="Picture 36"/>
          <p:cNvPicPr>
            <a:picLocks noChangeAspect="1"/>
          </p:cNvPicPr>
          <p:nvPr/>
        </p:nvPicPr>
        <p:blipFill>
          <a:blip r:embed="rId5"/>
          <a:srcRect/>
          <a:stretch/>
        </p:blipFill>
        <p:spPr>
          <a:xfrm>
            <a:off x="907203" y="2303078"/>
            <a:ext cx="1094068" cy="841320"/>
          </a:xfrm>
          <a:prstGeom prst="rect">
            <a:avLst/>
          </a:prstGeom>
        </p:spPr>
      </p:pic>
      <p:pic>
        <p:nvPicPr>
          <p:cNvPr id="38" name="Picture 37"/>
          <p:cNvPicPr>
            <a:picLocks noChangeAspect="1"/>
          </p:cNvPicPr>
          <p:nvPr/>
        </p:nvPicPr>
        <p:blipFill>
          <a:blip r:embed="rId6"/>
          <a:srcRect/>
          <a:stretch/>
        </p:blipFill>
        <p:spPr>
          <a:xfrm>
            <a:off x="1092086" y="3553674"/>
            <a:ext cx="834571" cy="772751"/>
          </a:xfrm>
          <a:prstGeom prst="rect">
            <a:avLst/>
          </a:prstGeom>
        </p:spPr>
      </p:pic>
      <p:pic>
        <p:nvPicPr>
          <p:cNvPr id="39" name="Picture 38"/>
          <p:cNvPicPr>
            <a:picLocks noChangeAspect="1"/>
          </p:cNvPicPr>
          <p:nvPr/>
        </p:nvPicPr>
        <p:blipFill>
          <a:blip r:embed="rId7"/>
          <a:srcRect/>
          <a:stretch/>
        </p:blipFill>
        <p:spPr>
          <a:xfrm>
            <a:off x="919903" y="5161364"/>
            <a:ext cx="1103863" cy="735909"/>
          </a:xfrm>
          <a:prstGeom prst="rect">
            <a:avLst/>
          </a:prstGeom>
        </p:spPr>
      </p:pic>
      <p:pic>
        <p:nvPicPr>
          <p:cNvPr id="40" name="Picture 39"/>
          <p:cNvPicPr>
            <a:picLocks noChangeAspect="1"/>
          </p:cNvPicPr>
          <p:nvPr/>
        </p:nvPicPr>
        <p:blipFill>
          <a:blip r:embed="rId8"/>
          <a:srcRect/>
          <a:stretch/>
        </p:blipFill>
        <p:spPr>
          <a:xfrm>
            <a:off x="1565332" y="4685393"/>
            <a:ext cx="1099222" cy="889371"/>
          </a:xfrm>
          <a:prstGeom prst="rect">
            <a:avLst/>
          </a:prstGeom>
          <a:ln>
            <a:solidFill>
              <a:schemeClr val="bg1"/>
            </a:solidFill>
          </a:ln>
        </p:spPr>
      </p:pic>
      <p:sp>
        <p:nvSpPr>
          <p:cNvPr id="41" name="Right Bracket 40"/>
          <p:cNvSpPr/>
          <p:nvPr/>
        </p:nvSpPr>
        <p:spPr>
          <a:xfrm>
            <a:off x="3114554" y="1901952"/>
            <a:ext cx="90510" cy="4101973"/>
          </a:xfrm>
          <a:prstGeom prst="rightBracket">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5219700" y="2031397"/>
            <a:ext cx="2597860" cy="584775"/>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Objective: </a:t>
            </a:r>
          </a:p>
          <a:p>
            <a:pPr algn="ctr" defTabSz="457200" fontAlgn="auto">
              <a:lnSpc>
                <a:spcPct val="100000"/>
              </a:lnSpc>
              <a:spcBef>
                <a:spcPts val="0"/>
              </a:spcBef>
              <a:spcAft>
                <a:spcPts val="0"/>
              </a:spcAft>
            </a:pPr>
            <a:r>
              <a:rPr lang="en-GB" sz="1500" i="1" dirty="0">
                <a:solidFill>
                  <a:prstClr val="black"/>
                </a:solidFill>
                <a:latin typeface="Arial" panose="020B0604020202020204" pitchFamily="34" charset="0"/>
                <a:cs typeface="Arial" panose="020B0604020202020204" pitchFamily="34" charset="0"/>
              </a:rPr>
              <a:t>Uncertainty propagation</a:t>
            </a:r>
          </a:p>
        </p:txBody>
      </p:sp>
      <p:sp>
        <p:nvSpPr>
          <p:cNvPr id="43" name="Oval 42"/>
          <p:cNvSpPr/>
          <p:nvPr/>
        </p:nvSpPr>
        <p:spPr>
          <a:xfrm>
            <a:off x="5363543" y="1982744"/>
            <a:ext cx="2350422" cy="849952"/>
          </a:xfrm>
          <a:prstGeom prst="ellipse">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H="1">
            <a:off x="4844714" y="2594963"/>
            <a:ext cx="660736" cy="484614"/>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088402" y="3069204"/>
            <a:ext cx="1417048" cy="323165"/>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500" dirty="0">
                <a:solidFill>
                  <a:prstClr val="black"/>
                </a:solidFill>
                <a:latin typeface="Arial" panose="020B0604020202020204" pitchFamily="34" charset="0"/>
                <a:cs typeface="Arial" panose="020B0604020202020204" pitchFamily="34" charset="0"/>
              </a:rPr>
              <a:t>Analysis</a:t>
            </a:r>
          </a:p>
        </p:txBody>
      </p:sp>
      <p:sp>
        <p:nvSpPr>
          <p:cNvPr id="46" name="TextBox 45"/>
          <p:cNvSpPr txBox="1"/>
          <p:nvPr/>
        </p:nvSpPr>
        <p:spPr>
          <a:xfrm>
            <a:off x="5749426" y="3255786"/>
            <a:ext cx="1417048" cy="323165"/>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500" dirty="0">
                <a:solidFill>
                  <a:prstClr val="black"/>
                </a:solidFill>
                <a:latin typeface="Arial" panose="020B0604020202020204" pitchFamily="34" charset="0"/>
                <a:cs typeface="Arial" panose="020B0604020202020204" pitchFamily="34" charset="0"/>
              </a:rPr>
              <a:t>Design</a:t>
            </a:r>
          </a:p>
        </p:txBody>
      </p:sp>
      <p:sp>
        <p:nvSpPr>
          <p:cNvPr id="47" name="TextBox 46"/>
          <p:cNvSpPr txBox="1"/>
          <p:nvPr/>
        </p:nvSpPr>
        <p:spPr>
          <a:xfrm>
            <a:off x="7267403" y="3163248"/>
            <a:ext cx="1417048" cy="323165"/>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500" dirty="0">
                <a:solidFill>
                  <a:prstClr val="black"/>
                </a:solidFill>
                <a:latin typeface="Arial" panose="020B0604020202020204" pitchFamily="34" charset="0"/>
                <a:cs typeface="Arial" panose="020B0604020202020204" pitchFamily="34" charset="0"/>
              </a:rPr>
              <a:t>Optimization</a:t>
            </a:r>
          </a:p>
        </p:txBody>
      </p:sp>
      <p:sp>
        <p:nvSpPr>
          <p:cNvPr id="48" name="TextBox 47"/>
          <p:cNvSpPr txBox="1"/>
          <p:nvPr/>
        </p:nvSpPr>
        <p:spPr>
          <a:xfrm>
            <a:off x="3854452" y="3570084"/>
            <a:ext cx="4991100" cy="584775"/>
          </a:xfrm>
          <a:prstGeom prst="rect">
            <a:avLst/>
          </a:prstGeom>
          <a:noFill/>
        </p:spPr>
        <p:txBody>
          <a:bodyPr wrap="square" rtlCol="0">
            <a:spAutoFit/>
          </a:bodyPr>
          <a:lstStyle/>
          <a:p>
            <a:pPr marL="285750" indent="-285750" defTabSz="457200" fontAlgn="auto">
              <a:lnSpc>
                <a:spcPct val="100000"/>
              </a:lnSpc>
              <a:spcBef>
                <a:spcPts val="0"/>
              </a:spcBef>
              <a:spcAft>
                <a:spcPts val="0"/>
              </a:spcAft>
              <a:buFont typeface="Arial" panose="020B0604020202020204" pitchFamily="34" charset="0"/>
              <a:buChar char="•"/>
            </a:pPr>
            <a:r>
              <a:rPr lang="en-US" sz="1600" dirty="0">
                <a:latin typeface="Arial" panose="020B0604020202020204" pitchFamily="34" charset="0"/>
                <a:cs typeface="Arial" panose="020B0604020202020204" pitchFamily="34" charset="0"/>
              </a:rPr>
              <a:t>Determining mean &amp; variance is NOT enough</a:t>
            </a:r>
          </a:p>
          <a:p>
            <a:pPr marL="800100" lvl="1" indent="-342900" defTabSz="457200">
              <a:buFont typeface="Courier New" panose="02070309020205020404" pitchFamily="49" charset="0"/>
              <a:buChar char="o"/>
            </a:pPr>
            <a:r>
              <a:rPr lang="en-US" sz="1600" dirty="0">
                <a:solidFill>
                  <a:srgbClr val="C10500"/>
                </a:solidFill>
                <a:latin typeface="Arial" panose="020B0604020202020204" pitchFamily="34" charset="0"/>
                <a:cs typeface="Arial" panose="020B0604020202020204" pitchFamily="34" charset="0"/>
              </a:rPr>
              <a:t>Probability density function (PDF)</a:t>
            </a:r>
            <a:endParaRPr lang="en-GB" sz="1600" dirty="0">
              <a:solidFill>
                <a:srgbClr val="C10500"/>
              </a:solidFill>
              <a:latin typeface="Arial" panose="020B0604020202020204" pitchFamily="34" charset="0"/>
              <a:cs typeface="Arial" panose="020B0604020202020204" pitchFamily="34" charset="0"/>
            </a:endParaRPr>
          </a:p>
        </p:txBody>
      </p:sp>
      <p:sp>
        <p:nvSpPr>
          <p:cNvPr id="50" name="TextBox 49"/>
          <p:cNvSpPr txBox="1"/>
          <p:nvPr/>
        </p:nvSpPr>
        <p:spPr>
          <a:xfrm>
            <a:off x="6306683" y="4577935"/>
            <a:ext cx="1874529" cy="523220"/>
          </a:xfrm>
          <a:prstGeom prst="rect">
            <a:avLst/>
          </a:prstGeom>
          <a:noFill/>
        </p:spPr>
        <p:txBody>
          <a:bodyPr wrap="square" rtlCol="0">
            <a:spAutoFit/>
          </a:bodyPr>
          <a:lstStyle/>
          <a:p>
            <a:pPr algn="ctr" defTabSz="457200" fontAlgn="auto">
              <a:lnSpc>
                <a:spcPct val="100000"/>
              </a:lnSpc>
              <a:spcBef>
                <a:spcPts val="0"/>
              </a:spcBef>
              <a:spcAft>
                <a:spcPts val="0"/>
              </a:spcAft>
            </a:pPr>
            <a:r>
              <a:rPr lang="en-US" sz="1400" dirty="0">
                <a:latin typeface="Arial" panose="020B0604020202020204" pitchFamily="34" charset="0"/>
                <a:cs typeface="Arial" panose="020B0604020202020204" pitchFamily="34" charset="0"/>
              </a:rPr>
              <a:t>Low-probability</a:t>
            </a:r>
          </a:p>
          <a:p>
            <a:pPr algn="ctr" defTabSz="457200" fontAlgn="auto">
              <a:lnSpc>
                <a:spcPct val="100000"/>
              </a:lnSpc>
              <a:spcBef>
                <a:spcPts val="0"/>
              </a:spcBef>
              <a:spcAft>
                <a:spcPts val="0"/>
              </a:spcAft>
            </a:pPr>
            <a:r>
              <a:rPr lang="en-US" sz="1400" dirty="0">
                <a:latin typeface="Arial" panose="020B0604020202020204" pitchFamily="34" charset="0"/>
                <a:cs typeface="Arial" panose="020B0604020202020204" pitchFamily="34" charset="0"/>
              </a:rPr>
              <a:t>events</a:t>
            </a:r>
            <a:endParaRPr lang="en-GB" sz="1400" dirty="0">
              <a:latin typeface="Arial" panose="020B0604020202020204" pitchFamily="34" charset="0"/>
              <a:cs typeface="Arial" panose="020B0604020202020204" pitchFamily="34" charset="0"/>
            </a:endParaRPr>
          </a:p>
        </p:txBody>
      </p:sp>
      <p:cxnSp>
        <p:nvCxnSpPr>
          <p:cNvPr id="51" name="Straight Arrow Connector 50"/>
          <p:cNvCxnSpPr/>
          <p:nvPr/>
        </p:nvCxnSpPr>
        <p:spPr>
          <a:xfrm>
            <a:off x="6457950" y="2832696"/>
            <a:ext cx="0" cy="464354"/>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474803" y="2689577"/>
            <a:ext cx="526197" cy="511291"/>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171507" y="5346208"/>
            <a:ext cx="1677093" cy="307777"/>
          </a:xfrm>
          <a:prstGeom prst="rect">
            <a:avLst/>
          </a:prstGeom>
          <a:noFill/>
        </p:spPr>
        <p:txBody>
          <a:bodyPr wrap="square" rtlCol="0">
            <a:spAutoFit/>
          </a:bodyPr>
          <a:lstStyle/>
          <a:p>
            <a:pPr defTabSz="457200" fontAlgn="auto">
              <a:lnSpc>
                <a:spcPct val="100000"/>
              </a:lnSpc>
              <a:spcBef>
                <a:spcPts val="0"/>
              </a:spcBef>
              <a:spcAft>
                <a:spcPts val="0"/>
              </a:spcAft>
            </a:pPr>
            <a:r>
              <a:rPr lang="en-GB" sz="1400" dirty="0">
                <a:solidFill>
                  <a:prstClr val="black"/>
                </a:solidFill>
                <a:latin typeface="Arial" panose="020B0604020202020204" pitchFamily="34" charset="0"/>
                <a:cs typeface="Arial" panose="020B0604020202020204" pitchFamily="34" charset="0"/>
              </a:rPr>
              <a:t>Response quantity</a:t>
            </a:r>
            <a:endParaRPr lang="en-GB" sz="1400" dirty="0">
              <a:solidFill>
                <a:srgbClr val="000099"/>
              </a:solidFill>
              <a:latin typeface="Arial" panose="020B0604020202020204" pitchFamily="34" charset="0"/>
              <a:cs typeface="Arial" panose="020B0604020202020204" pitchFamily="34" charset="0"/>
            </a:endParaRPr>
          </a:p>
        </p:txBody>
      </p:sp>
      <p:sp>
        <p:nvSpPr>
          <p:cNvPr id="83" name="Line 10"/>
          <p:cNvSpPr>
            <a:spLocks noChangeAspect="1" noChangeShapeType="1"/>
          </p:cNvSpPr>
          <p:nvPr/>
        </p:nvSpPr>
        <p:spPr bwMode="auto">
          <a:xfrm flipV="1">
            <a:off x="4702350" y="4579501"/>
            <a:ext cx="0" cy="650875"/>
          </a:xfrm>
          <a:prstGeom prst="line">
            <a:avLst/>
          </a:prstGeom>
          <a:noFill/>
          <a:ln w="19050">
            <a:solidFill>
              <a:schemeClr val="tx1"/>
            </a:solidFill>
            <a:round/>
            <a:headEnd/>
            <a:tailEnd type="stealth" w="lg" len="lg"/>
          </a:ln>
        </p:spPr>
        <p:txBody>
          <a:bodyPr/>
          <a:lstStyle/>
          <a:p>
            <a:pPr defTabSz="457200" fontAlgn="auto">
              <a:lnSpc>
                <a:spcPct val="100000"/>
              </a:lnSpc>
              <a:spcBef>
                <a:spcPts val="0"/>
              </a:spcBef>
              <a:spcAft>
                <a:spcPts val="0"/>
              </a:spcAft>
            </a:pPr>
            <a:endParaRPr lang="en-US" sz="1800">
              <a:solidFill>
                <a:prstClr val="black"/>
              </a:solidFill>
              <a:latin typeface="Calibri"/>
            </a:endParaRPr>
          </a:p>
        </p:txBody>
      </p:sp>
      <p:sp>
        <p:nvSpPr>
          <p:cNvPr id="84" name="Line 11"/>
          <p:cNvSpPr>
            <a:spLocks noChangeAspect="1" noChangeShapeType="1"/>
          </p:cNvSpPr>
          <p:nvPr/>
        </p:nvSpPr>
        <p:spPr bwMode="auto">
          <a:xfrm rot="5400000" flipV="1">
            <a:off x="5793757" y="4126269"/>
            <a:ext cx="0" cy="2201863"/>
          </a:xfrm>
          <a:prstGeom prst="line">
            <a:avLst/>
          </a:prstGeom>
          <a:noFill/>
          <a:ln w="19050">
            <a:solidFill>
              <a:schemeClr val="tx1"/>
            </a:solidFill>
            <a:round/>
            <a:headEnd/>
            <a:tailEnd type="stealth" w="lg" len="lg"/>
          </a:ln>
        </p:spPr>
        <p:txBody>
          <a:bodyPr/>
          <a:lstStyle/>
          <a:p>
            <a:pPr defTabSz="457200" fontAlgn="auto">
              <a:lnSpc>
                <a:spcPct val="100000"/>
              </a:lnSpc>
              <a:spcBef>
                <a:spcPts val="0"/>
              </a:spcBef>
              <a:spcAft>
                <a:spcPts val="0"/>
              </a:spcAft>
            </a:pPr>
            <a:endParaRPr lang="en-US" sz="1800">
              <a:solidFill>
                <a:prstClr val="black"/>
              </a:solidFill>
              <a:latin typeface="Calibri"/>
            </a:endParaRPr>
          </a:p>
        </p:txBody>
      </p:sp>
      <p:sp>
        <p:nvSpPr>
          <p:cNvPr id="85" name="Freeform 14"/>
          <p:cNvSpPr>
            <a:spLocks noChangeAspect="1"/>
          </p:cNvSpPr>
          <p:nvPr/>
        </p:nvSpPr>
        <p:spPr bwMode="auto">
          <a:xfrm>
            <a:off x="4700163" y="4643001"/>
            <a:ext cx="2060575" cy="565150"/>
          </a:xfrm>
          <a:custGeom>
            <a:avLst/>
            <a:gdLst>
              <a:gd name="T0" fmla="*/ 0 w 4530"/>
              <a:gd name="T1" fmla="*/ 535803321 h 1243"/>
              <a:gd name="T2" fmla="*/ 113091178 w 4530"/>
              <a:gd name="T3" fmla="*/ 528044143 h 1243"/>
              <a:gd name="T4" fmla="*/ 195967424 w 4530"/>
              <a:gd name="T5" fmla="*/ 498301539 h 1243"/>
              <a:gd name="T6" fmla="*/ 267620750 w 4530"/>
              <a:gd name="T7" fmla="*/ 434073740 h 1243"/>
              <a:gd name="T8" fmla="*/ 331504074 w 4530"/>
              <a:gd name="T9" fmla="*/ 340103450 h 1243"/>
              <a:gd name="T10" fmla="*/ 422149781 w 4530"/>
              <a:gd name="T11" fmla="*/ 200872144 h 1243"/>
              <a:gd name="T12" fmla="*/ 501141140 w 4530"/>
              <a:gd name="T13" fmla="*/ 87935554 h 1243"/>
              <a:gd name="T14" fmla="*/ 568909437 w 4530"/>
              <a:gd name="T15" fmla="*/ 28018653 h 1243"/>
              <a:gd name="T16" fmla="*/ 618117262 w 4530"/>
              <a:gd name="T17" fmla="*/ 5172787 h 1243"/>
              <a:gd name="T18" fmla="*/ 666893120 w 4530"/>
              <a:gd name="T19" fmla="*/ 1724414 h 1243"/>
              <a:gd name="T20" fmla="*/ 727323440 w 4530"/>
              <a:gd name="T21" fmla="*/ 16380341 h 1243"/>
              <a:gd name="T22" fmla="*/ 798545196 w 4530"/>
              <a:gd name="T23" fmla="*/ 57761719 h 1243"/>
              <a:gd name="T24" fmla="*/ 855090544 w 4530"/>
              <a:gd name="T25" fmla="*/ 103022692 h 1243"/>
              <a:gd name="T26" fmla="*/ 937966761 w 4530"/>
              <a:gd name="T27" fmla="*/ 170698323 h 1243"/>
              <a:gd name="T28" fmla="*/ 1054943111 w 4530"/>
              <a:gd name="T29" fmla="*/ 264668670 h 1243"/>
              <a:gd name="T30" fmla="*/ 1164149288 w 4530"/>
              <a:gd name="T31" fmla="*/ 340103450 h 1243"/>
              <a:gd name="T32" fmla="*/ 1269470949 w 4530"/>
              <a:gd name="T33" fmla="*/ 396571958 h 1243"/>
              <a:gd name="T34" fmla="*/ 1397670020 w 4530"/>
              <a:gd name="T35" fmla="*/ 445281289 h 1243"/>
              <a:gd name="T36" fmla="*/ 1589751961 w 4530"/>
              <a:gd name="T37" fmla="*/ 490542362 h 1243"/>
              <a:gd name="T38" fmla="*/ 1778381806 w 4530"/>
              <a:gd name="T39" fmla="*/ 512957460 h 1243"/>
              <a:gd name="T40" fmla="*/ 1955355825 w 4530"/>
              <a:gd name="T41" fmla="*/ 520716183 h 12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30"/>
              <a:gd name="T64" fmla="*/ 0 h 1243"/>
              <a:gd name="T65" fmla="*/ 4530 w 4530"/>
              <a:gd name="T66" fmla="*/ 1243 h 12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30" h="1243">
                <a:moveTo>
                  <a:pt x="0" y="1243"/>
                </a:moveTo>
                <a:cubicBezTo>
                  <a:pt x="93" y="1241"/>
                  <a:pt x="186" y="1239"/>
                  <a:pt x="262" y="1225"/>
                </a:cubicBezTo>
                <a:cubicBezTo>
                  <a:pt x="338" y="1211"/>
                  <a:pt x="394" y="1192"/>
                  <a:pt x="454" y="1156"/>
                </a:cubicBezTo>
                <a:cubicBezTo>
                  <a:pt x="514" y="1120"/>
                  <a:pt x="568" y="1068"/>
                  <a:pt x="620" y="1007"/>
                </a:cubicBezTo>
                <a:cubicBezTo>
                  <a:pt x="672" y="946"/>
                  <a:pt x="708" y="879"/>
                  <a:pt x="768" y="789"/>
                </a:cubicBezTo>
                <a:cubicBezTo>
                  <a:pt x="828" y="699"/>
                  <a:pt x="912" y="564"/>
                  <a:pt x="978" y="466"/>
                </a:cubicBezTo>
                <a:cubicBezTo>
                  <a:pt x="1044" y="368"/>
                  <a:pt x="1104" y="271"/>
                  <a:pt x="1161" y="204"/>
                </a:cubicBezTo>
                <a:cubicBezTo>
                  <a:pt x="1218" y="137"/>
                  <a:pt x="1273" y="97"/>
                  <a:pt x="1318" y="65"/>
                </a:cubicBezTo>
                <a:cubicBezTo>
                  <a:pt x="1363" y="33"/>
                  <a:pt x="1394" y="22"/>
                  <a:pt x="1432" y="12"/>
                </a:cubicBezTo>
                <a:cubicBezTo>
                  <a:pt x="1470" y="2"/>
                  <a:pt x="1503" y="0"/>
                  <a:pt x="1545" y="4"/>
                </a:cubicBezTo>
                <a:cubicBezTo>
                  <a:pt x="1587" y="8"/>
                  <a:pt x="1634" y="16"/>
                  <a:pt x="1685" y="38"/>
                </a:cubicBezTo>
                <a:cubicBezTo>
                  <a:pt x="1736" y="60"/>
                  <a:pt x="1801" y="101"/>
                  <a:pt x="1850" y="134"/>
                </a:cubicBezTo>
                <a:cubicBezTo>
                  <a:pt x="1899" y="167"/>
                  <a:pt x="1927" y="195"/>
                  <a:pt x="1981" y="239"/>
                </a:cubicBezTo>
                <a:cubicBezTo>
                  <a:pt x="2035" y="283"/>
                  <a:pt x="2096" y="334"/>
                  <a:pt x="2173" y="396"/>
                </a:cubicBezTo>
                <a:cubicBezTo>
                  <a:pt x="2250" y="458"/>
                  <a:pt x="2357" y="549"/>
                  <a:pt x="2444" y="614"/>
                </a:cubicBezTo>
                <a:cubicBezTo>
                  <a:pt x="2531" y="679"/>
                  <a:pt x="2614" y="738"/>
                  <a:pt x="2697" y="789"/>
                </a:cubicBezTo>
                <a:cubicBezTo>
                  <a:pt x="2780" y="840"/>
                  <a:pt x="2851" y="879"/>
                  <a:pt x="2941" y="920"/>
                </a:cubicBezTo>
                <a:cubicBezTo>
                  <a:pt x="3031" y="961"/>
                  <a:pt x="3114" y="997"/>
                  <a:pt x="3238" y="1033"/>
                </a:cubicBezTo>
                <a:cubicBezTo>
                  <a:pt x="3362" y="1069"/>
                  <a:pt x="3536" y="1112"/>
                  <a:pt x="3683" y="1138"/>
                </a:cubicBezTo>
                <a:cubicBezTo>
                  <a:pt x="3830" y="1164"/>
                  <a:pt x="3979" y="1178"/>
                  <a:pt x="4120" y="1190"/>
                </a:cubicBezTo>
                <a:cubicBezTo>
                  <a:pt x="4261" y="1202"/>
                  <a:pt x="4395" y="1205"/>
                  <a:pt x="4530" y="1208"/>
                </a:cubicBezTo>
              </a:path>
            </a:pathLst>
          </a:custGeom>
          <a:noFill/>
          <a:ln w="25400">
            <a:solidFill>
              <a:schemeClr val="tx1"/>
            </a:solidFill>
            <a:round/>
            <a:headEnd/>
            <a:tailEnd/>
          </a:ln>
        </p:spPr>
        <p:txBody>
          <a:bodyPr/>
          <a:lstStyle/>
          <a:p>
            <a:pPr defTabSz="457200" fontAlgn="auto">
              <a:lnSpc>
                <a:spcPct val="100000"/>
              </a:lnSpc>
              <a:spcBef>
                <a:spcPts val="0"/>
              </a:spcBef>
              <a:spcAft>
                <a:spcPts val="0"/>
              </a:spcAft>
            </a:pPr>
            <a:endParaRPr lang="en-US" sz="1800">
              <a:solidFill>
                <a:prstClr val="black"/>
              </a:solidFill>
              <a:latin typeface="Calibri"/>
            </a:endParaRPr>
          </a:p>
        </p:txBody>
      </p:sp>
      <p:sp>
        <p:nvSpPr>
          <p:cNvPr id="86" name="Freeform 85"/>
          <p:cNvSpPr>
            <a:spLocks noChangeAspect="1"/>
          </p:cNvSpPr>
          <p:nvPr/>
        </p:nvSpPr>
        <p:spPr bwMode="auto">
          <a:xfrm>
            <a:off x="6236777" y="5141176"/>
            <a:ext cx="501650" cy="80962"/>
          </a:xfrm>
          <a:custGeom>
            <a:avLst/>
            <a:gdLst>
              <a:gd name="T0" fmla="*/ 0 w 658"/>
              <a:gd name="T1" fmla="*/ 0 h 106"/>
              <a:gd name="T2" fmla="*/ 89515941 w 658"/>
              <a:gd name="T3" fmla="*/ 19354800 h 106"/>
              <a:gd name="T4" fmla="*/ 232257609 w 658"/>
              <a:gd name="T5" fmla="*/ 50806359 h 106"/>
              <a:gd name="T6" fmla="*/ 408870189 w 658"/>
              <a:gd name="T7" fmla="*/ 70161154 h 106"/>
              <a:gd name="T8" fmla="*/ 795966045 w 658"/>
              <a:gd name="T9" fmla="*/ 91935297 h 106"/>
              <a:gd name="T10" fmla="*/ 795966045 w 658"/>
              <a:gd name="T11" fmla="*/ 128225561 h 106"/>
              <a:gd name="T12" fmla="*/ 4838700 w 658"/>
              <a:gd name="T13" fmla="*/ 128225561 h 106"/>
              <a:gd name="T14" fmla="*/ 0 60000 65536"/>
              <a:gd name="T15" fmla="*/ 0 60000 65536"/>
              <a:gd name="T16" fmla="*/ 0 60000 65536"/>
              <a:gd name="T17" fmla="*/ 0 60000 65536"/>
              <a:gd name="T18" fmla="*/ 0 60000 65536"/>
              <a:gd name="T19" fmla="*/ 0 60000 65536"/>
              <a:gd name="T20" fmla="*/ 0 60000 65536"/>
              <a:gd name="T21" fmla="*/ 0 w 658"/>
              <a:gd name="T22" fmla="*/ 0 h 106"/>
              <a:gd name="T23" fmla="*/ 658 w 658"/>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8" h="106">
                <a:moveTo>
                  <a:pt x="0" y="0"/>
                </a:moveTo>
                <a:lnTo>
                  <a:pt x="74" y="16"/>
                </a:lnTo>
                <a:lnTo>
                  <a:pt x="192" y="42"/>
                </a:lnTo>
                <a:lnTo>
                  <a:pt x="338" y="58"/>
                </a:lnTo>
                <a:lnTo>
                  <a:pt x="658" y="76"/>
                </a:lnTo>
                <a:lnTo>
                  <a:pt x="658" y="106"/>
                </a:lnTo>
                <a:lnTo>
                  <a:pt x="4" y="106"/>
                </a:lnTo>
              </a:path>
            </a:pathLst>
          </a:custGeom>
          <a:solidFill>
            <a:srgbClr val="C10500"/>
          </a:solidFill>
          <a:ln w="9525">
            <a:noFill/>
            <a:round/>
            <a:headEnd/>
            <a:tailEnd/>
          </a:ln>
        </p:spPr>
        <p:txBody>
          <a:bodyPr/>
          <a:lstStyle/>
          <a:p>
            <a:pPr defTabSz="457200" fontAlgn="auto">
              <a:lnSpc>
                <a:spcPct val="100000"/>
              </a:lnSpc>
              <a:spcBef>
                <a:spcPts val="0"/>
              </a:spcBef>
              <a:spcAft>
                <a:spcPts val="0"/>
              </a:spcAft>
            </a:pPr>
            <a:endParaRPr lang="en-US" sz="1800">
              <a:solidFill>
                <a:prstClr val="black"/>
              </a:solidFill>
              <a:latin typeface="Calibri"/>
            </a:endParaRPr>
          </a:p>
        </p:txBody>
      </p:sp>
      <p:sp>
        <p:nvSpPr>
          <p:cNvPr id="87" name="TextBox 86"/>
          <p:cNvSpPr txBox="1"/>
          <p:nvPr/>
        </p:nvSpPr>
        <p:spPr>
          <a:xfrm>
            <a:off x="4150988" y="4316175"/>
            <a:ext cx="1809277" cy="307777"/>
          </a:xfrm>
          <a:prstGeom prst="rect">
            <a:avLst/>
          </a:prstGeom>
          <a:noFill/>
        </p:spPr>
        <p:txBody>
          <a:bodyPr wrap="square" rtlCol="0">
            <a:spAutoFit/>
          </a:bodyPr>
          <a:lstStyle/>
          <a:p>
            <a:pPr defTabSz="457200" fontAlgn="auto">
              <a:lnSpc>
                <a:spcPct val="100000"/>
              </a:lnSpc>
              <a:spcBef>
                <a:spcPts val="0"/>
              </a:spcBef>
              <a:spcAft>
                <a:spcPts val="0"/>
              </a:spcAft>
            </a:pPr>
            <a:r>
              <a:rPr lang="en-GB" sz="1400" dirty="0">
                <a:solidFill>
                  <a:prstClr val="black"/>
                </a:solidFill>
                <a:latin typeface="Arial" panose="020B0604020202020204" pitchFamily="34" charset="0"/>
                <a:cs typeface="Arial" panose="020B0604020202020204" pitchFamily="34" charset="0"/>
              </a:rPr>
              <a:t>PDF</a:t>
            </a:r>
          </a:p>
        </p:txBody>
      </p:sp>
      <p:sp>
        <p:nvSpPr>
          <p:cNvPr id="88" name="Oval 87"/>
          <p:cNvSpPr/>
          <p:nvPr/>
        </p:nvSpPr>
        <p:spPr bwMode="auto">
          <a:xfrm>
            <a:off x="6149322" y="5003997"/>
            <a:ext cx="820876" cy="349250"/>
          </a:xfrm>
          <a:prstGeom prst="ellipse">
            <a:avLst/>
          </a:prstGeom>
          <a:noFill/>
          <a:ln w="19050" cap="flat" cmpd="sng" algn="ctr">
            <a:solidFill>
              <a:srgbClr val="2B284D"/>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indent="-342900"/>
            <a:endParaRPr lang="en-US">
              <a:solidFill>
                <a:prstClr val="black"/>
              </a:solidFill>
            </a:endParaRPr>
          </a:p>
        </p:txBody>
      </p:sp>
      <p:sp>
        <p:nvSpPr>
          <p:cNvPr id="2" name="Slide Number Placeholder 1"/>
          <p:cNvSpPr>
            <a:spLocks noGrp="1"/>
          </p:cNvSpPr>
          <p:nvPr>
            <p:ph type="sldNum" sz="quarter" idx="12"/>
          </p:nvPr>
        </p:nvSpPr>
        <p:spPr/>
        <p:txBody>
          <a:bodyPr/>
          <a:lstStyle/>
          <a:p>
            <a:fld id="{1C58BFC6-25B7-4DC8-8DA3-1472B5D5A4A3}" type="slidenum">
              <a:rPr lang="en-US" smtClean="0"/>
              <a:pPr/>
              <a:t>2</a:t>
            </a:fld>
            <a:endParaRPr lang="en-US" dirty="0"/>
          </a:p>
        </p:txBody>
      </p:sp>
    </p:spTree>
    <p:extLst>
      <p:ext uri="{BB962C8B-B14F-4D97-AF65-F5344CB8AC3E}">
        <p14:creationId xmlns:p14="http://schemas.microsoft.com/office/powerpoint/2010/main" val="252138228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304800" y="1104900"/>
            <a:ext cx="8531186" cy="4838700"/>
          </a:xfrm>
        </p:spPr>
        <p:txBody>
          <a:bodyPr>
            <a:normAutofit/>
          </a:bodyPr>
          <a:lstStyle/>
          <a:p>
            <a:pPr marL="457200" indent="-457200">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r>
              <a:rPr lang="en-US" sz="1600" b="1" dirty="0">
                <a:latin typeface="Arial" panose="020B0604020202020204" pitchFamily="34" charset="0"/>
                <a:cs typeface="Arial" panose="020B0604020202020204" pitchFamily="34" charset="0"/>
              </a:rPr>
              <a:t>Non-stationary stochastic process: </a:t>
            </a:r>
          </a:p>
          <a:p>
            <a:pPr lvl="1">
              <a:lnSpc>
                <a:spcPct val="80000"/>
              </a:lnSpc>
              <a:spcAft>
                <a:spcPts val="450"/>
              </a:spcAft>
            </a:pPr>
            <a:r>
              <a:rPr lang="en-US" sz="1600" b="1" dirty="0">
                <a:latin typeface="Arial" panose="020B0604020202020204" pitchFamily="34" charset="0"/>
                <a:cs typeface="Arial" panose="020B0604020202020204" pitchFamily="34" charset="0"/>
              </a:rPr>
              <a:t>Complete specification of response: </a:t>
            </a:r>
          </a:p>
          <a:p>
            <a:pPr lvl="1">
              <a:lnSpc>
                <a:spcPct val="80000"/>
              </a:lnSpc>
              <a:spcAft>
                <a:spcPts val="450"/>
              </a:spcAft>
            </a:pPr>
            <a:r>
              <a:rPr lang="en-US" sz="1600" b="1" dirty="0">
                <a:latin typeface="Arial" panose="020B0604020202020204" pitchFamily="34" charset="0"/>
                <a:cs typeface="Arial" panose="020B0604020202020204" pitchFamily="34" charset="0"/>
              </a:rPr>
              <a:t>Sum of individual probabilities</a:t>
            </a: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33" name="Picture 32"/>
          <p:cNvPicPr>
            <a:picLocks noChangeAspect="1"/>
          </p:cNvPicPr>
          <p:nvPr/>
        </p:nvPicPr>
        <p:blipFill>
          <a:blip r:embed="rId4"/>
          <a:srcRect/>
          <a:stretch/>
        </p:blipFill>
        <p:spPr>
          <a:xfrm>
            <a:off x="4096718" y="1523265"/>
            <a:ext cx="1434642" cy="439108"/>
          </a:xfrm>
          <a:prstGeom prst="rect">
            <a:avLst/>
          </a:prstGeom>
        </p:spPr>
      </p:pic>
      <p:pic>
        <p:nvPicPr>
          <p:cNvPr id="29" name="Picture 28">
            <a:extLst>
              <a:ext uri="{FF2B5EF4-FFF2-40B4-BE49-F238E27FC236}">
                <a16:creationId xmlns:a16="http://schemas.microsoft.com/office/drawing/2014/main" id="{70863E3E-5F51-4C8E-AABB-6F859248D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393" y="2125002"/>
            <a:ext cx="397440" cy="251414"/>
          </a:xfrm>
          <a:prstGeom prst="rect">
            <a:avLst/>
          </a:prstGeom>
        </p:spPr>
      </p:pic>
      <p:pic>
        <p:nvPicPr>
          <p:cNvPr id="30" name="Picture 29"/>
          <p:cNvPicPr>
            <a:picLocks noChangeAspect="1"/>
          </p:cNvPicPr>
          <p:nvPr/>
        </p:nvPicPr>
        <p:blipFill>
          <a:blip r:embed="rId6"/>
          <a:srcRect/>
          <a:stretch/>
        </p:blipFill>
        <p:spPr>
          <a:xfrm>
            <a:off x="4648200" y="2366473"/>
            <a:ext cx="1561381" cy="358238"/>
          </a:xfrm>
          <a:prstGeom prst="rect">
            <a:avLst/>
          </a:prstGeom>
        </p:spPr>
      </p:pic>
      <p:pic>
        <p:nvPicPr>
          <p:cNvPr id="31" name="Picture 30"/>
          <p:cNvPicPr>
            <a:picLocks noChangeAspect="1"/>
          </p:cNvPicPr>
          <p:nvPr/>
        </p:nvPicPr>
        <p:blipFill>
          <a:blip r:embed="rId7"/>
          <a:srcRect/>
          <a:stretch/>
        </p:blipFill>
        <p:spPr>
          <a:xfrm>
            <a:off x="838200" y="3238500"/>
            <a:ext cx="3428999" cy="2546851"/>
          </a:xfrm>
          <a:prstGeom prst="rect">
            <a:avLst/>
          </a:prstGeom>
        </p:spPr>
      </p:pic>
      <p:sp>
        <p:nvSpPr>
          <p:cNvPr id="32" name="TextBox 31"/>
          <p:cNvSpPr txBox="1"/>
          <p:nvPr/>
        </p:nvSpPr>
        <p:spPr>
          <a:xfrm>
            <a:off x="6437724" y="1993706"/>
            <a:ext cx="2597860" cy="61555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External </a:t>
            </a:r>
          </a:p>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excitation</a:t>
            </a:r>
          </a:p>
        </p:txBody>
      </p:sp>
      <p:sp>
        <p:nvSpPr>
          <p:cNvPr id="48" name="Oval 47"/>
          <p:cNvSpPr/>
          <p:nvPr/>
        </p:nvSpPr>
        <p:spPr>
          <a:xfrm>
            <a:off x="6681089" y="1955605"/>
            <a:ext cx="2083003" cy="722535"/>
          </a:xfrm>
          <a:prstGeom prst="ellipse">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H="1" flipV="1">
            <a:off x="5600700" y="1850596"/>
            <a:ext cx="1080390" cy="443204"/>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143500" y="3228340"/>
            <a:ext cx="3321779" cy="809838"/>
          </a:xfrm>
          <a:prstGeom prst="rect">
            <a:avLst/>
          </a:prstGeom>
        </p:spPr>
      </p:pic>
      <p:pic>
        <p:nvPicPr>
          <p:cNvPr id="54" name="Picture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01010" y="4140991"/>
            <a:ext cx="1919729" cy="1489744"/>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3</a:t>
            </a:fld>
            <a:endParaRPr lang="en-US" dirty="0"/>
          </a:p>
        </p:txBody>
      </p:sp>
    </p:spTree>
    <p:extLst>
      <p:ext uri="{BB962C8B-B14F-4D97-AF65-F5344CB8AC3E}">
        <p14:creationId xmlns:p14="http://schemas.microsoft.com/office/powerpoint/2010/main" val="1235083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Rectangle 2"/>
          <p:cNvSpPr>
            <a:spLocks noGrp="1" noChangeArrowheads="1"/>
          </p:cNvSpPr>
          <p:nvPr>
            <p:ph idx="1"/>
          </p:nvPr>
        </p:nvSpPr>
        <p:spPr>
          <a:xfrm>
            <a:off x="304800" y="1104900"/>
            <a:ext cx="8531186" cy="4838700"/>
          </a:xfrm>
        </p:spPr>
        <p:txBody>
          <a:bodyPr>
            <a:normAutofit/>
          </a:bodyPr>
          <a:lstStyle/>
          <a:p>
            <a:pPr marL="457200" indent="-457200">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r>
              <a:rPr lang="en-US" sz="1600" b="1" dirty="0">
                <a:latin typeface="Arial" panose="020B0604020202020204" pitchFamily="34" charset="0"/>
                <a:cs typeface="Arial" panose="020B0604020202020204" pitchFamily="34" charset="0"/>
              </a:rPr>
              <a:t>Non-stationary stochastic process: </a:t>
            </a:r>
          </a:p>
          <a:p>
            <a:pPr lvl="1">
              <a:lnSpc>
                <a:spcPct val="80000"/>
              </a:lnSpc>
              <a:spcAft>
                <a:spcPts val="450"/>
              </a:spcAft>
            </a:pPr>
            <a:r>
              <a:rPr lang="en-US" sz="1600" b="1" dirty="0">
                <a:latin typeface="Arial" panose="020B0604020202020204" pitchFamily="34" charset="0"/>
                <a:cs typeface="Arial" panose="020B0604020202020204" pitchFamily="34" charset="0"/>
              </a:rPr>
              <a:t>Complete specification of response: </a:t>
            </a:r>
          </a:p>
          <a:p>
            <a:pPr lvl="1">
              <a:lnSpc>
                <a:spcPct val="80000"/>
              </a:lnSpc>
              <a:spcAft>
                <a:spcPts val="450"/>
              </a:spcAft>
            </a:pPr>
            <a:r>
              <a:rPr lang="en-US" sz="1600" b="1" dirty="0">
                <a:latin typeface="Arial" panose="020B0604020202020204" pitchFamily="34" charset="0"/>
                <a:cs typeface="Arial" panose="020B0604020202020204" pitchFamily="34" charset="0"/>
              </a:rPr>
              <a:t>Sum of individual probabilities</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r>
              <a:rPr lang="en-US" sz="1500" b="1" dirty="0">
                <a:latin typeface="Arial" panose="020B0604020202020204" pitchFamily="34" charset="0"/>
                <a:cs typeface="Arial" panose="020B0604020202020204" pitchFamily="34" charset="0"/>
              </a:rPr>
              <a:t>                                       : </a:t>
            </a:r>
            <a:r>
              <a:rPr lang="en-US" sz="1500" dirty="0">
                <a:latin typeface="Arial" panose="020B0604020202020204" pitchFamily="34" charset="0"/>
                <a:cs typeface="Arial" panose="020B0604020202020204" pitchFamily="34" charset="0"/>
              </a:rPr>
              <a:t>(loosely) the probability of each path</a:t>
            </a:r>
          </a:p>
          <a:p>
            <a:pPr lvl="1">
              <a:lnSpc>
                <a:spcPct val="80000"/>
              </a:lnSpc>
              <a:spcAft>
                <a:spcPts val="450"/>
              </a:spcAft>
            </a:pPr>
            <a:r>
              <a:rPr lang="en-US" sz="1500" dirty="0">
                <a:latin typeface="Arial" panose="020B0604020202020204" pitchFamily="34" charset="0"/>
                <a:cs typeface="Arial" panose="020B0604020202020204" pitchFamily="34" charset="0"/>
              </a:rPr>
              <a:t>               : stochastic action (a functional)</a:t>
            </a:r>
          </a:p>
          <a:p>
            <a:pPr lvl="1">
              <a:lnSpc>
                <a:spcPct val="80000"/>
              </a:lnSpc>
              <a:spcAft>
                <a:spcPts val="450"/>
              </a:spcAft>
            </a:pPr>
            <a:r>
              <a:rPr lang="en-US" sz="1500" dirty="0">
                <a:latin typeface="Arial" panose="020B0604020202020204" pitchFamily="34" charset="0"/>
                <a:cs typeface="Arial" panose="020B0604020202020204" pitchFamily="34" charset="0"/>
              </a:rPr>
              <a:t>             : functional measure of integration </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33" name="Picture 32"/>
          <p:cNvPicPr>
            <a:picLocks noChangeAspect="1"/>
          </p:cNvPicPr>
          <p:nvPr/>
        </p:nvPicPr>
        <p:blipFill>
          <a:blip r:embed="rId4"/>
          <a:srcRect/>
          <a:stretch/>
        </p:blipFill>
        <p:spPr>
          <a:xfrm>
            <a:off x="4096718" y="1523265"/>
            <a:ext cx="1434642" cy="439108"/>
          </a:xfrm>
          <a:prstGeom prst="rect">
            <a:avLst/>
          </a:prstGeom>
        </p:spPr>
      </p:pic>
      <p:pic>
        <p:nvPicPr>
          <p:cNvPr id="29" name="Picture 28">
            <a:extLst>
              <a:ext uri="{FF2B5EF4-FFF2-40B4-BE49-F238E27FC236}">
                <a16:creationId xmlns:a16="http://schemas.microsoft.com/office/drawing/2014/main" id="{70863E3E-5F51-4C8E-AABB-6F859248D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393" y="2125002"/>
            <a:ext cx="397440" cy="251414"/>
          </a:xfrm>
          <a:prstGeom prst="rect">
            <a:avLst/>
          </a:prstGeom>
        </p:spPr>
      </p:pic>
      <p:pic>
        <p:nvPicPr>
          <p:cNvPr id="30" name="Picture 29"/>
          <p:cNvPicPr>
            <a:picLocks noChangeAspect="1"/>
          </p:cNvPicPr>
          <p:nvPr/>
        </p:nvPicPr>
        <p:blipFill>
          <a:blip r:embed="rId6"/>
          <a:srcRect/>
          <a:stretch/>
        </p:blipFill>
        <p:spPr>
          <a:xfrm>
            <a:off x="4648200" y="2366473"/>
            <a:ext cx="1561381" cy="358238"/>
          </a:xfrm>
          <a:prstGeom prst="rect">
            <a:avLst/>
          </a:prstGeom>
        </p:spPr>
      </p:pic>
      <p:sp>
        <p:nvSpPr>
          <p:cNvPr id="32" name="TextBox 31"/>
          <p:cNvSpPr txBox="1"/>
          <p:nvPr/>
        </p:nvSpPr>
        <p:spPr>
          <a:xfrm>
            <a:off x="6437724" y="1993706"/>
            <a:ext cx="2597860" cy="61555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External </a:t>
            </a:r>
          </a:p>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excitation</a:t>
            </a:r>
          </a:p>
        </p:txBody>
      </p:sp>
      <p:sp>
        <p:nvSpPr>
          <p:cNvPr id="48" name="Oval 47"/>
          <p:cNvSpPr/>
          <p:nvPr/>
        </p:nvSpPr>
        <p:spPr>
          <a:xfrm>
            <a:off x="6681089" y="1955605"/>
            <a:ext cx="2083003" cy="722535"/>
          </a:xfrm>
          <a:prstGeom prst="ellipse">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H="1" flipV="1">
            <a:off x="5600700" y="1850596"/>
            <a:ext cx="1080390" cy="443204"/>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04900" y="3164977"/>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8" name="TextBox 37"/>
          <p:cNvSpPr txBox="1"/>
          <p:nvPr/>
        </p:nvSpPr>
        <p:spPr>
          <a:xfrm>
            <a:off x="1104900" y="3171410"/>
            <a:ext cx="7010400" cy="313932"/>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Functional integral</a:t>
            </a:r>
          </a:p>
        </p:txBody>
      </p:sp>
      <p:pic>
        <p:nvPicPr>
          <p:cNvPr id="39" name="Picture 38"/>
          <p:cNvPicPr>
            <a:picLocks noChangeAspect="1"/>
          </p:cNvPicPr>
          <p:nvPr/>
        </p:nvPicPr>
        <p:blipFill>
          <a:blip r:embed="rId7"/>
          <a:srcRect/>
          <a:stretch/>
        </p:blipFill>
        <p:spPr>
          <a:xfrm>
            <a:off x="1578088" y="3559425"/>
            <a:ext cx="6119102" cy="822075"/>
          </a:xfrm>
          <a:prstGeom prst="rect">
            <a:avLst/>
          </a:prstGeom>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6238" y="5002868"/>
            <a:ext cx="726503" cy="288950"/>
          </a:xfrm>
          <a:prstGeom prst="rect">
            <a:avLst/>
          </a:prstGeom>
        </p:spPr>
      </p:pic>
      <p:pic>
        <p:nvPicPr>
          <p:cNvPr id="41" name="Picture 4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6386" y="5272713"/>
            <a:ext cx="650700" cy="327987"/>
          </a:xfrm>
          <a:prstGeom prst="rect">
            <a:avLst/>
          </a:prstGeom>
        </p:spPr>
      </p:pic>
      <p:pic>
        <p:nvPicPr>
          <p:cNvPr id="42" name="Picture 4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26386" y="4654501"/>
            <a:ext cx="1970627" cy="295320"/>
          </a:xfrm>
          <a:prstGeom prst="rect">
            <a:avLst/>
          </a:prstGeom>
        </p:spPr>
      </p:pic>
      <p:pic>
        <p:nvPicPr>
          <p:cNvPr id="45" name="Picture 44"/>
          <p:cNvPicPr>
            <a:picLocks noChangeAspect="1"/>
          </p:cNvPicPr>
          <p:nvPr/>
        </p:nvPicPr>
        <p:blipFill>
          <a:blip r:embed="rId11"/>
          <a:srcRect/>
          <a:stretch/>
        </p:blipFill>
        <p:spPr>
          <a:xfrm>
            <a:off x="7213677" y="5252729"/>
            <a:ext cx="1170555" cy="466770"/>
          </a:xfrm>
          <a:prstGeom prst="rect">
            <a:avLst/>
          </a:prstGeom>
        </p:spPr>
      </p:pic>
      <p:sp>
        <p:nvSpPr>
          <p:cNvPr id="55" name="Oval 54"/>
          <p:cNvSpPr/>
          <p:nvPr/>
        </p:nvSpPr>
        <p:spPr>
          <a:xfrm>
            <a:off x="6681089" y="5116865"/>
            <a:ext cx="2083003" cy="722535"/>
          </a:xfrm>
          <a:prstGeom prst="ellipse">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flipH="1" flipV="1">
            <a:off x="5600700" y="5011856"/>
            <a:ext cx="1080390" cy="443204"/>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1C58BFC6-25B7-4DC8-8DA3-1472B5D5A4A3}" type="slidenum">
              <a:rPr lang="en-US" smtClean="0"/>
              <a:pPr/>
              <a:t>4</a:t>
            </a:fld>
            <a:endParaRPr lang="en-US" dirty="0"/>
          </a:p>
        </p:txBody>
      </p:sp>
      <p:sp>
        <p:nvSpPr>
          <p:cNvPr id="23" name="TextBox 22">
            <a:extLst>
              <a:ext uri="{FF2B5EF4-FFF2-40B4-BE49-F238E27FC236}">
                <a16:creationId xmlns:a16="http://schemas.microsoft.com/office/drawing/2014/main" id="{93AA0200-1688-4A00-80C6-52AAF0E86D09}"/>
              </a:ext>
            </a:extLst>
          </p:cNvPr>
          <p:cNvSpPr txBox="1"/>
          <p:nvPr/>
        </p:nvSpPr>
        <p:spPr>
          <a:xfrm>
            <a:off x="1153346" y="5835020"/>
            <a:ext cx="4714054" cy="261610"/>
          </a:xfrm>
          <a:prstGeom prst="rect">
            <a:avLst/>
          </a:prstGeom>
          <a:solidFill>
            <a:srgbClr val="C10500">
              <a:alpha val="31000"/>
            </a:srgbClr>
          </a:solidFill>
          <a:ln w="19050">
            <a:solidFill>
              <a:srgbClr val="C10500"/>
            </a:solidFill>
          </a:ln>
        </p:spPr>
        <p:txBody>
          <a:bodyPr wrap="square" rtlCol="0">
            <a:spAutoFit/>
          </a:bodyPr>
          <a:lstStyle>
            <a:defPPr>
              <a:defRPr lang="en-US"/>
            </a:defPPr>
            <a:lvl2pPr marL="0" lvl="1">
              <a:lnSpc>
                <a:spcPct val="100000"/>
              </a:lnSpc>
              <a:spcBef>
                <a:spcPts val="0"/>
              </a:spcBef>
              <a:defRPr sz="1100">
                <a:latin typeface="Arial" panose="020B0604020202020204" pitchFamily="34" charset="0"/>
                <a:cs typeface="Arial" panose="020B0604020202020204" pitchFamily="34" charset="0"/>
              </a:defRPr>
            </a:lvl2pPr>
          </a:lstStyle>
          <a:p>
            <a:pPr lvl="1"/>
            <a:r>
              <a:rPr lang="en-US" dirty="0"/>
              <a:t>Psaros et al. (2020), </a:t>
            </a:r>
            <a:r>
              <a:rPr lang="en-US" i="1" dirty="0"/>
              <a:t>Prob </a:t>
            </a:r>
            <a:r>
              <a:rPr lang="en-US" i="1" dirty="0" err="1"/>
              <a:t>Eng</a:t>
            </a:r>
            <a:r>
              <a:rPr lang="en-US" i="1" dirty="0"/>
              <a:t> Mech</a:t>
            </a:r>
          </a:p>
        </p:txBody>
      </p:sp>
      <p:sp>
        <p:nvSpPr>
          <p:cNvPr id="24" name="Rectangle 23">
            <a:extLst>
              <a:ext uri="{FF2B5EF4-FFF2-40B4-BE49-F238E27FC236}">
                <a16:creationId xmlns:a16="http://schemas.microsoft.com/office/drawing/2014/main" id="{DB2F6B24-C265-453C-8B3F-FB4FA6073087}"/>
              </a:ext>
            </a:extLst>
          </p:cNvPr>
          <p:cNvSpPr/>
          <p:nvPr/>
        </p:nvSpPr>
        <p:spPr>
          <a:xfrm>
            <a:off x="1150132" y="5563021"/>
            <a:ext cx="4717268" cy="252377"/>
          </a:xfrm>
          <a:prstGeom prst="rect">
            <a:avLst/>
          </a:prstGeom>
          <a:solidFill>
            <a:srgbClr val="2B284D"/>
          </a:solidFill>
          <a:ln w="19050">
            <a:solidFill>
              <a:srgbClr val="2B284D"/>
            </a:solidFill>
          </a:ln>
        </p:spPr>
        <p:txBody>
          <a:bodyPr wrap="square" rtlCol="0">
            <a:spAutoFit/>
          </a:bodyPr>
          <a:lstStyle/>
          <a:p>
            <a:pPr marL="285750" indent="-285750">
              <a:lnSpc>
                <a:spcPct val="80000"/>
              </a:lnSpc>
              <a:spcAft>
                <a:spcPts val="450"/>
              </a:spcAft>
              <a:buFont typeface="Arial" panose="020B0604020202020204" pitchFamily="34" charset="0"/>
              <a:buChar char="•"/>
            </a:pPr>
            <a:r>
              <a:rPr lang="en-US" sz="1300" b="1" i="1" dirty="0">
                <a:solidFill>
                  <a:schemeClr val="bg1"/>
                </a:solidFill>
                <a:latin typeface="Arial" panose="020B0604020202020204" pitchFamily="34" charset="0"/>
                <a:cs typeface="Arial" panose="020B0604020202020204" pitchFamily="34" charset="0"/>
              </a:rPr>
              <a:t>Exact closed-form solutions for linear MDOF systems</a:t>
            </a:r>
          </a:p>
        </p:txBody>
      </p:sp>
    </p:spTree>
    <p:extLst>
      <p:ext uri="{BB962C8B-B14F-4D97-AF65-F5344CB8AC3E}">
        <p14:creationId xmlns:p14="http://schemas.microsoft.com/office/powerpoint/2010/main" val="3883623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304800" y="1104900"/>
            <a:ext cx="8531186" cy="4838700"/>
          </a:xfrm>
        </p:spPr>
        <p:txBody>
          <a:bodyPr>
            <a:normAutofit/>
          </a:bodyPr>
          <a:lstStyle/>
          <a:p>
            <a:pPr marL="457200" indent="-457200">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r>
              <a:rPr lang="en-US" sz="1600" b="1" dirty="0">
                <a:latin typeface="Arial" panose="020B0604020202020204" pitchFamily="34" charset="0"/>
                <a:cs typeface="Arial" panose="020B0604020202020204" pitchFamily="34" charset="0"/>
              </a:rPr>
              <a:t>Non-stationary stochastic process: </a:t>
            </a:r>
          </a:p>
          <a:p>
            <a:pPr lvl="1">
              <a:lnSpc>
                <a:spcPct val="80000"/>
              </a:lnSpc>
              <a:spcAft>
                <a:spcPts val="450"/>
              </a:spcAft>
            </a:pPr>
            <a:r>
              <a:rPr lang="en-US" sz="1600" b="1" dirty="0">
                <a:latin typeface="Arial" panose="020B0604020202020204" pitchFamily="34" charset="0"/>
                <a:cs typeface="Arial" panose="020B0604020202020204" pitchFamily="34" charset="0"/>
              </a:rPr>
              <a:t>Complete specification of response: </a:t>
            </a:r>
          </a:p>
          <a:p>
            <a:pPr lvl="1">
              <a:lnSpc>
                <a:spcPct val="80000"/>
              </a:lnSpc>
              <a:spcAft>
                <a:spcPts val="450"/>
              </a:spcAft>
            </a:pPr>
            <a:r>
              <a:rPr lang="en-US" sz="1600" b="1" dirty="0">
                <a:latin typeface="Arial" panose="020B0604020202020204" pitchFamily="34" charset="0"/>
                <a:cs typeface="Arial" panose="020B0604020202020204" pitchFamily="34" charset="0"/>
              </a:rPr>
              <a:t>Sum of individual probabilities</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r>
              <a:rPr lang="en-US" sz="1500" dirty="0">
                <a:latin typeface="Arial" panose="020B0604020202020204" pitchFamily="34" charset="0"/>
                <a:cs typeface="Arial" panose="020B0604020202020204" pitchFamily="34" charset="0"/>
              </a:rPr>
              <a:t>           : most probable path</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33" name="Picture 32"/>
          <p:cNvPicPr>
            <a:picLocks noChangeAspect="1"/>
          </p:cNvPicPr>
          <p:nvPr/>
        </p:nvPicPr>
        <p:blipFill>
          <a:blip r:embed="rId4"/>
          <a:srcRect/>
          <a:stretch/>
        </p:blipFill>
        <p:spPr>
          <a:xfrm>
            <a:off x="4096718" y="1523265"/>
            <a:ext cx="1434642" cy="439108"/>
          </a:xfrm>
          <a:prstGeom prst="rect">
            <a:avLst/>
          </a:prstGeom>
        </p:spPr>
      </p:pic>
      <p:pic>
        <p:nvPicPr>
          <p:cNvPr id="29" name="Picture 28">
            <a:extLst>
              <a:ext uri="{FF2B5EF4-FFF2-40B4-BE49-F238E27FC236}">
                <a16:creationId xmlns:a16="http://schemas.microsoft.com/office/drawing/2014/main" id="{70863E3E-5F51-4C8E-AABB-6F859248D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393" y="2125002"/>
            <a:ext cx="397440" cy="251414"/>
          </a:xfrm>
          <a:prstGeom prst="rect">
            <a:avLst/>
          </a:prstGeom>
        </p:spPr>
      </p:pic>
      <p:pic>
        <p:nvPicPr>
          <p:cNvPr id="30" name="Picture 29"/>
          <p:cNvPicPr>
            <a:picLocks noChangeAspect="1"/>
          </p:cNvPicPr>
          <p:nvPr/>
        </p:nvPicPr>
        <p:blipFill>
          <a:blip r:embed="rId6"/>
          <a:srcRect/>
          <a:stretch/>
        </p:blipFill>
        <p:spPr>
          <a:xfrm>
            <a:off x="4648200" y="2366473"/>
            <a:ext cx="1561381" cy="358238"/>
          </a:xfrm>
          <a:prstGeom prst="rect">
            <a:avLst/>
          </a:prstGeom>
        </p:spPr>
      </p:pic>
      <p:sp>
        <p:nvSpPr>
          <p:cNvPr id="32" name="TextBox 31"/>
          <p:cNvSpPr txBox="1"/>
          <p:nvPr/>
        </p:nvSpPr>
        <p:spPr>
          <a:xfrm>
            <a:off x="6437724" y="1993706"/>
            <a:ext cx="2597860" cy="61555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External </a:t>
            </a:r>
          </a:p>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excitation</a:t>
            </a:r>
          </a:p>
        </p:txBody>
      </p:sp>
      <p:sp>
        <p:nvSpPr>
          <p:cNvPr id="48" name="Oval 47"/>
          <p:cNvSpPr/>
          <p:nvPr/>
        </p:nvSpPr>
        <p:spPr>
          <a:xfrm>
            <a:off x="6681089" y="1955605"/>
            <a:ext cx="2083003" cy="722535"/>
          </a:xfrm>
          <a:prstGeom prst="ellipse">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H="1" flipV="1">
            <a:off x="5600700" y="1850596"/>
            <a:ext cx="1080390" cy="443204"/>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04900" y="3164977"/>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8" name="TextBox 37"/>
          <p:cNvSpPr txBox="1"/>
          <p:nvPr/>
        </p:nvSpPr>
        <p:spPr>
          <a:xfrm>
            <a:off x="1104900" y="3171410"/>
            <a:ext cx="7010400" cy="319446"/>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a:solidFill>
                  <a:schemeClr val="bg1"/>
                </a:solidFill>
                <a:latin typeface="Arial" panose="020B0604020202020204" pitchFamily="34" charset="0"/>
                <a:cs typeface="Arial" panose="020B0604020202020204" pitchFamily="34" charset="0"/>
              </a:rPr>
              <a:t>Most probable path approximation</a:t>
            </a:r>
          </a:p>
        </p:txBody>
      </p:sp>
      <p:pic>
        <p:nvPicPr>
          <p:cNvPr id="25" name="Picture 24"/>
          <p:cNvPicPr>
            <a:picLocks noChangeAspect="1"/>
          </p:cNvPicPr>
          <p:nvPr/>
        </p:nvPicPr>
        <p:blipFill>
          <a:blip r:embed="rId7"/>
          <a:srcRect/>
          <a:stretch/>
        </p:blipFill>
        <p:spPr>
          <a:xfrm>
            <a:off x="2734045" y="3633795"/>
            <a:ext cx="3752109" cy="569358"/>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4900" y="4689549"/>
            <a:ext cx="526197" cy="298828"/>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5</a:t>
            </a:fld>
            <a:endParaRPr lang="en-US" dirty="0"/>
          </a:p>
        </p:txBody>
      </p:sp>
    </p:spTree>
    <p:extLst>
      <p:ext uri="{BB962C8B-B14F-4D97-AF65-F5344CB8AC3E}">
        <p14:creationId xmlns:p14="http://schemas.microsoft.com/office/powerpoint/2010/main" val="297767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304800" y="1104900"/>
            <a:ext cx="8531186" cy="4838700"/>
          </a:xfrm>
        </p:spPr>
        <p:txBody>
          <a:bodyPr>
            <a:normAutofit/>
          </a:bodyPr>
          <a:lstStyle/>
          <a:p>
            <a:pPr marL="457200" indent="-457200">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r>
              <a:rPr lang="en-US" sz="1600" b="1" dirty="0">
                <a:latin typeface="Arial" panose="020B0604020202020204" pitchFamily="34" charset="0"/>
                <a:cs typeface="Arial" panose="020B0604020202020204" pitchFamily="34" charset="0"/>
              </a:rPr>
              <a:t>Non-stationary stochastic process: </a:t>
            </a:r>
          </a:p>
          <a:p>
            <a:pPr lvl="1">
              <a:lnSpc>
                <a:spcPct val="80000"/>
              </a:lnSpc>
              <a:spcAft>
                <a:spcPts val="450"/>
              </a:spcAft>
            </a:pPr>
            <a:r>
              <a:rPr lang="en-US" sz="1600" b="1" dirty="0">
                <a:latin typeface="Arial" panose="020B0604020202020204" pitchFamily="34" charset="0"/>
                <a:cs typeface="Arial" panose="020B0604020202020204" pitchFamily="34" charset="0"/>
              </a:rPr>
              <a:t>Complete specification of response: </a:t>
            </a:r>
          </a:p>
          <a:p>
            <a:pPr lvl="1">
              <a:lnSpc>
                <a:spcPct val="80000"/>
              </a:lnSpc>
              <a:spcAft>
                <a:spcPts val="450"/>
              </a:spcAft>
            </a:pPr>
            <a:r>
              <a:rPr lang="en-US" sz="1600" b="1" dirty="0">
                <a:latin typeface="Arial" panose="020B0604020202020204" pitchFamily="34" charset="0"/>
                <a:cs typeface="Arial" panose="020B0604020202020204" pitchFamily="34" charset="0"/>
              </a:rPr>
              <a:t>Sum of individual probabilities</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r>
              <a:rPr lang="en-US" sz="1500" dirty="0">
                <a:latin typeface="Arial" panose="020B0604020202020204" pitchFamily="34" charset="0"/>
                <a:cs typeface="Arial" panose="020B0604020202020204" pitchFamily="34" charset="0"/>
              </a:rPr>
              <a:t>           : most probable path</a:t>
            </a:r>
            <a:endParaRPr lang="el-GR" sz="1500" dirty="0">
              <a:latin typeface="Arial" panose="020B0604020202020204" pitchFamily="34" charset="0"/>
              <a:cs typeface="Arial" panose="020B0604020202020204" pitchFamily="34" charset="0"/>
            </a:endParaRPr>
          </a:p>
          <a:p>
            <a:pPr lvl="1">
              <a:lnSpc>
                <a:spcPct val="80000"/>
              </a:lnSpc>
              <a:spcAft>
                <a:spcPts val="450"/>
              </a:spcAft>
            </a:pPr>
            <a:r>
              <a:rPr lang="el-GR" sz="15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 stochastic action on </a:t>
            </a:r>
          </a:p>
          <a:p>
            <a:pPr lvl="1">
              <a:lnSpc>
                <a:spcPct val="80000"/>
              </a:lnSpc>
              <a:spcAft>
                <a:spcPts val="450"/>
              </a:spcAft>
            </a:pPr>
            <a:r>
              <a:rPr lang="en-US" sz="1400" dirty="0"/>
              <a:t>  </a:t>
            </a:r>
            <a:r>
              <a:rPr lang="en-US" sz="1500" dirty="0">
                <a:latin typeface="Arial" panose="020B0604020202020204" pitchFamily="34" charset="0"/>
                <a:cs typeface="Arial" panose="020B0604020202020204" pitchFamily="34" charset="0"/>
              </a:rPr>
              <a:t>    : PDF normalization constant</a:t>
            </a:r>
          </a:p>
          <a:p>
            <a:pPr lvl="1">
              <a:lnSpc>
                <a:spcPct val="80000"/>
              </a:lnSpc>
              <a:spcAft>
                <a:spcPts val="450"/>
              </a:spcAft>
            </a:pPr>
            <a:endParaRPr lang="en-US" sz="1500"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33" name="Picture 32"/>
          <p:cNvPicPr>
            <a:picLocks noChangeAspect="1"/>
          </p:cNvPicPr>
          <p:nvPr/>
        </p:nvPicPr>
        <p:blipFill>
          <a:blip r:embed="rId4"/>
          <a:srcRect/>
          <a:stretch/>
        </p:blipFill>
        <p:spPr>
          <a:xfrm>
            <a:off x="4096718" y="1523265"/>
            <a:ext cx="1434642" cy="439108"/>
          </a:xfrm>
          <a:prstGeom prst="rect">
            <a:avLst/>
          </a:prstGeom>
        </p:spPr>
      </p:pic>
      <p:pic>
        <p:nvPicPr>
          <p:cNvPr id="29" name="Picture 28">
            <a:extLst>
              <a:ext uri="{FF2B5EF4-FFF2-40B4-BE49-F238E27FC236}">
                <a16:creationId xmlns:a16="http://schemas.microsoft.com/office/drawing/2014/main" id="{70863E3E-5F51-4C8E-AABB-6F859248D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393" y="2125002"/>
            <a:ext cx="397440" cy="251414"/>
          </a:xfrm>
          <a:prstGeom prst="rect">
            <a:avLst/>
          </a:prstGeom>
        </p:spPr>
      </p:pic>
      <p:pic>
        <p:nvPicPr>
          <p:cNvPr id="30" name="Picture 29"/>
          <p:cNvPicPr>
            <a:picLocks noChangeAspect="1"/>
          </p:cNvPicPr>
          <p:nvPr/>
        </p:nvPicPr>
        <p:blipFill>
          <a:blip r:embed="rId6"/>
          <a:srcRect/>
          <a:stretch/>
        </p:blipFill>
        <p:spPr>
          <a:xfrm>
            <a:off x="4648200" y="2366473"/>
            <a:ext cx="1561381" cy="358238"/>
          </a:xfrm>
          <a:prstGeom prst="rect">
            <a:avLst/>
          </a:prstGeom>
        </p:spPr>
      </p:pic>
      <p:sp>
        <p:nvSpPr>
          <p:cNvPr id="32" name="TextBox 31"/>
          <p:cNvSpPr txBox="1"/>
          <p:nvPr/>
        </p:nvSpPr>
        <p:spPr>
          <a:xfrm>
            <a:off x="6437724" y="1993706"/>
            <a:ext cx="2597860" cy="61555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External </a:t>
            </a:r>
          </a:p>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excitation</a:t>
            </a:r>
          </a:p>
        </p:txBody>
      </p:sp>
      <p:sp>
        <p:nvSpPr>
          <p:cNvPr id="48" name="Oval 47"/>
          <p:cNvSpPr/>
          <p:nvPr/>
        </p:nvSpPr>
        <p:spPr>
          <a:xfrm>
            <a:off x="6681089" y="1955605"/>
            <a:ext cx="2083003" cy="722535"/>
          </a:xfrm>
          <a:prstGeom prst="ellipse">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H="1" flipV="1">
            <a:off x="5600700" y="1850596"/>
            <a:ext cx="1080390" cy="443204"/>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04900" y="3164977"/>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8" name="TextBox 37"/>
          <p:cNvSpPr txBox="1"/>
          <p:nvPr/>
        </p:nvSpPr>
        <p:spPr>
          <a:xfrm>
            <a:off x="1104900" y="3171410"/>
            <a:ext cx="7010400" cy="319446"/>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err="1">
                <a:solidFill>
                  <a:schemeClr val="bg1"/>
                </a:solidFill>
                <a:latin typeface="Arial" panose="020B0604020202020204" pitchFamily="34" charset="0"/>
                <a:cs typeface="Arial" panose="020B0604020202020204" pitchFamily="34" charset="0"/>
              </a:rPr>
              <a:t>Kougioumtzoglou</a:t>
            </a:r>
            <a:r>
              <a:rPr lang="en-US" b="1" i="1" dirty="0">
                <a:solidFill>
                  <a:schemeClr val="bg1"/>
                </a:solidFill>
                <a:latin typeface="Arial" panose="020B0604020202020204" pitchFamily="34" charset="0"/>
                <a:cs typeface="Arial" panose="020B0604020202020204" pitchFamily="34" charset="0"/>
              </a:rPr>
              <a:t> &amp; Spanos (2014), ASCE J </a:t>
            </a:r>
            <a:r>
              <a:rPr lang="en-US" b="1" i="1" dirty="0" err="1">
                <a:solidFill>
                  <a:schemeClr val="bg1"/>
                </a:solidFill>
                <a:latin typeface="Arial" panose="020B0604020202020204" pitchFamily="34" charset="0"/>
                <a:cs typeface="Arial" panose="020B0604020202020204" pitchFamily="34" charset="0"/>
              </a:rPr>
              <a:t>Eng</a:t>
            </a:r>
            <a:r>
              <a:rPr lang="en-US" b="1" i="1" dirty="0">
                <a:solidFill>
                  <a:schemeClr val="bg1"/>
                </a:solidFill>
                <a:latin typeface="Arial" panose="020B0604020202020204" pitchFamily="34" charset="0"/>
                <a:cs typeface="Arial" panose="020B0604020202020204" pitchFamily="34" charset="0"/>
              </a:rPr>
              <a:t> </a:t>
            </a:r>
            <a:r>
              <a:rPr lang="en-US" b="1" i="1" dirty="0" err="1">
                <a:solidFill>
                  <a:schemeClr val="bg1"/>
                </a:solidFill>
                <a:latin typeface="Arial" panose="020B0604020202020204" pitchFamily="34" charset="0"/>
                <a:cs typeface="Arial" panose="020B0604020202020204" pitchFamily="34" charset="0"/>
              </a:rPr>
              <a:t>Mech</a:t>
            </a:r>
            <a:endParaRPr lang="en-US" b="1" i="1" dirty="0">
              <a:solidFill>
                <a:schemeClr val="bg1"/>
              </a:solidFill>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4900" y="4689549"/>
            <a:ext cx="526197" cy="298828"/>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000" y="4980527"/>
            <a:ext cx="811824" cy="304828"/>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4900" y="5279355"/>
            <a:ext cx="281867" cy="256097"/>
          </a:xfrm>
          <a:prstGeom prst="rect">
            <a:avLst/>
          </a:prstGeom>
        </p:spPr>
      </p:pic>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3432" y="3582822"/>
            <a:ext cx="4673335" cy="736404"/>
          </a:xfrm>
          <a:prstGeom prst="rect">
            <a:avLst/>
          </a:prstGeom>
        </p:spPr>
      </p:pic>
      <p:sp>
        <p:nvSpPr>
          <p:cNvPr id="41" name="TextBox 40">
            <a:extLst>
              <a:ext uri="{FF2B5EF4-FFF2-40B4-BE49-F238E27FC236}">
                <a16:creationId xmlns:a16="http://schemas.microsoft.com/office/drawing/2014/main" id="{57FEAFBE-752C-49F2-ADC6-326B84D07BDD}"/>
              </a:ext>
            </a:extLst>
          </p:cNvPr>
          <p:cNvSpPr txBox="1"/>
          <p:nvPr/>
        </p:nvSpPr>
        <p:spPr>
          <a:xfrm>
            <a:off x="4605752" y="4742877"/>
            <a:ext cx="3887334" cy="261610"/>
          </a:xfrm>
          <a:prstGeom prst="rect">
            <a:avLst/>
          </a:prstGeom>
          <a:solidFill>
            <a:srgbClr val="C10500">
              <a:alpha val="31000"/>
            </a:srgbClr>
          </a:solidFill>
          <a:ln w="19050">
            <a:solidFill>
              <a:srgbClr val="C10500"/>
            </a:solidFill>
          </a:ln>
        </p:spPr>
        <p:txBody>
          <a:bodyPr wrap="square" rtlCol="0">
            <a:spAutoFit/>
          </a:bodyPr>
          <a:lstStyle>
            <a:defPPr>
              <a:defRPr lang="en-US"/>
            </a:defPPr>
            <a:lvl2pPr marL="0" lvl="1">
              <a:lnSpc>
                <a:spcPct val="100000"/>
              </a:lnSpc>
              <a:spcBef>
                <a:spcPts val="0"/>
              </a:spcBef>
              <a:defRPr sz="1100">
                <a:latin typeface="Arial" panose="020B0604020202020204" pitchFamily="34" charset="0"/>
                <a:cs typeface="Arial" panose="020B0604020202020204" pitchFamily="34" charset="0"/>
              </a:defRPr>
            </a:lvl2pPr>
          </a:lstStyle>
          <a:p>
            <a:pPr lvl="1"/>
            <a:r>
              <a:rPr lang="en-US" dirty="0"/>
              <a:t>Psaros et al. (2018), </a:t>
            </a:r>
            <a:r>
              <a:rPr lang="en-US" i="1" dirty="0"/>
              <a:t>J Sound &amp; Vibration</a:t>
            </a:r>
          </a:p>
        </p:txBody>
      </p:sp>
      <p:sp>
        <p:nvSpPr>
          <p:cNvPr id="42" name="Rectangle 41">
            <a:extLst>
              <a:ext uri="{FF2B5EF4-FFF2-40B4-BE49-F238E27FC236}">
                <a16:creationId xmlns:a16="http://schemas.microsoft.com/office/drawing/2014/main" id="{E1FD9BFB-18BD-4629-BD98-217F72C84FF4}"/>
              </a:ext>
            </a:extLst>
          </p:cNvPr>
          <p:cNvSpPr/>
          <p:nvPr/>
        </p:nvSpPr>
        <p:spPr>
          <a:xfrm>
            <a:off x="4602538" y="4470878"/>
            <a:ext cx="3890548" cy="252377"/>
          </a:xfrm>
          <a:prstGeom prst="rect">
            <a:avLst/>
          </a:prstGeom>
          <a:solidFill>
            <a:srgbClr val="2B284D"/>
          </a:solidFill>
          <a:ln w="19050">
            <a:solidFill>
              <a:srgbClr val="2B284D"/>
            </a:solidFill>
          </a:ln>
        </p:spPr>
        <p:txBody>
          <a:bodyPr wrap="square" rtlCol="0">
            <a:spAutoFit/>
          </a:bodyPr>
          <a:lstStyle/>
          <a:p>
            <a:pPr marL="285750" indent="-285750">
              <a:lnSpc>
                <a:spcPct val="80000"/>
              </a:lnSpc>
              <a:spcAft>
                <a:spcPts val="450"/>
              </a:spcAft>
              <a:buFont typeface="Arial" panose="020B0604020202020204" pitchFamily="34" charset="0"/>
              <a:buChar char="•"/>
            </a:pPr>
            <a:r>
              <a:rPr lang="en-US" sz="1300" b="1" i="1" dirty="0">
                <a:solidFill>
                  <a:schemeClr val="bg1"/>
                </a:solidFill>
                <a:latin typeface="Arial" panose="020B0604020202020204" pitchFamily="34" charset="0"/>
                <a:cs typeface="Arial" panose="020B0604020202020204" pitchFamily="34" charset="0"/>
              </a:rPr>
              <a:t>Non-white, non-Gaussian excitations</a:t>
            </a:r>
          </a:p>
        </p:txBody>
      </p:sp>
      <p:sp>
        <p:nvSpPr>
          <p:cNvPr id="43" name="TextBox 42">
            <a:extLst>
              <a:ext uri="{FF2B5EF4-FFF2-40B4-BE49-F238E27FC236}">
                <a16:creationId xmlns:a16="http://schemas.microsoft.com/office/drawing/2014/main" id="{D89CD121-210D-4A7E-ACB7-31365E3F9518}"/>
              </a:ext>
            </a:extLst>
          </p:cNvPr>
          <p:cNvSpPr txBox="1"/>
          <p:nvPr/>
        </p:nvSpPr>
        <p:spPr>
          <a:xfrm>
            <a:off x="4605486" y="5296108"/>
            <a:ext cx="3890548" cy="261610"/>
          </a:xfrm>
          <a:prstGeom prst="rect">
            <a:avLst/>
          </a:prstGeom>
          <a:solidFill>
            <a:srgbClr val="C10500">
              <a:alpha val="31000"/>
            </a:srgbClr>
          </a:solidFill>
          <a:ln w="19050">
            <a:solidFill>
              <a:srgbClr val="C10500"/>
            </a:solidFill>
          </a:ln>
        </p:spPr>
        <p:txBody>
          <a:bodyPr wrap="square" rtlCol="0">
            <a:spAutoFit/>
          </a:bodyPr>
          <a:lstStyle>
            <a:defPPr>
              <a:defRPr lang="en-US"/>
            </a:defPPr>
            <a:lvl2pPr marL="0" lvl="1">
              <a:lnSpc>
                <a:spcPct val="100000"/>
              </a:lnSpc>
              <a:spcBef>
                <a:spcPts val="0"/>
              </a:spcBef>
              <a:defRPr sz="1100">
                <a:latin typeface="Arial" panose="020B0604020202020204" pitchFamily="34" charset="0"/>
                <a:cs typeface="Arial" panose="020B0604020202020204" pitchFamily="34" charset="0"/>
              </a:defRPr>
            </a:lvl2pPr>
          </a:lstStyle>
          <a:p>
            <a:pPr lvl="1"/>
            <a:r>
              <a:rPr lang="nl-NL" dirty="0"/>
              <a:t>Petromichelakis</a:t>
            </a:r>
            <a:r>
              <a:rPr lang="en-US" dirty="0"/>
              <a:t> et al. (2020), </a:t>
            </a:r>
            <a:r>
              <a:rPr lang="en-US" i="1" dirty="0"/>
              <a:t>Prob </a:t>
            </a:r>
            <a:r>
              <a:rPr lang="en-US" i="1" dirty="0" err="1"/>
              <a:t>Eng</a:t>
            </a:r>
            <a:r>
              <a:rPr lang="en-US" i="1" dirty="0"/>
              <a:t> Mech</a:t>
            </a:r>
          </a:p>
        </p:txBody>
      </p:sp>
      <p:sp>
        <p:nvSpPr>
          <p:cNvPr id="44" name="Rectangle 43">
            <a:extLst>
              <a:ext uri="{FF2B5EF4-FFF2-40B4-BE49-F238E27FC236}">
                <a16:creationId xmlns:a16="http://schemas.microsoft.com/office/drawing/2014/main" id="{CA29501D-92B3-4ACE-A8DB-1348571350FF}"/>
              </a:ext>
            </a:extLst>
          </p:cNvPr>
          <p:cNvSpPr/>
          <p:nvPr/>
        </p:nvSpPr>
        <p:spPr>
          <a:xfrm>
            <a:off x="4605752" y="5024109"/>
            <a:ext cx="3890548" cy="252377"/>
          </a:xfrm>
          <a:prstGeom prst="rect">
            <a:avLst/>
          </a:prstGeom>
          <a:solidFill>
            <a:srgbClr val="2B284D"/>
          </a:solidFill>
          <a:ln w="19050">
            <a:solidFill>
              <a:srgbClr val="2B284D"/>
            </a:solidFill>
          </a:ln>
        </p:spPr>
        <p:txBody>
          <a:bodyPr wrap="square" rtlCol="0">
            <a:spAutoFit/>
          </a:bodyPr>
          <a:lstStyle/>
          <a:p>
            <a:pPr marL="285750" indent="-285750">
              <a:lnSpc>
                <a:spcPct val="80000"/>
              </a:lnSpc>
              <a:spcAft>
                <a:spcPts val="450"/>
              </a:spcAft>
              <a:buFont typeface="Arial" panose="020B0604020202020204" pitchFamily="34" charset="0"/>
              <a:buChar char="•"/>
            </a:pPr>
            <a:r>
              <a:rPr lang="en-US" sz="1300" b="1" i="1" dirty="0">
                <a:solidFill>
                  <a:schemeClr val="bg1"/>
                </a:solidFill>
                <a:latin typeface="Arial" panose="020B0604020202020204" pitchFamily="34" charset="0"/>
                <a:cs typeface="Arial" panose="020B0604020202020204" pitchFamily="34" charset="0"/>
              </a:rPr>
              <a:t>Singular diffusion matrices</a:t>
            </a:r>
          </a:p>
        </p:txBody>
      </p:sp>
      <p:sp>
        <p:nvSpPr>
          <p:cNvPr id="45" name="TextBox 44">
            <a:extLst>
              <a:ext uri="{FF2B5EF4-FFF2-40B4-BE49-F238E27FC236}">
                <a16:creationId xmlns:a16="http://schemas.microsoft.com/office/drawing/2014/main" id="{60EF2E9A-2BAD-497F-98A9-07A3BC348580}"/>
              </a:ext>
            </a:extLst>
          </p:cNvPr>
          <p:cNvSpPr txBox="1"/>
          <p:nvPr/>
        </p:nvSpPr>
        <p:spPr>
          <a:xfrm>
            <a:off x="4605752" y="5850354"/>
            <a:ext cx="3890548" cy="261610"/>
          </a:xfrm>
          <a:prstGeom prst="rect">
            <a:avLst/>
          </a:prstGeom>
          <a:solidFill>
            <a:srgbClr val="C10500">
              <a:alpha val="31000"/>
            </a:srgbClr>
          </a:solidFill>
          <a:ln w="19050">
            <a:solidFill>
              <a:srgbClr val="C10500"/>
            </a:solidFill>
          </a:ln>
        </p:spPr>
        <p:txBody>
          <a:bodyPr wrap="square" rtlCol="0">
            <a:spAutoFit/>
          </a:bodyPr>
          <a:lstStyle>
            <a:defPPr>
              <a:defRPr lang="en-US"/>
            </a:defPPr>
            <a:lvl2pPr marL="0" lvl="1">
              <a:lnSpc>
                <a:spcPct val="100000"/>
              </a:lnSpc>
              <a:spcBef>
                <a:spcPts val="0"/>
              </a:spcBef>
              <a:defRPr sz="1100">
                <a:latin typeface="Arial" panose="020B0604020202020204" pitchFamily="34" charset="0"/>
                <a:cs typeface="Arial" panose="020B0604020202020204" pitchFamily="34" charset="0"/>
              </a:defRPr>
            </a:lvl2pPr>
          </a:lstStyle>
          <a:p>
            <a:pPr lvl="1"/>
            <a:r>
              <a:rPr lang="nl-NL" dirty="0"/>
              <a:t>Petromichelakis et al. (2021), </a:t>
            </a:r>
            <a:r>
              <a:rPr lang="nl-NL" i="1" dirty="0"/>
              <a:t>ASCE-ASME Risk &amp; Uncer</a:t>
            </a:r>
            <a:endParaRPr lang="en-US" i="1" dirty="0"/>
          </a:p>
        </p:txBody>
      </p:sp>
      <p:sp>
        <p:nvSpPr>
          <p:cNvPr id="46" name="Rectangle 45">
            <a:extLst>
              <a:ext uri="{FF2B5EF4-FFF2-40B4-BE49-F238E27FC236}">
                <a16:creationId xmlns:a16="http://schemas.microsoft.com/office/drawing/2014/main" id="{4B8CC5B5-94E8-488D-AB9B-1DFEB6607F76}"/>
              </a:ext>
            </a:extLst>
          </p:cNvPr>
          <p:cNvSpPr/>
          <p:nvPr/>
        </p:nvSpPr>
        <p:spPr>
          <a:xfrm>
            <a:off x="4602538" y="5577340"/>
            <a:ext cx="3890548" cy="252377"/>
          </a:xfrm>
          <a:prstGeom prst="rect">
            <a:avLst/>
          </a:prstGeom>
          <a:solidFill>
            <a:srgbClr val="2B284D"/>
          </a:solidFill>
          <a:ln w="19050">
            <a:solidFill>
              <a:srgbClr val="2B284D"/>
            </a:solidFill>
          </a:ln>
        </p:spPr>
        <p:txBody>
          <a:bodyPr wrap="square" rtlCol="0">
            <a:spAutoFit/>
          </a:bodyPr>
          <a:lstStyle/>
          <a:p>
            <a:pPr marL="285750" indent="-285750">
              <a:lnSpc>
                <a:spcPct val="80000"/>
              </a:lnSpc>
              <a:spcAft>
                <a:spcPts val="450"/>
              </a:spcAft>
              <a:buFont typeface="Arial" panose="020B0604020202020204" pitchFamily="34" charset="0"/>
              <a:buChar char="•"/>
            </a:pPr>
            <a:r>
              <a:rPr lang="en-US" sz="1300" b="1" i="1" dirty="0">
                <a:solidFill>
                  <a:schemeClr val="bg1"/>
                </a:solidFill>
                <a:latin typeface="Arial" panose="020B0604020202020204" pitchFamily="34" charset="0"/>
                <a:cs typeface="Arial" panose="020B0604020202020204" pitchFamily="34" charset="0"/>
              </a:rPr>
              <a:t>Energy harvesters w/ fractional derivatives</a:t>
            </a:r>
          </a:p>
        </p:txBody>
      </p: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79103" y="4980527"/>
            <a:ext cx="526197" cy="298827"/>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6</a:t>
            </a:fld>
            <a:endParaRPr lang="en-US" dirty="0"/>
          </a:p>
        </p:txBody>
      </p:sp>
    </p:spTree>
    <p:extLst>
      <p:ext uri="{BB962C8B-B14F-4D97-AF65-F5344CB8AC3E}">
        <p14:creationId xmlns:p14="http://schemas.microsoft.com/office/powerpoint/2010/main" val="50667741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304800" y="1104900"/>
            <a:ext cx="8531186" cy="4838700"/>
          </a:xfrm>
        </p:spPr>
        <p:txBody>
          <a:bodyPr>
            <a:normAutofit/>
          </a:bodyPr>
          <a:lstStyle/>
          <a:p>
            <a:pPr marL="457200" indent="-457200">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r>
              <a:rPr lang="en-US" sz="1600" b="1" dirty="0">
                <a:latin typeface="Arial" panose="020B0604020202020204" pitchFamily="34" charset="0"/>
                <a:cs typeface="Arial" panose="020B0604020202020204" pitchFamily="34" charset="0"/>
              </a:rPr>
              <a:t>Non-stationary stochastic process: </a:t>
            </a:r>
          </a:p>
          <a:p>
            <a:pPr lvl="1">
              <a:lnSpc>
                <a:spcPct val="80000"/>
              </a:lnSpc>
              <a:spcAft>
                <a:spcPts val="450"/>
              </a:spcAft>
            </a:pPr>
            <a:r>
              <a:rPr lang="en-US" sz="1600" b="1" dirty="0">
                <a:latin typeface="Arial" panose="020B0604020202020204" pitchFamily="34" charset="0"/>
                <a:cs typeface="Arial" panose="020B0604020202020204" pitchFamily="34" charset="0"/>
              </a:rPr>
              <a:t>Complete specification of response: </a:t>
            </a:r>
          </a:p>
          <a:p>
            <a:pPr lvl="1">
              <a:lnSpc>
                <a:spcPct val="80000"/>
              </a:lnSpc>
              <a:spcAft>
                <a:spcPts val="450"/>
              </a:spcAft>
            </a:pPr>
            <a:r>
              <a:rPr lang="en-US" sz="1600" b="1" dirty="0">
                <a:latin typeface="Arial" panose="020B0604020202020204" pitchFamily="34" charset="0"/>
                <a:cs typeface="Arial" panose="020B0604020202020204" pitchFamily="34" charset="0"/>
              </a:rPr>
              <a:t>Sum of individual probabilities</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r>
              <a:rPr lang="en-US" sz="1500" dirty="0">
                <a:latin typeface="Arial" panose="020B0604020202020204" pitchFamily="34" charset="0"/>
                <a:cs typeface="Arial" panose="020B0604020202020204" pitchFamily="34" charset="0"/>
              </a:rPr>
              <a:t>           : most probable path</a:t>
            </a:r>
            <a:endParaRPr lang="el-GR" sz="1500" dirty="0">
              <a:latin typeface="Arial" panose="020B0604020202020204" pitchFamily="34" charset="0"/>
              <a:cs typeface="Arial" panose="020B0604020202020204" pitchFamily="34" charset="0"/>
            </a:endParaRPr>
          </a:p>
          <a:p>
            <a:pPr lvl="1">
              <a:lnSpc>
                <a:spcPct val="80000"/>
              </a:lnSpc>
              <a:spcAft>
                <a:spcPts val="450"/>
              </a:spcAft>
            </a:pPr>
            <a:r>
              <a:rPr lang="el-GR" sz="1500" dirty="0">
                <a:latin typeface="Arial" panose="020B0604020202020204" pitchFamily="34" charset="0"/>
                <a:cs typeface="Arial" panose="020B0604020202020204" pitchFamily="34" charset="0"/>
              </a:rPr>
              <a:t>                 </a:t>
            </a:r>
            <a:r>
              <a:rPr lang="en-US" sz="1500" dirty="0">
                <a:latin typeface="Arial" panose="020B0604020202020204" pitchFamily="34" charset="0"/>
                <a:cs typeface="Arial" panose="020B0604020202020204" pitchFamily="34" charset="0"/>
              </a:rPr>
              <a:t>: stochastic action on </a:t>
            </a:r>
          </a:p>
          <a:p>
            <a:pPr lvl="1">
              <a:lnSpc>
                <a:spcPct val="80000"/>
              </a:lnSpc>
              <a:spcAft>
                <a:spcPts val="450"/>
              </a:spcAft>
            </a:pPr>
            <a:r>
              <a:rPr lang="en-US" sz="1400" dirty="0"/>
              <a:t>  </a:t>
            </a:r>
            <a:r>
              <a:rPr lang="en-US" sz="1500" dirty="0">
                <a:latin typeface="Arial" panose="020B0604020202020204" pitchFamily="34" charset="0"/>
                <a:cs typeface="Arial" panose="020B0604020202020204" pitchFamily="34" charset="0"/>
              </a:rPr>
              <a:t>    : PDF normalization constant</a:t>
            </a:r>
          </a:p>
          <a:p>
            <a:pPr lvl="1">
              <a:lnSpc>
                <a:spcPct val="80000"/>
              </a:lnSpc>
              <a:spcAft>
                <a:spcPts val="450"/>
              </a:spcAft>
            </a:pPr>
            <a:endParaRPr lang="en-US" sz="1500"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33" name="Picture 32"/>
          <p:cNvPicPr>
            <a:picLocks noChangeAspect="1"/>
          </p:cNvPicPr>
          <p:nvPr/>
        </p:nvPicPr>
        <p:blipFill>
          <a:blip r:embed="rId4"/>
          <a:srcRect/>
          <a:stretch/>
        </p:blipFill>
        <p:spPr>
          <a:xfrm>
            <a:off x="4096718" y="1523265"/>
            <a:ext cx="1434642" cy="439108"/>
          </a:xfrm>
          <a:prstGeom prst="rect">
            <a:avLst/>
          </a:prstGeom>
        </p:spPr>
      </p:pic>
      <p:pic>
        <p:nvPicPr>
          <p:cNvPr id="29" name="Picture 28">
            <a:extLst>
              <a:ext uri="{FF2B5EF4-FFF2-40B4-BE49-F238E27FC236}">
                <a16:creationId xmlns:a16="http://schemas.microsoft.com/office/drawing/2014/main" id="{70863E3E-5F51-4C8E-AABB-6F859248D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393" y="2125002"/>
            <a:ext cx="397440" cy="251414"/>
          </a:xfrm>
          <a:prstGeom prst="rect">
            <a:avLst/>
          </a:prstGeom>
        </p:spPr>
      </p:pic>
      <p:pic>
        <p:nvPicPr>
          <p:cNvPr id="30" name="Picture 29"/>
          <p:cNvPicPr>
            <a:picLocks noChangeAspect="1"/>
          </p:cNvPicPr>
          <p:nvPr/>
        </p:nvPicPr>
        <p:blipFill>
          <a:blip r:embed="rId6"/>
          <a:srcRect/>
          <a:stretch/>
        </p:blipFill>
        <p:spPr>
          <a:xfrm>
            <a:off x="4648200" y="2366473"/>
            <a:ext cx="1561381" cy="358238"/>
          </a:xfrm>
          <a:prstGeom prst="rect">
            <a:avLst/>
          </a:prstGeom>
        </p:spPr>
      </p:pic>
      <p:sp>
        <p:nvSpPr>
          <p:cNvPr id="32" name="TextBox 31"/>
          <p:cNvSpPr txBox="1"/>
          <p:nvPr/>
        </p:nvSpPr>
        <p:spPr>
          <a:xfrm>
            <a:off x="6437724" y="1993706"/>
            <a:ext cx="2597860" cy="61555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External </a:t>
            </a:r>
          </a:p>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excitation</a:t>
            </a:r>
          </a:p>
        </p:txBody>
      </p:sp>
      <p:sp>
        <p:nvSpPr>
          <p:cNvPr id="48" name="Oval 47"/>
          <p:cNvSpPr/>
          <p:nvPr/>
        </p:nvSpPr>
        <p:spPr>
          <a:xfrm>
            <a:off x="6681089" y="1955605"/>
            <a:ext cx="2083003" cy="722535"/>
          </a:xfrm>
          <a:prstGeom prst="ellipse">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H="1" flipV="1">
            <a:off x="5600700" y="1850596"/>
            <a:ext cx="1080390" cy="443204"/>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04900" y="3164977"/>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8" name="TextBox 37"/>
          <p:cNvSpPr txBox="1"/>
          <p:nvPr/>
        </p:nvSpPr>
        <p:spPr>
          <a:xfrm>
            <a:off x="1104900" y="3171410"/>
            <a:ext cx="7010400" cy="319446"/>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err="1">
                <a:solidFill>
                  <a:schemeClr val="bg1"/>
                </a:solidFill>
                <a:latin typeface="Arial" panose="020B0604020202020204" pitchFamily="34" charset="0"/>
                <a:cs typeface="Arial" panose="020B0604020202020204" pitchFamily="34" charset="0"/>
              </a:rPr>
              <a:t>Kougioumtzoglou</a:t>
            </a:r>
            <a:r>
              <a:rPr lang="en-US" b="1" i="1" dirty="0">
                <a:solidFill>
                  <a:schemeClr val="bg1"/>
                </a:solidFill>
                <a:latin typeface="Arial" panose="020B0604020202020204" pitchFamily="34" charset="0"/>
                <a:cs typeface="Arial" panose="020B0604020202020204" pitchFamily="34" charset="0"/>
              </a:rPr>
              <a:t> &amp; Spanos (2014), ASCE J </a:t>
            </a:r>
            <a:r>
              <a:rPr lang="en-US" b="1" i="1" dirty="0" err="1">
                <a:solidFill>
                  <a:schemeClr val="bg1"/>
                </a:solidFill>
                <a:latin typeface="Arial" panose="020B0604020202020204" pitchFamily="34" charset="0"/>
                <a:cs typeface="Arial" panose="020B0604020202020204" pitchFamily="34" charset="0"/>
              </a:rPr>
              <a:t>Eng</a:t>
            </a:r>
            <a:r>
              <a:rPr lang="en-US" b="1" i="1" dirty="0">
                <a:solidFill>
                  <a:schemeClr val="bg1"/>
                </a:solidFill>
                <a:latin typeface="Arial" panose="020B0604020202020204" pitchFamily="34" charset="0"/>
                <a:cs typeface="Arial" panose="020B0604020202020204" pitchFamily="34" charset="0"/>
              </a:rPr>
              <a:t> </a:t>
            </a:r>
            <a:r>
              <a:rPr lang="en-US" b="1" i="1" dirty="0" err="1">
                <a:solidFill>
                  <a:schemeClr val="bg1"/>
                </a:solidFill>
                <a:latin typeface="Arial" panose="020B0604020202020204" pitchFamily="34" charset="0"/>
                <a:cs typeface="Arial" panose="020B0604020202020204" pitchFamily="34" charset="0"/>
              </a:rPr>
              <a:t>Mech</a:t>
            </a:r>
            <a:endParaRPr lang="en-US" b="1" i="1" dirty="0">
              <a:solidFill>
                <a:schemeClr val="bg1"/>
              </a:solidFill>
              <a:latin typeface="Arial" panose="020B0604020202020204" pitchFamily="34" charset="0"/>
              <a:cs typeface="Arial" panose="020B0604020202020204" pitchFamily="34" charset="0"/>
            </a:endParaRP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4900" y="4689549"/>
            <a:ext cx="526197" cy="298828"/>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3000" y="4980527"/>
            <a:ext cx="811824" cy="304828"/>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4900" y="5279355"/>
            <a:ext cx="281867" cy="256097"/>
          </a:xfrm>
          <a:prstGeom prst="rect">
            <a:avLst/>
          </a:prstGeom>
        </p:spPr>
      </p:pic>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73432" y="3582822"/>
            <a:ext cx="4673335" cy="736404"/>
          </a:xfrm>
          <a:prstGeom prst="rect">
            <a:avLst/>
          </a:prstGeom>
        </p:spPr>
      </p:pic>
      <p:sp>
        <p:nvSpPr>
          <p:cNvPr id="42" name="Rectangle 41">
            <a:extLst>
              <a:ext uri="{FF2B5EF4-FFF2-40B4-BE49-F238E27FC236}">
                <a16:creationId xmlns:a16="http://schemas.microsoft.com/office/drawing/2014/main" id="{E1FD9BFB-18BD-4629-BD98-217F72C84FF4}"/>
              </a:ext>
            </a:extLst>
          </p:cNvPr>
          <p:cNvSpPr/>
          <p:nvPr/>
        </p:nvSpPr>
        <p:spPr>
          <a:xfrm>
            <a:off x="4602538" y="4470878"/>
            <a:ext cx="3890548" cy="954107"/>
          </a:xfrm>
          <a:prstGeom prst="rect">
            <a:avLst/>
          </a:prstGeom>
          <a:noFill/>
          <a:ln w="19050">
            <a:solidFill>
              <a:srgbClr val="2B284D"/>
            </a:solidFill>
          </a:ln>
        </p:spPr>
        <p:txBody>
          <a:bodyPr wrap="square" rtlCol="0">
            <a:spAutoFit/>
          </a:bodyPr>
          <a:lstStyle/>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Optimization problem to determine </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Analytical solution for any final state is challenging</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Solution for each final state separately</a:t>
            </a:r>
          </a:p>
        </p:txBody>
      </p:sp>
      <p:pic>
        <p:nvPicPr>
          <p:cNvPr id="47" name="Picture 4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79103" y="4980527"/>
            <a:ext cx="526197" cy="298827"/>
          </a:xfrm>
          <a:prstGeom prst="rect">
            <a:avLst/>
          </a:prstGeom>
        </p:spPr>
      </p:pic>
      <p:pic>
        <p:nvPicPr>
          <p:cNvPr id="31" name="Picture 30">
            <a:extLst>
              <a:ext uri="{FF2B5EF4-FFF2-40B4-BE49-F238E27FC236}">
                <a16:creationId xmlns:a16="http://schemas.microsoft.com/office/drawing/2014/main" id="{0DD0B701-8CA5-43D6-8B41-D56D0894DC2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24800" y="4495800"/>
            <a:ext cx="526197" cy="298827"/>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7</a:t>
            </a:fld>
            <a:endParaRPr lang="en-US" dirty="0"/>
          </a:p>
        </p:txBody>
      </p:sp>
    </p:spTree>
    <p:extLst>
      <p:ext uri="{BB962C8B-B14F-4D97-AF65-F5344CB8AC3E}">
        <p14:creationId xmlns:p14="http://schemas.microsoft.com/office/powerpoint/2010/main" val="5519196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02" name="Rectangle 2"/>
          <p:cNvSpPr>
            <a:spLocks noGrp="1" noChangeArrowheads="1"/>
          </p:cNvSpPr>
          <p:nvPr>
            <p:ph idx="1"/>
          </p:nvPr>
        </p:nvSpPr>
        <p:spPr>
          <a:xfrm>
            <a:off x="304800" y="1104900"/>
            <a:ext cx="8531186" cy="4838700"/>
          </a:xfrm>
        </p:spPr>
        <p:txBody>
          <a:bodyPr>
            <a:normAutofit/>
          </a:bodyPr>
          <a:lstStyle/>
          <a:p>
            <a:pPr marL="457200" indent="-457200">
              <a:lnSpc>
                <a:spcPct val="80000"/>
              </a:lnSpc>
              <a:spcAft>
                <a:spcPts val="450"/>
              </a:spcAft>
              <a:buNone/>
            </a:pPr>
            <a:r>
              <a:rPr lang="en-US" sz="1900" b="1" dirty="0">
                <a:solidFill>
                  <a:srgbClr val="2B284D"/>
                </a:solidFill>
                <a:latin typeface="Arial" panose="020B0604020202020204" pitchFamily="34" charset="0"/>
                <a:cs typeface="Arial" panose="020B0604020202020204" pitchFamily="34" charset="0"/>
              </a:rPr>
              <a:t>Diverse engineering mechanics &amp; dynamics systems</a:t>
            </a: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r>
              <a:rPr lang="en-US" sz="1600" b="1" dirty="0">
                <a:latin typeface="Arial" panose="020B0604020202020204" pitchFamily="34" charset="0"/>
                <a:cs typeface="Arial" panose="020B0604020202020204" pitchFamily="34" charset="0"/>
              </a:rPr>
              <a:t>	</a:t>
            </a:r>
          </a:p>
          <a:p>
            <a:pPr lvl="1">
              <a:lnSpc>
                <a:spcPct val="80000"/>
              </a:lnSpc>
              <a:spcAft>
                <a:spcPts val="450"/>
              </a:spcAft>
            </a:pPr>
            <a:r>
              <a:rPr lang="en-US" sz="1600" b="1" dirty="0">
                <a:latin typeface="Arial" panose="020B0604020202020204" pitchFamily="34" charset="0"/>
                <a:cs typeface="Arial" panose="020B0604020202020204" pitchFamily="34" charset="0"/>
              </a:rPr>
              <a:t>Non-stationary stochastic process: </a:t>
            </a:r>
          </a:p>
          <a:p>
            <a:pPr lvl="1">
              <a:lnSpc>
                <a:spcPct val="80000"/>
              </a:lnSpc>
              <a:spcAft>
                <a:spcPts val="450"/>
              </a:spcAft>
            </a:pPr>
            <a:r>
              <a:rPr lang="en-US" sz="1600" b="1" dirty="0">
                <a:latin typeface="Arial" panose="020B0604020202020204" pitchFamily="34" charset="0"/>
                <a:cs typeface="Arial" panose="020B0604020202020204" pitchFamily="34" charset="0"/>
              </a:rPr>
              <a:t>Complete specification of response: </a:t>
            </a:r>
          </a:p>
          <a:p>
            <a:pPr lvl="1">
              <a:lnSpc>
                <a:spcPct val="80000"/>
              </a:lnSpc>
              <a:spcAft>
                <a:spcPts val="450"/>
              </a:spcAft>
            </a:pPr>
            <a:r>
              <a:rPr lang="en-US" sz="1600" b="1" dirty="0">
                <a:latin typeface="Arial" panose="020B0604020202020204" pitchFamily="34" charset="0"/>
                <a:cs typeface="Arial" panose="020B0604020202020204" pitchFamily="34" charset="0"/>
              </a:rPr>
              <a:t>Sum of individual probabilities</a:t>
            </a: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lvl="1">
              <a:lnSpc>
                <a:spcPct val="80000"/>
              </a:lnSpc>
              <a:spcAft>
                <a:spcPts val="450"/>
              </a:spcAft>
            </a:pPr>
            <a:endParaRPr lang="en-US" sz="1600" b="1"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500" dirty="0">
              <a:latin typeface="Arial" panose="020B0604020202020204" pitchFamily="34" charset="0"/>
              <a:cs typeface="Arial" panose="020B0604020202020204" pitchFamily="34" charset="0"/>
            </a:endParaRPr>
          </a:p>
          <a:p>
            <a:pPr marL="457200" lvl="1" indent="0">
              <a:lnSpc>
                <a:spcPct val="80000"/>
              </a:lnSpc>
              <a:spcAft>
                <a:spcPts val="450"/>
              </a:spcAft>
              <a:buNone/>
            </a:pPr>
            <a:endParaRPr lang="en-US" sz="1600" b="1" dirty="0">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a:p>
            <a:pPr marL="457200" indent="-457200">
              <a:lnSpc>
                <a:spcPct val="80000"/>
              </a:lnSpc>
              <a:spcAft>
                <a:spcPts val="450"/>
              </a:spcAft>
              <a:buNone/>
            </a:pPr>
            <a:endParaRPr lang="en-US" sz="1900" b="1" dirty="0">
              <a:solidFill>
                <a:srgbClr val="2B284D"/>
              </a:solidFill>
              <a:latin typeface="Arial" panose="020B0604020202020204" pitchFamily="34" charset="0"/>
              <a:cs typeface="Arial" panose="020B0604020202020204" pitchFamily="34" charset="0"/>
            </a:endParaRPr>
          </a:p>
        </p:txBody>
      </p:sp>
      <p:sp>
        <p:nvSpPr>
          <p:cNvPr id="358405" name="Rectangle 5"/>
          <p:cNvSpPr>
            <a:spLocks noChangeArrowheads="1"/>
          </p:cNvSpPr>
          <p:nvPr/>
        </p:nvSpPr>
        <p:spPr bwMode="auto">
          <a:xfrm>
            <a:off x="304800" y="228600"/>
            <a:ext cx="8534400" cy="533400"/>
          </a:xfrm>
          <a:prstGeom prst="rect">
            <a:avLst/>
          </a:prstGeom>
          <a:solidFill>
            <a:srgbClr val="2B284D"/>
          </a:solidFill>
          <a:ln w="9525">
            <a:noFill/>
            <a:miter lim="800000"/>
            <a:headEnd/>
            <a:tailEnd/>
          </a:ln>
          <a:effectLst/>
        </p:spPr>
        <p:txBody>
          <a:bodyPr anchor="ctr"/>
          <a:lstStyle/>
          <a:p>
            <a:pPr algn="ctr">
              <a:spcBef>
                <a:spcPct val="0"/>
              </a:spcBef>
            </a:pPr>
            <a:r>
              <a:rPr lang="en-US" sz="2200" b="1" dirty="0">
                <a:solidFill>
                  <a:schemeClr val="bg1"/>
                </a:solidFill>
                <a:latin typeface="Arial" panose="020B0604020202020204" pitchFamily="34" charset="0"/>
                <a:cs typeface="Arial" panose="020B0604020202020204" pitchFamily="34" charset="0"/>
              </a:rPr>
              <a:t>THE WIENER PATH INTEGRAL TECHNIQUE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816779"/>
            <a:ext cx="8607387" cy="88331"/>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 y="6141975"/>
            <a:ext cx="8607387" cy="88331"/>
          </a:xfrm>
          <a:prstGeom prst="rect">
            <a:avLst/>
          </a:prstGeom>
        </p:spPr>
      </p:pic>
      <p:pic>
        <p:nvPicPr>
          <p:cNvPr id="33" name="Picture 32"/>
          <p:cNvPicPr>
            <a:picLocks noChangeAspect="1"/>
          </p:cNvPicPr>
          <p:nvPr/>
        </p:nvPicPr>
        <p:blipFill>
          <a:blip r:embed="rId4"/>
          <a:srcRect/>
          <a:stretch/>
        </p:blipFill>
        <p:spPr>
          <a:xfrm>
            <a:off x="4096718" y="1523265"/>
            <a:ext cx="1434642" cy="439108"/>
          </a:xfrm>
          <a:prstGeom prst="rect">
            <a:avLst/>
          </a:prstGeom>
        </p:spPr>
      </p:pic>
      <p:pic>
        <p:nvPicPr>
          <p:cNvPr id="29" name="Picture 28">
            <a:extLst>
              <a:ext uri="{FF2B5EF4-FFF2-40B4-BE49-F238E27FC236}">
                <a16:creationId xmlns:a16="http://schemas.microsoft.com/office/drawing/2014/main" id="{70863E3E-5F51-4C8E-AABB-6F859248D2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0393" y="2125002"/>
            <a:ext cx="397440" cy="251414"/>
          </a:xfrm>
          <a:prstGeom prst="rect">
            <a:avLst/>
          </a:prstGeom>
        </p:spPr>
      </p:pic>
      <p:pic>
        <p:nvPicPr>
          <p:cNvPr id="30" name="Picture 29"/>
          <p:cNvPicPr>
            <a:picLocks noChangeAspect="1"/>
          </p:cNvPicPr>
          <p:nvPr/>
        </p:nvPicPr>
        <p:blipFill>
          <a:blip r:embed="rId6"/>
          <a:srcRect/>
          <a:stretch/>
        </p:blipFill>
        <p:spPr>
          <a:xfrm>
            <a:off x="4648200" y="2366473"/>
            <a:ext cx="1561381" cy="358238"/>
          </a:xfrm>
          <a:prstGeom prst="rect">
            <a:avLst/>
          </a:prstGeom>
        </p:spPr>
      </p:pic>
      <p:sp>
        <p:nvSpPr>
          <p:cNvPr id="32" name="TextBox 31"/>
          <p:cNvSpPr txBox="1"/>
          <p:nvPr/>
        </p:nvSpPr>
        <p:spPr>
          <a:xfrm>
            <a:off x="6437724" y="1993706"/>
            <a:ext cx="2597860" cy="615553"/>
          </a:xfrm>
          <a:prstGeom prst="rect">
            <a:avLst/>
          </a:prstGeom>
          <a:noFill/>
        </p:spPr>
        <p:txBody>
          <a:bodyPr wrap="square" rtlCol="0">
            <a:spAutoFit/>
          </a:bodyPr>
          <a:lstStyle/>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External </a:t>
            </a:r>
          </a:p>
          <a:p>
            <a:pPr algn="ctr" defTabSz="457200" fontAlgn="auto">
              <a:lnSpc>
                <a:spcPct val="100000"/>
              </a:lnSpc>
              <a:spcBef>
                <a:spcPts val="0"/>
              </a:spcBef>
              <a:spcAft>
                <a:spcPts val="0"/>
              </a:spcAft>
            </a:pPr>
            <a:r>
              <a:rPr lang="en-GB" sz="1700" b="1" dirty="0">
                <a:solidFill>
                  <a:srgbClr val="2B284D"/>
                </a:solidFill>
                <a:latin typeface="Arial" panose="020B0604020202020204" pitchFamily="34" charset="0"/>
                <a:cs typeface="Arial" panose="020B0604020202020204" pitchFamily="34" charset="0"/>
              </a:rPr>
              <a:t>excitation</a:t>
            </a:r>
          </a:p>
        </p:txBody>
      </p:sp>
      <p:sp>
        <p:nvSpPr>
          <p:cNvPr id="48" name="Oval 47"/>
          <p:cNvSpPr/>
          <p:nvPr/>
        </p:nvSpPr>
        <p:spPr>
          <a:xfrm>
            <a:off x="6681089" y="1955605"/>
            <a:ext cx="2083003" cy="722535"/>
          </a:xfrm>
          <a:prstGeom prst="ellipse">
            <a:avLst/>
          </a:prstGeom>
          <a:noFill/>
          <a:ln w="19050">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p:nvPr/>
        </p:nvCxnSpPr>
        <p:spPr>
          <a:xfrm flipH="1" flipV="1">
            <a:off x="5600700" y="1850596"/>
            <a:ext cx="1080390" cy="443204"/>
          </a:xfrm>
          <a:prstGeom prst="straightConnector1">
            <a:avLst/>
          </a:prstGeom>
          <a:ln w="19050">
            <a:solidFill>
              <a:schemeClr val="accent3">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04900" y="3164977"/>
            <a:ext cx="7010400" cy="1259832"/>
          </a:xfrm>
          <a:prstGeom prst="rect">
            <a:avLst/>
          </a:prstGeom>
          <a:noFill/>
          <a:ln w="19050">
            <a:solidFill>
              <a:srgbClr val="2B284D"/>
            </a:solidFill>
          </a:ln>
        </p:spPr>
        <p:txBody>
          <a:bodyPr wrap="square" rtlCol="0">
            <a:spAutoFit/>
          </a:bodyPr>
          <a:lstStyle/>
          <a:p>
            <a:pPr lvl="1" algn="ctr">
              <a:lnSpc>
                <a:spcPct val="80000"/>
              </a:lnSpc>
              <a:spcAft>
                <a:spcPts val="450"/>
              </a:spcAft>
            </a:pPr>
            <a:endParaRPr lang="en-US"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a:p>
            <a:pPr lvl="1" algn="ctr">
              <a:lnSpc>
                <a:spcPct val="80000"/>
              </a:lnSpc>
              <a:spcAft>
                <a:spcPts val="450"/>
              </a:spcAft>
            </a:pPr>
            <a:endParaRPr lang="en-US" sz="1400" b="1" dirty="0"/>
          </a:p>
        </p:txBody>
      </p:sp>
      <p:sp>
        <p:nvSpPr>
          <p:cNvPr id="38" name="TextBox 37"/>
          <p:cNvSpPr txBox="1"/>
          <p:nvPr/>
        </p:nvSpPr>
        <p:spPr>
          <a:xfrm>
            <a:off x="1104900" y="3171410"/>
            <a:ext cx="7010400" cy="319446"/>
          </a:xfrm>
          <a:prstGeom prst="rect">
            <a:avLst/>
          </a:prstGeom>
          <a:solidFill>
            <a:srgbClr val="2B284D"/>
          </a:solidFill>
          <a:ln w="19050">
            <a:noFill/>
          </a:ln>
        </p:spPr>
        <p:txBody>
          <a:bodyPr wrap="square" rtlCol="0">
            <a:spAutoFit/>
          </a:bodyPr>
          <a:lstStyle/>
          <a:p>
            <a:pPr algn="ctr">
              <a:lnSpc>
                <a:spcPct val="80000"/>
              </a:lnSpc>
              <a:spcAft>
                <a:spcPts val="450"/>
              </a:spcAft>
            </a:pPr>
            <a:r>
              <a:rPr lang="en-US" b="1" i="1" dirty="0" err="1">
                <a:solidFill>
                  <a:schemeClr val="bg1"/>
                </a:solidFill>
                <a:latin typeface="Arial" panose="020B0604020202020204" pitchFamily="34" charset="0"/>
                <a:cs typeface="Arial" panose="020B0604020202020204" pitchFamily="34" charset="0"/>
              </a:rPr>
              <a:t>Kougioumtzoglou</a:t>
            </a:r>
            <a:r>
              <a:rPr lang="en-US" b="1" i="1" dirty="0">
                <a:solidFill>
                  <a:schemeClr val="bg1"/>
                </a:solidFill>
                <a:latin typeface="Arial" panose="020B0604020202020204" pitchFamily="34" charset="0"/>
                <a:cs typeface="Arial" panose="020B0604020202020204" pitchFamily="34" charset="0"/>
              </a:rPr>
              <a:t> &amp; Spanos (2014), ASCE J </a:t>
            </a:r>
            <a:r>
              <a:rPr lang="en-US" b="1" i="1" dirty="0" err="1">
                <a:solidFill>
                  <a:schemeClr val="bg1"/>
                </a:solidFill>
                <a:latin typeface="Arial" panose="020B0604020202020204" pitchFamily="34" charset="0"/>
                <a:cs typeface="Arial" panose="020B0604020202020204" pitchFamily="34" charset="0"/>
              </a:rPr>
              <a:t>Eng</a:t>
            </a:r>
            <a:r>
              <a:rPr lang="en-US" b="1" i="1" dirty="0">
                <a:solidFill>
                  <a:schemeClr val="bg1"/>
                </a:solidFill>
                <a:latin typeface="Arial" panose="020B0604020202020204" pitchFamily="34" charset="0"/>
                <a:cs typeface="Arial" panose="020B0604020202020204" pitchFamily="34" charset="0"/>
              </a:rPr>
              <a:t> </a:t>
            </a:r>
            <a:r>
              <a:rPr lang="en-US" b="1" i="1" dirty="0" err="1">
                <a:solidFill>
                  <a:schemeClr val="bg1"/>
                </a:solidFill>
                <a:latin typeface="Arial" panose="020B0604020202020204" pitchFamily="34" charset="0"/>
                <a:cs typeface="Arial" panose="020B0604020202020204" pitchFamily="34" charset="0"/>
              </a:rPr>
              <a:t>Mech</a:t>
            </a:r>
            <a:endParaRPr lang="en-US" b="1" i="1" dirty="0">
              <a:solidFill>
                <a:schemeClr val="bg1"/>
              </a:solidFill>
              <a:latin typeface="Arial" panose="020B0604020202020204" pitchFamily="34" charset="0"/>
              <a:cs typeface="Arial" panose="020B0604020202020204" pitchFamily="34" charset="0"/>
            </a:endParaRPr>
          </a:p>
        </p:txBody>
      </p:sp>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3432" y="3582822"/>
            <a:ext cx="4673335" cy="736404"/>
          </a:xfrm>
          <a:prstGeom prst="rect">
            <a:avLst/>
          </a:prstGeom>
        </p:spPr>
      </p:pic>
      <p:sp>
        <p:nvSpPr>
          <p:cNvPr id="2" name="Slide Number Placeholder 1"/>
          <p:cNvSpPr>
            <a:spLocks noGrp="1"/>
          </p:cNvSpPr>
          <p:nvPr>
            <p:ph type="sldNum" sz="quarter" idx="12"/>
          </p:nvPr>
        </p:nvSpPr>
        <p:spPr/>
        <p:txBody>
          <a:bodyPr/>
          <a:lstStyle/>
          <a:p>
            <a:fld id="{1C58BFC6-25B7-4DC8-8DA3-1472B5D5A4A3}" type="slidenum">
              <a:rPr lang="en-US" smtClean="0"/>
              <a:pPr/>
              <a:t>8</a:t>
            </a:fld>
            <a:endParaRPr lang="en-US" dirty="0"/>
          </a:p>
        </p:txBody>
      </p:sp>
      <p:sp>
        <p:nvSpPr>
          <p:cNvPr id="23" name="TextBox 22">
            <a:extLst>
              <a:ext uri="{FF2B5EF4-FFF2-40B4-BE49-F238E27FC236}">
                <a16:creationId xmlns:a16="http://schemas.microsoft.com/office/drawing/2014/main" id="{73DCA1F5-3B48-43F3-9835-4F8E5C99FE93}"/>
              </a:ext>
            </a:extLst>
          </p:cNvPr>
          <p:cNvSpPr txBox="1"/>
          <p:nvPr/>
        </p:nvSpPr>
        <p:spPr>
          <a:xfrm>
            <a:off x="841414" y="4742877"/>
            <a:ext cx="3887334" cy="261610"/>
          </a:xfrm>
          <a:prstGeom prst="rect">
            <a:avLst/>
          </a:prstGeom>
          <a:solidFill>
            <a:srgbClr val="C10500">
              <a:alpha val="31000"/>
            </a:srgbClr>
          </a:solidFill>
          <a:ln w="19050">
            <a:solidFill>
              <a:srgbClr val="C10500"/>
            </a:solidFill>
          </a:ln>
        </p:spPr>
        <p:txBody>
          <a:bodyPr wrap="square" rtlCol="0">
            <a:spAutoFit/>
          </a:bodyPr>
          <a:lstStyle>
            <a:defPPr>
              <a:defRPr lang="en-US"/>
            </a:defPPr>
            <a:lvl2pPr marL="0" lvl="1">
              <a:lnSpc>
                <a:spcPct val="100000"/>
              </a:lnSpc>
              <a:spcBef>
                <a:spcPts val="0"/>
              </a:spcBef>
              <a:defRPr sz="1100">
                <a:latin typeface="Arial" panose="020B0604020202020204" pitchFamily="34" charset="0"/>
                <a:cs typeface="Arial" panose="020B0604020202020204" pitchFamily="34" charset="0"/>
              </a:defRPr>
            </a:lvl2pPr>
          </a:lstStyle>
          <a:p>
            <a:pPr lvl="1"/>
            <a:r>
              <a:rPr lang="en-US" dirty="0"/>
              <a:t>Psaros et al. (2018), </a:t>
            </a:r>
            <a:r>
              <a:rPr lang="en-US" i="1" dirty="0"/>
              <a:t>MSSP</a:t>
            </a:r>
          </a:p>
        </p:txBody>
      </p:sp>
      <p:sp>
        <p:nvSpPr>
          <p:cNvPr id="25" name="Rectangle 24">
            <a:extLst>
              <a:ext uri="{FF2B5EF4-FFF2-40B4-BE49-F238E27FC236}">
                <a16:creationId xmlns:a16="http://schemas.microsoft.com/office/drawing/2014/main" id="{85DD2F0B-1FD6-4991-B0D9-6C82A7526DAF}"/>
              </a:ext>
            </a:extLst>
          </p:cNvPr>
          <p:cNvSpPr/>
          <p:nvPr/>
        </p:nvSpPr>
        <p:spPr>
          <a:xfrm>
            <a:off x="838200" y="4470878"/>
            <a:ext cx="3890548" cy="252377"/>
          </a:xfrm>
          <a:prstGeom prst="rect">
            <a:avLst/>
          </a:prstGeom>
          <a:solidFill>
            <a:srgbClr val="2B284D"/>
          </a:solidFill>
          <a:ln w="19050">
            <a:solidFill>
              <a:srgbClr val="2B284D"/>
            </a:solidFill>
          </a:ln>
        </p:spPr>
        <p:txBody>
          <a:bodyPr wrap="square" rtlCol="0">
            <a:spAutoFit/>
          </a:bodyPr>
          <a:lstStyle/>
          <a:p>
            <a:pPr marL="285750" indent="-285750">
              <a:lnSpc>
                <a:spcPct val="80000"/>
              </a:lnSpc>
              <a:spcAft>
                <a:spcPts val="450"/>
              </a:spcAft>
              <a:buFont typeface="Arial" panose="020B0604020202020204" pitchFamily="34" charset="0"/>
              <a:buChar char="•"/>
            </a:pPr>
            <a:r>
              <a:rPr lang="en-US" sz="1300" b="1" i="1" dirty="0">
                <a:solidFill>
                  <a:schemeClr val="bg1"/>
                </a:solidFill>
                <a:latin typeface="Arial" panose="020B0604020202020204" pitchFamily="34" charset="0"/>
                <a:cs typeface="Arial" panose="020B0604020202020204" pitchFamily="34" charset="0"/>
              </a:rPr>
              <a:t>Sparsity and compressive sensing</a:t>
            </a:r>
          </a:p>
        </p:txBody>
      </p:sp>
      <p:sp>
        <p:nvSpPr>
          <p:cNvPr id="28" name="TextBox 27">
            <a:extLst>
              <a:ext uri="{FF2B5EF4-FFF2-40B4-BE49-F238E27FC236}">
                <a16:creationId xmlns:a16="http://schemas.microsoft.com/office/drawing/2014/main" id="{C7C67C6F-9F6E-4630-8E4A-C2E916276B1A}"/>
              </a:ext>
            </a:extLst>
          </p:cNvPr>
          <p:cNvSpPr txBox="1"/>
          <p:nvPr/>
        </p:nvSpPr>
        <p:spPr>
          <a:xfrm>
            <a:off x="841148" y="5296108"/>
            <a:ext cx="3890548" cy="261610"/>
          </a:xfrm>
          <a:prstGeom prst="rect">
            <a:avLst/>
          </a:prstGeom>
          <a:solidFill>
            <a:srgbClr val="C10500">
              <a:alpha val="31000"/>
            </a:srgbClr>
          </a:solidFill>
          <a:ln w="19050">
            <a:solidFill>
              <a:srgbClr val="C10500"/>
            </a:solidFill>
          </a:ln>
        </p:spPr>
        <p:txBody>
          <a:bodyPr wrap="square" rtlCol="0">
            <a:spAutoFit/>
          </a:bodyPr>
          <a:lstStyle>
            <a:defPPr>
              <a:defRPr lang="en-US"/>
            </a:defPPr>
            <a:lvl2pPr marL="0" lvl="1">
              <a:lnSpc>
                <a:spcPct val="100000"/>
              </a:lnSpc>
              <a:spcBef>
                <a:spcPts val="0"/>
              </a:spcBef>
              <a:defRPr sz="1100">
                <a:latin typeface="Arial" panose="020B0604020202020204" pitchFamily="34" charset="0"/>
                <a:cs typeface="Arial" panose="020B0604020202020204" pitchFamily="34" charset="0"/>
              </a:defRPr>
            </a:lvl2pPr>
          </a:lstStyle>
          <a:p>
            <a:pPr lvl="1"/>
            <a:r>
              <a:rPr lang="nl-NL" dirty="0"/>
              <a:t>Psaros</a:t>
            </a:r>
            <a:r>
              <a:rPr lang="en-US" dirty="0"/>
              <a:t> et al. (2019), </a:t>
            </a:r>
            <a:r>
              <a:rPr lang="en-US" i="1" dirty="0"/>
              <a:t>MSSP</a:t>
            </a:r>
          </a:p>
        </p:txBody>
      </p:sp>
      <p:sp>
        <p:nvSpPr>
          <p:cNvPr id="34" name="Rectangle 33">
            <a:extLst>
              <a:ext uri="{FF2B5EF4-FFF2-40B4-BE49-F238E27FC236}">
                <a16:creationId xmlns:a16="http://schemas.microsoft.com/office/drawing/2014/main" id="{A2DD616B-1604-4346-ABA5-F6CB2601EE59}"/>
              </a:ext>
            </a:extLst>
          </p:cNvPr>
          <p:cNvSpPr/>
          <p:nvPr/>
        </p:nvSpPr>
        <p:spPr>
          <a:xfrm>
            <a:off x="841414" y="5024109"/>
            <a:ext cx="3890548" cy="252377"/>
          </a:xfrm>
          <a:prstGeom prst="rect">
            <a:avLst/>
          </a:prstGeom>
          <a:solidFill>
            <a:srgbClr val="2B284D"/>
          </a:solidFill>
          <a:ln w="19050">
            <a:solidFill>
              <a:srgbClr val="2B284D"/>
            </a:solidFill>
          </a:ln>
        </p:spPr>
        <p:txBody>
          <a:bodyPr wrap="square" rtlCol="0">
            <a:spAutoFit/>
          </a:bodyPr>
          <a:lstStyle/>
          <a:p>
            <a:pPr marL="285750" indent="-285750">
              <a:lnSpc>
                <a:spcPct val="80000"/>
              </a:lnSpc>
              <a:spcAft>
                <a:spcPts val="450"/>
              </a:spcAft>
              <a:buFont typeface="Arial" panose="020B0604020202020204" pitchFamily="34" charset="0"/>
              <a:buChar char="•"/>
            </a:pPr>
            <a:r>
              <a:rPr lang="en-US" sz="1300" b="1" i="1" dirty="0">
                <a:solidFill>
                  <a:schemeClr val="bg1"/>
                </a:solidFill>
                <a:latin typeface="Arial" panose="020B0604020202020204" pitchFamily="34" charset="0"/>
                <a:cs typeface="Arial" panose="020B0604020202020204" pitchFamily="34" charset="0"/>
              </a:rPr>
              <a:t>Wavelets &amp; numerical approximation</a:t>
            </a:r>
          </a:p>
        </p:txBody>
      </p:sp>
      <p:sp>
        <p:nvSpPr>
          <p:cNvPr id="35" name="TextBox 34">
            <a:extLst>
              <a:ext uri="{FF2B5EF4-FFF2-40B4-BE49-F238E27FC236}">
                <a16:creationId xmlns:a16="http://schemas.microsoft.com/office/drawing/2014/main" id="{8744B927-2551-4F06-90C3-F8DC9B2A60D6}"/>
              </a:ext>
            </a:extLst>
          </p:cNvPr>
          <p:cNvSpPr txBox="1"/>
          <p:nvPr/>
        </p:nvSpPr>
        <p:spPr>
          <a:xfrm>
            <a:off x="841414" y="5850354"/>
            <a:ext cx="3890548" cy="261610"/>
          </a:xfrm>
          <a:prstGeom prst="rect">
            <a:avLst/>
          </a:prstGeom>
          <a:solidFill>
            <a:srgbClr val="C10500">
              <a:alpha val="31000"/>
            </a:srgbClr>
          </a:solidFill>
          <a:ln w="19050">
            <a:solidFill>
              <a:srgbClr val="C10500"/>
            </a:solidFill>
          </a:ln>
        </p:spPr>
        <p:txBody>
          <a:bodyPr wrap="square" rtlCol="0">
            <a:spAutoFit/>
          </a:bodyPr>
          <a:lstStyle>
            <a:defPPr>
              <a:defRPr lang="en-US"/>
            </a:defPPr>
            <a:lvl2pPr marL="0" lvl="1">
              <a:lnSpc>
                <a:spcPct val="100000"/>
              </a:lnSpc>
              <a:spcBef>
                <a:spcPts val="0"/>
              </a:spcBef>
              <a:defRPr sz="1100">
                <a:latin typeface="Arial" panose="020B0604020202020204" pitchFamily="34" charset="0"/>
                <a:cs typeface="Arial" panose="020B0604020202020204" pitchFamily="34" charset="0"/>
              </a:defRPr>
            </a:lvl2pPr>
          </a:lstStyle>
          <a:p>
            <a:pPr lvl="1"/>
            <a:r>
              <a:rPr lang="nl-NL" dirty="0"/>
              <a:t>Katsidoniotaki et al., </a:t>
            </a:r>
            <a:r>
              <a:rPr lang="nl-NL" i="1" dirty="0"/>
              <a:t>In preparation</a:t>
            </a:r>
            <a:endParaRPr lang="en-US" i="1" dirty="0"/>
          </a:p>
        </p:txBody>
      </p:sp>
      <p:sp>
        <p:nvSpPr>
          <p:cNvPr id="36" name="Rectangle 35">
            <a:extLst>
              <a:ext uri="{FF2B5EF4-FFF2-40B4-BE49-F238E27FC236}">
                <a16:creationId xmlns:a16="http://schemas.microsoft.com/office/drawing/2014/main" id="{0AB91BE0-9592-4861-97E2-5A0C0F28155B}"/>
              </a:ext>
            </a:extLst>
          </p:cNvPr>
          <p:cNvSpPr/>
          <p:nvPr/>
        </p:nvSpPr>
        <p:spPr>
          <a:xfrm>
            <a:off x="838200" y="5577340"/>
            <a:ext cx="3890548" cy="252377"/>
          </a:xfrm>
          <a:prstGeom prst="rect">
            <a:avLst/>
          </a:prstGeom>
          <a:solidFill>
            <a:srgbClr val="2B284D"/>
          </a:solidFill>
          <a:ln w="19050">
            <a:solidFill>
              <a:srgbClr val="2B284D"/>
            </a:solidFill>
          </a:ln>
        </p:spPr>
        <p:txBody>
          <a:bodyPr wrap="square" rtlCol="0">
            <a:spAutoFit/>
          </a:bodyPr>
          <a:lstStyle/>
          <a:p>
            <a:pPr marL="285750" indent="-285750">
              <a:lnSpc>
                <a:spcPct val="80000"/>
              </a:lnSpc>
              <a:spcAft>
                <a:spcPts val="450"/>
              </a:spcAft>
              <a:buFont typeface="Arial" panose="020B0604020202020204" pitchFamily="34" charset="0"/>
              <a:buChar char="•"/>
            </a:pPr>
            <a:r>
              <a:rPr lang="en-US" sz="1300" b="1" i="1" dirty="0">
                <a:solidFill>
                  <a:schemeClr val="bg1"/>
                </a:solidFill>
                <a:latin typeface="Arial" panose="020B0604020202020204" pitchFamily="34" charset="0"/>
                <a:cs typeface="Arial" panose="020B0604020202020204" pitchFamily="34" charset="0"/>
              </a:rPr>
              <a:t>Bayesian compressive sensing</a:t>
            </a:r>
          </a:p>
        </p:txBody>
      </p:sp>
    </p:spTree>
    <p:extLst>
      <p:ext uri="{BB962C8B-B14F-4D97-AF65-F5344CB8AC3E}">
        <p14:creationId xmlns:p14="http://schemas.microsoft.com/office/powerpoint/2010/main" val="2504592716"/>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3131</TotalTime>
  <Words>2908</Words>
  <Application>Microsoft Office PowerPoint</Application>
  <PresentationFormat>On-screen Show (4:3)</PresentationFormat>
  <Paragraphs>664</Paragraphs>
  <Slides>29</Slides>
  <Notes>29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Calibri Light</vt:lpstr>
      <vt:lpstr>Courier New</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Apostolos Psaros Andriopoulos</dc:creator>
  <cp:lastModifiedBy>Psaros Andriopoulos, Apostolos</cp:lastModifiedBy>
  <cp:revision>227</cp:revision>
  <cp:lastPrinted>2019-06-10T01:43:02Z</cp:lastPrinted>
  <dcterms:created xsi:type="dcterms:W3CDTF">2019-06-06T13:36:29Z</dcterms:created>
  <dcterms:modified xsi:type="dcterms:W3CDTF">2021-05-26T20:46:50Z</dcterms:modified>
</cp:coreProperties>
</file>